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4"/>
  </p:notesMasterIdLst>
  <p:handoutMasterIdLst>
    <p:handoutMasterId r:id="rId45"/>
  </p:handoutMasterIdLst>
  <p:sldIdLst>
    <p:sldId id="4475" r:id="rId5"/>
    <p:sldId id="4623" r:id="rId6"/>
    <p:sldId id="4557" r:id="rId7"/>
    <p:sldId id="4636" r:id="rId8"/>
    <p:sldId id="310" r:id="rId9"/>
    <p:sldId id="4643" r:id="rId10"/>
    <p:sldId id="4644" r:id="rId11"/>
    <p:sldId id="4648" r:id="rId12"/>
    <p:sldId id="4642" r:id="rId13"/>
    <p:sldId id="4645" r:id="rId14"/>
    <p:sldId id="4646" r:id="rId15"/>
    <p:sldId id="4647" r:id="rId16"/>
    <p:sldId id="4649" r:id="rId17"/>
    <p:sldId id="4650" r:id="rId18"/>
    <p:sldId id="4651" r:id="rId19"/>
    <p:sldId id="4634" r:id="rId20"/>
    <p:sldId id="4637" r:id="rId21"/>
    <p:sldId id="4638" r:id="rId22"/>
    <p:sldId id="4484" r:id="rId23"/>
    <p:sldId id="4565" r:id="rId24"/>
    <p:sldId id="4570" r:id="rId25"/>
    <p:sldId id="4639" r:id="rId26"/>
    <p:sldId id="4652" r:id="rId27"/>
    <p:sldId id="4653" r:id="rId28"/>
    <p:sldId id="4654" r:id="rId29"/>
    <p:sldId id="4655" r:id="rId30"/>
    <p:sldId id="4656" r:id="rId31"/>
    <p:sldId id="4657" r:id="rId32"/>
    <p:sldId id="4658" r:id="rId33"/>
    <p:sldId id="4640" r:id="rId34"/>
    <p:sldId id="4632" r:id="rId35"/>
    <p:sldId id="4588" r:id="rId36"/>
    <p:sldId id="4590" r:id="rId37"/>
    <p:sldId id="4501" r:id="rId38"/>
    <p:sldId id="4641" r:id="rId39"/>
    <p:sldId id="4635" r:id="rId40"/>
    <p:sldId id="316" r:id="rId41"/>
    <p:sldId id="4589" r:id="rId42"/>
    <p:sldId id="4633" r:id="rId43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920000"/>
    <a:srgbClr val="990033"/>
    <a:srgbClr val="C00000"/>
    <a:srgbClr val="EBF7FF"/>
    <a:srgbClr val="CCFFCC"/>
    <a:srgbClr val="CCECFF"/>
    <a:srgbClr val="CCCCFF"/>
    <a:srgbClr val="000000"/>
    <a:srgbClr val="5F5F5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83502" autoAdjust="0"/>
  </p:normalViewPr>
  <p:slideViewPr>
    <p:cSldViewPr snapToGrid="0">
      <p:cViewPr varScale="1"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645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2/20/2023 12:19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7156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8626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2" r:id="rId3"/>
    <p:sldLayoutId id="2147484573" r:id="rId4"/>
    <p:sldLayoutId id="2147484574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owerBiDevCamp/DevCampExternalToolDem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xstudio.or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lm-toolkit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58354"/>
            <a:ext cx="11053773" cy="7386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Developing External Tools for Power BI Desktop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D5DB-48B3-7393-BB75-AB593558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DevCampExternalToolDemo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D860D-070E-8B8D-D50C-E01E624A9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sz="2000" b="1" dirty="0" err="1">
                <a:solidFill>
                  <a:srgbClr val="760000"/>
                </a:solidFill>
              </a:rPr>
              <a:t>DevCampExternalToolDemo</a:t>
            </a:r>
            <a:r>
              <a:rPr lang="en-US" dirty="0"/>
              <a:t> project demonstrates simple external tool</a:t>
            </a:r>
          </a:p>
          <a:p>
            <a:pPr lvl="1"/>
            <a:r>
              <a:rPr lang="en-US" dirty="0"/>
              <a:t>Created using Visual Studio 2022, C#, .NET 6 and Windows Forms</a:t>
            </a:r>
          </a:p>
          <a:p>
            <a:pPr lvl="1"/>
            <a:r>
              <a:rPr lang="en-US" dirty="0"/>
              <a:t>You can use it as starter project for developing your own external tool</a:t>
            </a:r>
          </a:p>
          <a:p>
            <a:pPr lvl="1"/>
            <a:r>
              <a:rPr lang="en-US" dirty="0"/>
              <a:t>You can use it as a learning tool to get up the learning curve with external tool development</a:t>
            </a:r>
          </a:p>
          <a:p>
            <a:pPr lvl="1"/>
            <a:r>
              <a:rPr lang="en-US" dirty="0"/>
              <a:t>Download from </a:t>
            </a:r>
            <a:r>
              <a:rPr lang="en-US" sz="1800" b="1" dirty="0">
                <a:solidFill>
                  <a:srgbClr val="92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https://github.com/PowerBiDevCamp/DevCampExternalToolDemo</a:t>
            </a:r>
            <a:r>
              <a:rPr lang="en-US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7645F8-F6A9-0FA6-B3A9-19C3D6CC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97" y="3408000"/>
            <a:ext cx="3072113" cy="32330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64D77B-79B6-934F-AFAA-51799E2DCDAC}"/>
              </a:ext>
            </a:extLst>
          </p:cNvPr>
          <p:cNvGrpSpPr/>
          <p:nvPr/>
        </p:nvGrpSpPr>
        <p:grpSpPr>
          <a:xfrm>
            <a:off x="4524690" y="3408000"/>
            <a:ext cx="6961779" cy="3233033"/>
            <a:chOff x="4524690" y="3408000"/>
            <a:chExt cx="6961779" cy="323303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F46E4A6-5A67-A6AA-1B64-8315BC5D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3746" y="3408000"/>
              <a:ext cx="5722723" cy="32330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12676F3-B6BA-194A-525E-8C3586C6D70C}"/>
                </a:ext>
              </a:extLst>
            </p:cNvPr>
            <p:cNvSpPr/>
            <p:nvPr/>
          </p:nvSpPr>
          <p:spPr bwMode="auto">
            <a:xfrm>
              <a:off x="4524690" y="4564104"/>
              <a:ext cx="1046375" cy="612742"/>
            </a:xfrm>
            <a:prstGeom prst="rightArrow">
              <a:avLst/>
            </a:prstGeom>
            <a:solidFill>
              <a:srgbClr val="92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751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11D3-4B15-C4C4-D529-E25DA252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Tool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4CAD-B529-C4AB-2BA5-C927745F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47098"/>
          </a:xfrm>
        </p:spPr>
        <p:txBody>
          <a:bodyPr/>
          <a:lstStyle/>
          <a:p>
            <a:r>
              <a:rPr lang="en-US" dirty="0"/>
              <a:t>External Tools deployed by copying JSON file to </a:t>
            </a:r>
            <a:r>
              <a:rPr lang="en-US" sz="2000" b="1" dirty="0">
                <a:solidFill>
                  <a:srgbClr val="760000"/>
                </a:solidFill>
              </a:rPr>
              <a:t>External Tools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Deployment file must be named with </a:t>
            </a:r>
            <a:r>
              <a:rPr lang="en-US" sz="1800" b="1" dirty="0" err="1">
                <a:solidFill>
                  <a:srgbClr val="760000"/>
                </a:solidFill>
              </a:rPr>
              <a:t>pbitool.json</a:t>
            </a:r>
            <a:r>
              <a:rPr lang="en-US" dirty="0"/>
              <a:t> extension such as </a:t>
            </a:r>
            <a:r>
              <a:rPr lang="en-US" sz="1800" b="1" dirty="0" err="1">
                <a:solidFill>
                  <a:srgbClr val="760000"/>
                </a:solidFill>
              </a:rPr>
              <a:t>tabulareditor.pbi.json</a:t>
            </a:r>
            <a:endParaRPr lang="en-US" dirty="0"/>
          </a:p>
          <a:p>
            <a:pPr lvl="1"/>
            <a:r>
              <a:rPr lang="en-US" dirty="0"/>
              <a:t>File copied to </a:t>
            </a:r>
            <a:r>
              <a:rPr lang="en-US" sz="1600" b="1" dirty="0">
                <a:solidFill>
                  <a:srgbClr val="760000"/>
                </a:solidFill>
              </a:rPr>
              <a:t>C:\Program Files (x86)\Common Files\Microsoft Shared\Power BI Desktop\External Tools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95288" lvl="1" indent="0">
              <a:buNone/>
            </a:pPr>
            <a:endParaRPr lang="en-US" dirty="0"/>
          </a:p>
          <a:p>
            <a:pPr marL="738188" lvl="1" indent="-342900"/>
            <a:r>
              <a:rPr lang="en-US" sz="1800" b="1" dirty="0" err="1">
                <a:solidFill>
                  <a:srgbClr val="760000"/>
                </a:solidFill>
              </a:rPr>
              <a:t>pbi.json</a:t>
            </a:r>
            <a:r>
              <a:rPr lang="en-US" dirty="0"/>
              <a:t> file for external tool tracks name, EXE path, arguments and icon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82FC6-2230-C0DA-F78B-5E7A93B65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61" b="13514"/>
          <a:stretch/>
        </p:blipFill>
        <p:spPr>
          <a:xfrm>
            <a:off x="1369119" y="2460395"/>
            <a:ext cx="5088242" cy="1756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C4172A-F72C-0CFE-95B3-69D5F930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19" y="4773684"/>
            <a:ext cx="6718901" cy="1986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152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11D3-4B15-C4C4-D529-E25DA252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Tool Deployment for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4CAD-B529-C4AB-2BA5-C927745F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47098"/>
          </a:xfrm>
        </p:spPr>
        <p:txBody>
          <a:bodyPr/>
          <a:lstStyle/>
          <a:p>
            <a:r>
              <a:rPr lang="en-US" dirty="0"/>
              <a:t>Developer can update </a:t>
            </a:r>
            <a:r>
              <a:rPr lang="en-US" sz="2000" b="1" dirty="0" err="1">
                <a:solidFill>
                  <a:srgbClr val="760000"/>
                </a:solidFill>
              </a:rPr>
              <a:t>pbi.json</a:t>
            </a:r>
            <a:r>
              <a:rPr lang="en-US" dirty="0"/>
              <a:t> file for development-time usage</a:t>
            </a:r>
          </a:p>
          <a:p>
            <a:pPr lvl="1"/>
            <a:r>
              <a:rPr lang="en-US" dirty="0"/>
              <a:t>Visual Studio builds application’s EXE debug version in local </a:t>
            </a:r>
            <a:r>
              <a:rPr lang="en-US" sz="1800" b="1" dirty="0">
                <a:solidFill>
                  <a:srgbClr val="760000"/>
                </a:solidFill>
              </a:rPr>
              <a:t>bin\Debug</a:t>
            </a:r>
            <a:r>
              <a:rPr lang="en-US" dirty="0"/>
              <a:t> folder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Update </a:t>
            </a:r>
            <a:r>
              <a:rPr lang="en-US" sz="1800" b="1" dirty="0" err="1">
                <a:solidFill>
                  <a:srgbClr val="760000"/>
                </a:solidFill>
              </a:rPr>
              <a:t>pbi.json</a:t>
            </a:r>
            <a:r>
              <a:rPr lang="en-US" dirty="0"/>
              <a:t> file to point to EXE in in </a:t>
            </a:r>
            <a:r>
              <a:rPr lang="en-US" sz="1800" b="1" dirty="0">
                <a:solidFill>
                  <a:srgbClr val="760000"/>
                </a:solidFill>
              </a:rPr>
              <a:t>bin\Debug</a:t>
            </a:r>
            <a:r>
              <a:rPr lang="en-US" dirty="0"/>
              <a:t> file to run tool in Visual Studio debugger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A00FF-77F9-6ECA-FF51-5BF58E32F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44"/>
          <a:stretch/>
        </p:blipFill>
        <p:spPr>
          <a:xfrm>
            <a:off x="1279833" y="2113929"/>
            <a:ext cx="5878052" cy="2032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7BCE3-0055-FB6E-73AE-3A2D0D7B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33" y="4754915"/>
            <a:ext cx="8427870" cy="1842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92690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91BA-CD08-44AA-03D7-07171454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 </a:t>
            </a:r>
            <a:r>
              <a:rPr lang="en-US" dirty="0" err="1"/>
              <a:t>Setings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21BBE-8524-5B59-B226-0F78D691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dccc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BAEC1-A821-4C2D-8447-015247F6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5" y="1972638"/>
            <a:ext cx="9699417" cy="450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622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699F-4F4A-D414-851E-B66EBD49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2516C-AE0E-34D3-AD13-20AFC8D7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5" y="1318847"/>
            <a:ext cx="4826759" cy="5306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93770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A2D7-7F20-26E5-1DDA-B077EB61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Up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74F93-7D5A-E6D3-7608-203BFC331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ED45D-C756-4B42-CBF2-3094B9D8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99" y="2183848"/>
            <a:ext cx="8582025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4762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00D4-FD2A-0D8D-9BCF-0AED8B6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PowerBiDesktopUtilities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68443-A9F9-53D7-1F2C-32ABE861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6" y="1694205"/>
            <a:ext cx="7571965" cy="5002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1B5BD-A8EC-8C71-BD4B-B6979498B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67" y="1483954"/>
            <a:ext cx="4011766" cy="1212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7127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7921-02C5-0C7A-03A1-1AF9CDB0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5F14D-90C5-4377-75D6-FD77D321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71" y="1297002"/>
            <a:ext cx="9212878" cy="520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91AB8-15DC-DCE6-C8DD-5042C5213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8" r="63532" b="75074"/>
          <a:stretch/>
        </p:blipFill>
        <p:spPr>
          <a:xfrm>
            <a:off x="1365350" y="1592823"/>
            <a:ext cx="3295139" cy="9242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77BC5-D14F-89D8-5868-4DD1FA917661}"/>
              </a:ext>
            </a:extLst>
          </p:cNvPr>
          <p:cNvGrpSpPr/>
          <p:nvPr/>
        </p:nvGrpSpPr>
        <p:grpSpPr>
          <a:xfrm>
            <a:off x="1307639" y="1297002"/>
            <a:ext cx="9212878" cy="5204784"/>
            <a:chOff x="1307639" y="1297002"/>
            <a:chExt cx="9212878" cy="52047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9E887A-E422-89AF-DF1E-617B3A617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7639" y="1297002"/>
              <a:ext cx="9212878" cy="52047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65E848-10AA-1C50-3609-10261DFED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0558" y="2448228"/>
              <a:ext cx="5187286" cy="243840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E73DE52-C24B-FB35-3A15-155D79AD6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639" y="1308821"/>
            <a:ext cx="9191957" cy="51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32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the Tabular Object Model (TOM)</a:t>
            </a:r>
          </a:p>
          <a:p>
            <a:r>
              <a:rPr lang="en-US" dirty="0"/>
              <a:t>Adding Productivity Features to an External Tool</a:t>
            </a:r>
          </a:p>
          <a:p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35964648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427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External Tools for Power BI Desktop</a:t>
            </a:r>
          </a:p>
          <a:p>
            <a:r>
              <a:rPr lang="en-US" dirty="0"/>
              <a:t>Exploring Dev Camp External Tool Demo App</a:t>
            </a:r>
          </a:p>
          <a:p>
            <a:r>
              <a:rPr lang="en-US" dirty="0"/>
              <a:t>Programming the Tabular Object Model (TOM)</a:t>
            </a:r>
          </a:p>
          <a:p>
            <a:r>
              <a:rPr lang="en-US" dirty="0"/>
              <a:t>Adding Productivity Features to an External Tool</a:t>
            </a:r>
          </a:p>
          <a:p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3006573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A4FC-F872-4279-AF63-FF5972B9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BE7D-3011-4A8D-B6D9-72D1785070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462486"/>
          </a:xfrm>
        </p:spPr>
        <p:txBody>
          <a:bodyPr/>
          <a:lstStyle/>
          <a:p>
            <a:r>
              <a:rPr lang="en-US" b="1" dirty="0">
                <a:solidFill>
                  <a:srgbClr val="700000"/>
                </a:solidFill>
              </a:rPr>
              <a:t>Annotations</a:t>
            </a:r>
            <a:r>
              <a:rPr lang="en-US" dirty="0"/>
              <a:t> provide ability to store custom properties in dataset definition</a:t>
            </a:r>
          </a:p>
          <a:p>
            <a:pPr lvl="1"/>
            <a:r>
              <a:rPr lang="en-US" dirty="0"/>
              <a:t>Can be used to storing any type of custom metadata</a:t>
            </a:r>
          </a:p>
          <a:p>
            <a:pPr lvl="1"/>
            <a:r>
              <a:rPr lang="en-US" dirty="0"/>
              <a:t>Used in TranslationsBuilder to store friendly name for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Annotation stored inside dataset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C5BA6-7BA1-4D89-BC72-B0BBEFC38B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8" y="2545450"/>
            <a:ext cx="4050030" cy="152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5AD90-B671-4557-882E-26FC2CE0DA7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7838" y="2542873"/>
            <a:ext cx="4016075" cy="15168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350B5F9-B102-4FC9-BE37-B71AF88A7978}"/>
              </a:ext>
            </a:extLst>
          </p:cNvPr>
          <p:cNvSpPr/>
          <p:nvPr/>
        </p:nvSpPr>
        <p:spPr bwMode="auto">
          <a:xfrm>
            <a:off x="5452946" y="3044283"/>
            <a:ext cx="892097" cy="46835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E5FF4-6ADE-4DE0-AAC2-A02D0F744B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4" y="4721737"/>
            <a:ext cx="5540917" cy="2104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445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02075-D685-4416-ADBB-E63CAE81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7" y="1397100"/>
            <a:ext cx="9349849" cy="507060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1D5EC4-36F1-4975-9F70-F2DA1F96AA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7" y="1032057"/>
            <a:ext cx="4988715" cy="18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9F8F9-AAF2-40A1-B3DD-4CD18B30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20129808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the Tabular Object Model (TOM)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Productivity Features to an External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249678504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95EC-384C-1776-074D-BBBB70E9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Model as </a:t>
            </a:r>
            <a:r>
              <a:rPr lang="en-US" dirty="0" err="1"/>
              <a:t>Model.bim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0EA3-2CFF-8250-7956-E7C921C52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50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4025-7CFC-1864-5581-9B055A84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Dataset Model Schema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2453-B634-8CD2-04EB-88DAEBDD6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308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AA8-3B53-462B-EAF8-30C5C49F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Format String for All </a:t>
            </a:r>
            <a:r>
              <a:rPr lang="en-US" dirty="0" err="1"/>
              <a:t>DateTime</a:t>
            </a:r>
            <a:r>
              <a:rPr lang="en-US" dirty="0"/>
              <a:t>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20A9-9790-5DE5-5EA8-1C8BBAAC1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27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B74E-6269-C407-97E7-12C87054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DAX Expressions using SQLBI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4D03-2C16-FCA1-FB9E-8D0B80744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Uses annotations to track which DAX expressions have already been formatted</a:t>
            </a:r>
          </a:p>
        </p:txBody>
      </p:sp>
    </p:spTree>
    <p:extLst>
      <p:ext uri="{BB962C8B-B14F-4D97-AF65-F5344CB8AC3E}">
        <p14:creationId xmlns:p14="http://schemas.microsoft.com/office/powerpoint/2010/main" val="37665068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F4A2-3328-B608-EC80-A0736BF9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Calendar Table from Date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90CE5-302D-228F-2324-CBE7B3657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895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B16-EF33-9C4F-8840-85F3735F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Translated Report 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E6C73-8541-3A21-5F1F-DC982A0DF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sz="2000" b="1" dirty="0" err="1">
                <a:solidFill>
                  <a:srgbClr val="760000"/>
                </a:solidFill>
              </a:rPr>
              <a:t>AdomdClient</a:t>
            </a:r>
            <a:r>
              <a:rPr lang="en-US" dirty="0"/>
              <a:t> to execute query against dataset and return JSON </a:t>
            </a:r>
            <a:r>
              <a:rPr lang="en-US" dirty="0" err="1"/>
              <a:t>resultset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1606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12E2-FB92-D606-62D5-FF3B0F2A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99" y="231140"/>
            <a:ext cx="11801475" cy="498598"/>
          </a:xfrm>
        </p:spPr>
        <p:txBody>
          <a:bodyPr/>
          <a:lstStyle/>
          <a:p>
            <a:r>
              <a:rPr lang="en-US" dirty="0"/>
              <a:t>Create and Manage RLS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03CD-2E35-D023-667A-4C4048B54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056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Power BI Desktop provides support for integrating external tools</a:t>
            </a:r>
          </a:p>
          <a:p>
            <a:pPr lvl="1"/>
            <a:r>
              <a:rPr lang="en-US" dirty="0"/>
              <a:t>External tool can be launched from Power BI Desktop</a:t>
            </a:r>
          </a:p>
          <a:p>
            <a:pPr lvl="1"/>
            <a:r>
              <a:rPr lang="en-US" dirty="0"/>
              <a:t>External tool designed to connect directly to dataset in local AS engine session</a:t>
            </a:r>
          </a:p>
          <a:p>
            <a:pPr lvl="1"/>
            <a:r>
              <a:rPr lang="en-US" dirty="0"/>
              <a:t>External tool can be designed to create, read, update and delete dataset objects</a:t>
            </a:r>
          </a:p>
          <a:p>
            <a:pPr lvl="1"/>
            <a:r>
              <a:rPr lang="en-US" dirty="0"/>
              <a:t>External tools are programmed using Tabular Object Model (TOM)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820FD6-932E-4243-D6B0-2952ED3990D5}"/>
              </a:ext>
            </a:extLst>
          </p:cNvPr>
          <p:cNvGrpSpPr/>
          <p:nvPr/>
        </p:nvGrpSpPr>
        <p:grpSpPr>
          <a:xfrm>
            <a:off x="1332156" y="3396996"/>
            <a:ext cx="8750988" cy="3075777"/>
            <a:chOff x="930379" y="3918857"/>
            <a:chExt cx="6615933" cy="2451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21C4E0-5F01-BB85-135C-BA3CE3D1B38E}"/>
                </a:ext>
              </a:extLst>
            </p:cNvPr>
            <p:cNvSpPr/>
            <p:nvPr/>
          </p:nvSpPr>
          <p:spPr>
            <a:xfrm>
              <a:off x="930379" y="3918857"/>
              <a:ext cx="6615933" cy="2451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b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Local Desktop Setup on Windows PC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293ED0-AE54-DA8A-A48F-34ADC9428994}"/>
                </a:ext>
              </a:extLst>
            </p:cNvPr>
            <p:cNvSpPr/>
            <p:nvPr/>
          </p:nvSpPr>
          <p:spPr>
            <a:xfrm>
              <a:off x="4612821" y="4125119"/>
              <a:ext cx="2695570" cy="1819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Power BI Desktop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8DED54-B6A3-72BE-2BA9-2304D41C5783}"/>
                </a:ext>
              </a:extLst>
            </p:cNvPr>
            <p:cNvSpPr/>
            <p:nvPr/>
          </p:nvSpPr>
          <p:spPr>
            <a:xfrm>
              <a:off x="1145490" y="4123840"/>
              <a:ext cx="2592498" cy="1794639"/>
            </a:xfrm>
            <a:prstGeom prst="rect">
              <a:avLst/>
            </a:prstGeom>
            <a:solidFill>
              <a:srgbClr val="EB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Your_External_Tool.exe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CDFA91-FA16-BD47-69B4-CD94380E4D2D}"/>
                </a:ext>
              </a:extLst>
            </p:cNvPr>
            <p:cNvGrpSpPr/>
            <p:nvPr/>
          </p:nvGrpSpPr>
          <p:grpSpPr>
            <a:xfrm>
              <a:off x="1316334" y="4572509"/>
              <a:ext cx="2240782" cy="1084713"/>
              <a:chOff x="905522" y="804708"/>
              <a:chExt cx="2512381" cy="165412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83AC54-A5FA-12B5-DAA5-9773DB601D4B}"/>
                  </a:ext>
                </a:extLst>
              </p:cNvPr>
              <p:cNvSpPr/>
              <p:nvPr/>
            </p:nvSpPr>
            <p:spPr>
              <a:xfrm>
                <a:off x="905523" y="804708"/>
                <a:ext cx="2512380" cy="562454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Custom C# Code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6169DD-C488-1D96-3B85-75B4BC3B5F18}"/>
                  </a:ext>
                </a:extLst>
              </p:cNvPr>
              <p:cNvSpPr/>
              <p:nvPr/>
            </p:nvSpPr>
            <p:spPr>
              <a:xfrm>
                <a:off x="905523" y="1333929"/>
                <a:ext cx="2512380" cy="562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Tabular Object Model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C5EF6B-DD7A-7E9D-9FF3-21A38D28ED0D}"/>
                  </a:ext>
                </a:extLst>
              </p:cNvPr>
              <p:cNvSpPr/>
              <p:nvPr/>
            </p:nvSpPr>
            <p:spPr>
              <a:xfrm>
                <a:off x="905522" y="1896383"/>
                <a:ext cx="2512380" cy="5624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.NET 6 Runtime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D18B7B-E225-4C71-E6DD-8D8AD4DEADBE}"/>
                </a:ext>
              </a:extLst>
            </p:cNvPr>
            <p:cNvSpPr/>
            <p:nvPr/>
          </p:nvSpPr>
          <p:spPr>
            <a:xfrm>
              <a:off x="4771083" y="4498309"/>
              <a:ext cx="2329962" cy="13718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Local Analysis Services Engine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893829-F750-3649-1E73-13ABB445820F}"/>
                </a:ext>
              </a:extLst>
            </p:cNvPr>
            <p:cNvSpPr/>
            <p:nvPr/>
          </p:nvSpPr>
          <p:spPr>
            <a:xfrm rot="5400000">
              <a:off x="4727931" y="4931500"/>
              <a:ext cx="1019970" cy="345203"/>
            </a:xfrm>
            <a:prstGeom prst="roundRect">
              <a:avLst>
                <a:gd name="adj" fmla="val 6749"/>
              </a:avLst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XMLA Endpoint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412AE-6D68-C046-0C65-7DA0300000C1}"/>
                </a:ext>
              </a:extLst>
            </p:cNvPr>
            <p:cNvSpPr/>
            <p:nvPr/>
          </p:nvSpPr>
          <p:spPr>
            <a:xfrm>
              <a:off x="5370626" y="4595499"/>
              <a:ext cx="1633076" cy="10196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Dataset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412558-5E1E-1CDB-C3D4-468F953D64A4}"/>
              </a:ext>
            </a:extLst>
          </p:cNvPr>
          <p:cNvSpPr/>
          <p:nvPr/>
        </p:nvSpPr>
        <p:spPr>
          <a:xfrm>
            <a:off x="4656459" y="4658373"/>
            <a:ext cx="2084629" cy="518334"/>
          </a:xfrm>
          <a:prstGeom prst="rightArrow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localhost:55074</a:t>
            </a:r>
          </a:p>
        </p:txBody>
      </p:sp>
    </p:spTree>
    <p:extLst>
      <p:ext uri="{BB962C8B-B14F-4D97-AF65-F5344CB8AC3E}">
        <p14:creationId xmlns:p14="http://schemas.microsoft.com/office/powerpoint/2010/main" val="205131873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the Tabular Object Model (TOM)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Productivity Features to an External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62051049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4CDE-F9E3-574B-9067-AA3EA1AC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Metadata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AB321-D90A-A7A5-29E2-B6C1650F8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47152"/>
          </a:xfrm>
        </p:spPr>
        <p:txBody>
          <a:bodyPr/>
          <a:lstStyle/>
          <a:p>
            <a:r>
              <a:rPr lang="en-US" dirty="0"/>
              <a:t>Power BI Desktop does not expose metadata translations</a:t>
            </a:r>
          </a:p>
          <a:p>
            <a:pPr lvl="1"/>
            <a:r>
              <a:rPr lang="en-US" dirty="0"/>
              <a:t>It provides no capability to view, add or edit metadata translations</a:t>
            </a:r>
          </a:p>
          <a:p>
            <a:endParaRPr lang="en-US" dirty="0"/>
          </a:p>
          <a:p>
            <a:r>
              <a:rPr lang="en-US" dirty="0"/>
              <a:t>What are your options for working with metadata translations?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990033"/>
                </a:solidFill>
              </a:rPr>
              <a:t>Tabular Editor</a:t>
            </a:r>
            <a:r>
              <a:rPr lang="en-US" dirty="0"/>
              <a:t> to manually add and edit translations</a:t>
            </a:r>
          </a:p>
          <a:p>
            <a:pPr lvl="1"/>
            <a:r>
              <a:rPr lang="en-US" dirty="0"/>
              <a:t>Write scripts for </a:t>
            </a:r>
            <a:r>
              <a:rPr lang="en-US" sz="1800" b="1" dirty="0">
                <a:solidFill>
                  <a:srgbClr val="990033"/>
                </a:solidFill>
              </a:rPr>
              <a:t>Tabular Editor</a:t>
            </a:r>
            <a:endParaRPr lang="en-US" b="1" dirty="0">
              <a:solidFill>
                <a:srgbClr val="990033"/>
              </a:solidFill>
            </a:endParaRPr>
          </a:p>
          <a:p>
            <a:pPr lvl="1"/>
            <a:r>
              <a:rPr lang="en-US" dirty="0"/>
              <a:t>Develop custom application with C# and Tabular Object Model (TOM)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990033"/>
                </a:solidFill>
              </a:rPr>
              <a:t>Translations Builder</a:t>
            </a:r>
            <a:r>
              <a:rPr lang="en-US" dirty="0">
                <a:solidFill>
                  <a:srgbClr val="990033"/>
                </a:solidFill>
              </a:rPr>
              <a:t> </a:t>
            </a:r>
            <a:r>
              <a:rPr lang="en-US" dirty="0"/>
              <a:t>– it was designed specifically to play this role</a:t>
            </a:r>
          </a:p>
          <a:p>
            <a:pPr lvl="1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D44830-BAD3-7CE2-E6EC-A2CFCDA9122E}"/>
              </a:ext>
            </a:extLst>
          </p:cNvPr>
          <p:cNvGrpSpPr/>
          <p:nvPr/>
        </p:nvGrpSpPr>
        <p:grpSpPr>
          <a:xfrm>
            <a:off x="1270181" y="4611687"/>
            <a:ext cx="6123677" cy="2122195"/>
            <a:chOff x="1270181" y="4611687"/>
            <a:chExt cx="6123677" cy="21221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E239C6-A399-F6D1-FFE5-018696D1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181" y="4635375"/>
              <a:ext cx="991237" cy="9912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132B95-E98F-CE3D-6A3F-1C79324BE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7225" y="4611687"/>
              <a:ext cx="4886633" cy="2122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142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2989-67F4-481D-B1E7-146A57F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Translations Builder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13F5-ABB9-2FDC-EF6D-7ECA5C2AE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Translations Builder is tool designed for content creators using Power BI Desktop</a:t>
            </a:r>
          </a:p>
          <a:p>
            <a:pPr lvl="1"/>
            <a:r>
              <a:rPr lang="en-US" dirty="0"/>
              <a:t>Content creators can use this tools to add multi-language support to PBIX project files</a:t>
            </a:r>
          </a:p>
          <a:p>
            <a:pPr lvl="1"/>
            <a:r>
              <a:rPr lang="en-US" dirty="0"/>
              <a:t>Provides support for working with </a:t>
            </a:r>
            <a:r>
              <a:rPr lang="en-US" sz="1800" b="1" dirty="0">
                <a:solidFill>
                  <a:srgbClr val="990033"/>
                </a:solidFill>
              </a:rPr>
              <a:t>(1)</a:t>
            </a:r>
            <a:r>
              <a:rPr lang="en-US" dirty="0"/>
              <a:t> metadata translations and </a:t>
            </a:r>
            <a:r>
              <a:rPr lang="en-US" sz="1800" b="1" dirty="0">
                <a:solidFill>
                  <a:srgbClr val="990033"/>
                </a:solidFill>
              </a:rPr>
              <a:t>(2)</a:t>
            </a:r>
            <a:r>
              <a:rPr lang="en-US" dirty="0"/>
              <a:t> report label translations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45D84-D7AF-8A58-5F00-51EF6D31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97" y="2483683"/>
            <a:ext cx="9141947" cy="39702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622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45EA-7CD0-F3C1-CF25-D030AC97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the Translation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8B30-8685-EC35-042A-716FCE3418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Translations Builder user experience centers around translation grid</a:t>
            </a:r>
          </a:p>
          <a:p>
            <a:pPr lvl="1"/>
            <a:r>
              <a:rPr lang="en-US" dirty="0"/>
              <a:t>Abstracts away detail of read/writing object metadata to/from dataset</a:t>
            </a:r>
          </a:p>
          <a:p>
            <a:pPr lvl="1"/>
            <a:r>
              <a:rPr lang="en-US" dirty="0"/>
              <a:t>Allows user to view, add and update metadata translations using a two-dimensional grid</a:t>
            </a:r>
          </a:p>
          <a:p>
            <a:pPr lvl="1"/>
            <a:r>
              <a:rPr lang="en-US" dirty="0"/>
              <a:t>Provides simplified user editing experience similar to Microsoft Excel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8980EA-CE95-23AF-6FF1-59F13BD4B047}"/>
              </a:ext>
            </a:extLst>
          </p:cNvPr>
          <p:cNvSpPr/>
          <p:nvPr/>
        </p:nvSpPr>
        <p:spPr bwMode="auto">
          <a:xfrm>
            <a:off x="1209907" y="2998999"/>
            <a:ext cx="6843252" cy="1884500"/>
          </a:xfrm>
          <a:prstGeom prst="roundRect">
            <a:avLst>
              <a:gd name="adj" fmla="val 4277"/>
            </a:avLst>
          </a:prstGeom>
          <a:solidFill>
            <a:schemeClr val="accent5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Translations Builder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5CAEF-FBFF-4361-2B73-A7F1081554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11" y="3337409"/>
            <a:ext cx="6570211" cy="12909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B6A872-63C7-4F0F-42E1-2928EF52C2E8}"/>
              </a:ext>
            </a:extLst>
          </p:cNvPr>
          <p:cNvGrpSpPr/>
          <p:nvPr/>
        </p:nvGrpSpPr>
        <p:grpSpPr>
          <a:xfrm>
            <a:off x="8112089" y="2963333"/>
            <a:ext cx="3001387" cy="1956620"/>
            <a:chOff x="8112089" y="2963333"/>
            <a:chExt cx="3001387" cy="19566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1CCB623-C664-E520-4F02-128D453E4045}"/>
                </a:ext>
              </a:extLst>
            </p:cNvPr>
            <p:cNvSpPr/>
            <p:nvPr/>
          </p:nvSpPr>
          <p:spPr bwMode="auto">
            <a:xfrm>
              <a:off x="9184373" y="2963333"/>
              <a:ext cx="1929103" cy="1956620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C597684D-B7A4-6C2D-4B0A-FB58A5518CC7}"/>
                </a:ext>
              </a:extLst>
            </p:cNvPr>
            <p:cNvSpPr/>
            <p:nvPr/>
          </p:nvSpPr>
          <p:spPr bwMode="auto">
            <a:xfrm>
              <a:off x="8112089" y="3660384"/>
              <a:ext cx="991501" cy="469487"/>
            </a:xfrm>
            <a:prstGeom prst="leftRightArrow">
              <a:avLst>
                <a:gd name="adj1" fmla="val 43844"/>
                <a:gd name="adj2" fmla="val 61543"/>
              </a:avLst>
            </a:prstGeom>
            <a:solidFill>
              <a:srgbClr val="C00000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665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the Tabular Object Model (TOM)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Productivity Features to an External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33206204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E5AB-47A8-D261-B1F6-C1F7EFB7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6839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7FA4-32BA-47D5-B19B-63CEFA0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19C8DE4A-34F7-4374-885B-C34375E2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08242"/>
          </a:xfrm>
        </p:spPr>
        <p:txBody>
          <a:bodyPr/>
          <a:lstStyle/>
          <a:p>
            <a:r>
              <a:rPr lang="en-US" dirty="0"/>
              <a:t>When you create a new PBIX project…</a:t>
            </a:r>
          </a:p>
          <a:p>
            <a:pPr lvl="1"/>
            <a:r>
              <a:rPr lang="en-US" dirty="0"/>
              <a:t>It has a default culture (en-US) but that culture contains no metadata translations</a:t>
            </a:r>
          </a:p>
          <a:p>
            <a:pPr lvl="1"/>
            <a:r>
              <a:rPr lang="en-US" dirty="0"/>
              <a:t>You must add metadata translations for default culture</a:t>
            </a:r>
          </a:p>
          <a:p>
            <a:pPr lvl="1"/>
            <a:r>
              <a:rPr lang="en-US" dirty="0"/>
              <a:t>You must add secondary cultures and then add metadata translations to them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78EA6-61FA-4EE1-961C-D0E1A522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51" y="3002383"/>
            <a:ext cx="2650472" cy="1924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77BAF0-8D5D-4240-A0D2-2A3CE307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03" y="2931469"/>
            <a:ext cx="4238461" cy="3889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688686-E261-443F-B671-499585EE50D3}"/>
              </a:ext>
            </a:extLst>
          </p:cNvPr>
          <p:cNvSpPr/>
          <p:nvPr/>
        </p:nvSpPr>
        <p:spPr>
          <a:xfrm>
            <a:off x="1359485" y="3009845"/>
            <a:ext cx="1745793" cy="239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1AC07-A9F3-4FC5-8E75-A6E62FA0FEBC}"/>
              </a:ext>
            </a:extLst>
          </p:cNvPr>
          <p:cNvSpPr/>
          <p:nvPr/>
        </p:nvSpPr>
        <p:spPr>
          <a:xfrm>
            <a:off x="1710281" y="4693763"/>
            <a:ext cx="1745793" cy="23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Cultures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682D41-46B4-499A-831A-15FC3AF0244C}"/>
              </a:ext>
            </a:extLst>
          </p:cNvPr>
          <p:cNvCxnSpPr>
            <a:cxnSpLocks/>
          </p:cNvCxnSpPr>
          <p:nvPr/>
        </p:nvCxnSpPr>
        <p:spPr>
          <a:xfrm>
            <a:off x="1521012" y="3249691"/>
            <a:ext cx="0" cy="208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C4FE3C-AE45-4A13-8B65-DFABD77167C6}"/>
              </a:ext>
            </a:extLst>
          </p:cNvPr>
          <p:cNvCxnSpPr>
            <a:cxnSpLocks/>
          </p:cNvCxnSpPr>
          <p:nvPr/>
        </p:nvCxnSpPr>
        <p:spPr>
          <a:xfrm>
            <a:off x="1519390" y="3490436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279A66-34D1-4914-A6D1-0B22829F9F5E}"/>
              </a:ext>
            </a:extLst>
          </p:cNvPr>
          <p:cNvCxnSpPr>
            <a:cxnSpLocks/>
          </p:cNvCxnSpPr>
          <p:nvPr/>
        </p:nvCxnSpPr>
        <p:spPr>
          <a:xfrm>
            <a:off x="1521012" y="3447292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3A92C8-6EB1-484C-AB6B-B639A52AC12E}"/>
              </a:ext>
            </a:extLst>
          </p:cNvPr>
          <p:cNvCxnSpPr>
            <a:cxnSpLocks/>
          </p:cNvCxnSpPr>
          <p:nvPr/>
        </p:nvCxnSpPr>
        <p:spPr>
          <a:xfrm>
            <a:off x="1521012" y="3777928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F103CE-2281-42BB-AB73-1516C7F7BBE9}"/>
              </a:ext>
            </a:extLst>
          </p:cNvPr>
          <p:cNvCxnSpPr>
            <a:cxnSpLocks/>
          </p:cNvCxnSpPr>
          <p:nvPr/>
        </p:nvCxnSpPr>
        <p:spPr>
          <a:xfrm>
            <a:off x="1521012" y="4092447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2B3966-96BC-48B9-B2FE-7AC349FB1D54}"/>
              </a:ext>
            </a:extLst>
          </p:cNvPr>
          <p:cNvCxnSpPr>
            <a:cxnSpLocks/>
          </p:cNvCxnSpPr>
          <p:nvPr/>
        </p:nvCxnSpPr>
        <p:spPr>
          <a:xfrm>
            <a:off x="1521012" y="4422501"/>
            <a:ext cx="0" cy="38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A00883-1C85-4569-B8E9-803121B50785}"/>
              </a:ext>
            </a:extLst>
          </p:cNvPr>
          <p:cNvCxnSpPr>
            <a:cxnSpLocks/>
          </p:cNvCxnSpPr>
          <p:nvPr/>
        </p:nvCxnSpPr>
        <p:spPr>
          <a:xfrm>
            <a:off x="1508922" y="4802467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A3F15-74C1-45F9-BF94-4C6C21093C7D}"/>
              </a:ext>
            </a:extLst>
          </p:cNvPr>
          <p:cNvSpPr/>
          <p:nvPr/>
        </p:nvSpPr>
        <p:spPr>
          <a:xfrm>
            <a:off x="1738999" y="3376211"/>
            <a:ext cx="1745793" cy="239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74BA6-A874-40AF-9E44-65E1A0FB17BE}"/>
              </a:ext>
            </a:extLst>
          </p:cNvPr>
          <p:cNvSpPr/>
          <p:nvPr/>
        </p:nvSpPr>
        <p:spPr>
          <a:xfrm>
            <a:off x="2095463" y="3694269"/>
            <a:ext cx="1745793" cy="239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528C5C-C0FE-4C34-AED6-58E09B23C502}"/>
              </a:ext>
            </a:extLst>
          </p:cNvPr>
          <p:cNvSpPr/>
          <p:nvPr/>
        </p:nvSpPr>
        <p:spPr>
          <a:xfrm>
            <a:off x="2095463" y="4015661"/>
            <a:ext cx="1745793" cy="239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Measure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CE750-F132-432B-AD86-5172CE4B48FD}"/>
              </a:ext>
            </a:extLst>
          </p:cNvPr>
          <p:cNvSpPr/>
          <p:nvPr/>
        </p:nvSpPr>
        <p:spPr>
          <a:xfrm>
            <a:off x="2095463" y="4337053"/>
            <a:ext cx="1745793" cy="239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Hierarchy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4CD8B9-BC1F-42BA-B477-46E17177F613}"/>
              </a:ext>
            </a:extLst>
          </p:cNvPr>
          <p:cNvCxnSpPr>
            <a:cxnSpLocks/>
          </p:cNvCxnSpPr>
          <p:nvPr/>
        </p:nvCxnSpPr>
        <p:spPr>
          <a:xfrm>
            <a:off x="1898906" y="3616058"/>
            <a:ext cx="0" cy="208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24C3DF-277D-4E79-A3F6-D9C5F255A813}"/>
              </a:ext>
            </a:extLst>
          </p:cNvPr>
          <p:cNvCxnSpPr>
            <a:cxnSpLocks/>
          </p:cNvCxnSpPr>
          <p:nvPr/>
        </p:nvCxnSpPr>
        <p:spPr>
          <a:xfrm>
            <a:off x="1898906" y="3813658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96DE99-0242-4B1B-82CA-E6C68E976299}"/>
              </a:ext>
            </a:extLst>
          </p:cNvPr>
          <p:cNvCxnSpPr>
            <a:cxnSpLocks/>
          </p:cNvCxnSpPr>
          <p:nvPr/>
        </p:nvCxnSpPr>
        <p:spPr>
          <a:xfrm>
            <a:off x="1900527" y="3813658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1C5AA0-3673-4CA6-A520-94783BE34072}"/>
              </a:ext>
            </a:extLst>
          </p:cNvPr>
          <p:cNvCxnSpPr>
            <a:cxnSpLocks/>
          </p:cNvCxnSpPr>
          <p:nvPr/>
        </p:nvCxnSpPr>
        <p:spPr>
          <a:xfrm>
            <a:off x="1900527" y="4144294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EF844B-23EE-49C0-9B7E-744C1C11BC14}"/>
              </a:ext>
            </a:extLst>
          </p:cNvPr>
          <p:cNvCxnSpPr>
            <a:cxnSpLocks/>
          </p:cNvCxnSpPr>
          <p:nvPr/>
        </p:nvCxnSpPr>
        <p:spPr>
          <a:xfrm>
            <a:off x="1900527" y="4144294"/>
            <a:ext cx="0" cy="341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C7910D-1581-4525-BED4-348587C6A764}"/>
              </a:ext>
            </a:extLst>
          </p:cNvPr>
          <p:cNvCxnSpPr>
            <a:cxnSpLocks/>
          </p:cNvCxnSpPr>
          <p:nvPr/>
        </p:nvCxnSpPr>
        <p:spPr>
          <a:xfrm>
            <a:off x="1900527" y="4474930"/>
            <a:ext cx="1733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A49683-C0A9-4880-AEE9-E957B8FDB48E}"/>
              </a:ext>
            </a:extLst>
          </p:cNvPr>
          <p:cNvCxnSpPr>
            <a:cxnSpLocks/>
          </p:cNvCxnSpPr>
          <p:nvPr/>
        </p:nvCxnSpPr>
        <p:spPr>
          <a:xfrm>
            <a:off x="1900181" y="4458813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154E1B-589E-4BEE-9809-DDB63AC824F9}"/>
              </a:ext>
            </a:extLst>
          </p:cNvPr>
          <p:cNvGrpSpPr/>
          <p:nvPr/>
        </p:nvGrpSpPr>
        <p:grpSpPr>
          <a:xfrm>
            <a:off x="1927600" y="4930566"/>
            <a:ext cx="2710020" cy="1649501"/>
            <a:chOff x="1761395" y="4861179"/>
            <a:chExt cx="2710020" cy="16495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BEC7CD7-3C6B-48D4-9EA9-2D32A38418AB}"/>
                </a:ext>
              </a:extLst>
            </p:cNvPr>
            <p:cNvCxnSpPr>
              <a:cxnSpLocks/>
            </p:cNvCxnSpPr>
            <p:nvPr/>
          </p:nvCxnSpPr>
          <p:spPr>
            <a:xfrm>
              <a:off x="1763017" y="4861179"/>
              <a:ext cx="0" cy="2087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79F931B-4A9D-4147-959A-F06D396EE290}"/>
                </a:ext>
              </a:extLst>
            </p:cNvPr>
            <p:cNvCxnSpPr>
              <a:cxnSpLocks/>
            </p:cNvCxnSpPr>
            <p:nvPr/>
          </p:nvCxnSpPr>
          <p:spPr>
            <a:xfrm>
              <a:off x="1761395" y="5070652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2C6C0F-DAC7-41B4-A036-505AD0525EBE}"/>
                </a:ext>
              </a:extLst>
            </p:cNvPr>
            <p:cNvSpPr/>
            <p:nvPr/>
          </p:nvSpPr>
          <p:spPr>
            <a:xfrm>
              <a:off x="1981004" y="4962681"/>
              <a:ext cx="1745793" cy="2398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Culture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267408-41BC-494C-98C5-21D33212620E}"/>
                </a:ext>
              </a:extLst>
            </p:cNvPr>
            <p:cNvCxnSpPr>
              <a:cxnSpLocks/>
            </p:cNvCxnSpPr>
            <p:nvPr/>
          </p:nvCxnSpPr>
          <p:spPr>
            <a:xfrm>
              <a:off x="2161216" y="5209343"/>
              <a:ext cx="0" cy="2087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5C9E11-1859-403F-AB91-7483CD4D8C0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594" y="5418816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6FEF61-0AA3-4682-8D74-082E1200B657}"/>
                </a:ext>
              </a:extLst>
            </p:cNvPr>
            <p:cNvSpPr/>
            <p:nvPr/>
          </p:nvSpPr>
          <p:spPr>
            <a:xfrm>
              <a:off x="2369157" y="5295294"/>
              <a:ext cx="1745793" cy="239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6DA2F4-3B3E-4151-B4C6-9B1A1E2ADCDA}"/>
                </a:ext>
              </a:extLst>
            </p:cNvPr>
            <p:cNvSpPr/>
            <p:nvPr/>
          </p:nvSpPr>
          <p:spPr>
            <a:xfrm>
              <a:off x="2725622" y="5628049"/>
              <a:ext cx="1745793" cy="239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Column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44E86B-0550-4167-B887-B3158A0A72A4}"/>
                </a:ext>
              </a:extLst>
            </p:cNvPr>
            <p:cNvSpPr/>
            <p:nvPr/>
          </p:nvSpPr>
          <p:spPr>
            <a:xfrm>
              <a:off x="2725622" y="5949441"/>
              <a:ext cx="1745793" cy="239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Measure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BB73FB-868E-42D8-BAEC-3F33A2CD7940}"/>
                </a:ext>
              </a:extLst>
            </p:cNvPr>
            <p:cNvSpPr/>
            <p:nvPr/>
          </p:nvSpPr>
          <p:spPr>
            <a:xfrm>
              <a:off x="2725622" y="6270834"/>
              <a:ext cx="1745793" cy="239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Hierarchy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5CB2D3-B1F9-4458-ADAE-00AF0ABC580E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64" y="5535140"/>
              <a:ext cx="0" cy="2087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70A1599-336A-4350-8946-0B95479E29B7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64" y="5732741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153EECE-DD2B-444A-8674-A50C867B4DDF}"/>
                </a:ext>
              </a:extLst>
            </p:cNvPr>
            <p:cNvCxnSpPr>
              <a:cxnSpLocks/>
            </p:cNvCxnSpPr>
            <p:nvPr/>
          </p:nvCxnSpPr>
          <p:spPr>
            <a:xfrm>
              <a:off x="2530686" y="5732741"/>
              <a:ext cx="0" cy="341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61D808B-4BCC-41B5-A067-8C2B986128BC}"/>
                </a:ext>
              </a:extLst>
            </p:cNvPr>
            <p:cNvCxnSpPr>
              <a:cxnSpLocks/>
            </p:cNvCxnSpPr>
            <p:nvPr/>
          </p:nvCxnSpPr>
          <p:spPr>
            <a:xfrm>
              <a:off x="2530686" y="6063377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CB122-A0BA-452D-A54E-9267DAD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2530686" y="6063377"/>
              <a:ext cx="0" cy="341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8AA72D1-9143-4A72-81D8-C52AD79BBBC2}"/>
                </a:ext>
              </a:extLst>
            </p:cNvPr>
            <p:cNvCxnSpPr>
              <a:cxnSpLocks/>
            </p:cNvCxnSpPr>
            <p:nvPr/>
          </p:nvCxnSpPr>
          <p:spPr>
            <a:xfrm>
              <a:off x="2530686" y="6394012"/>
              <a:ext cx="1733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9BCE7DA-F823-4E42-9BC7-3B939E867279}"/>
                </a:ext>
              </a:extLst>
            </p:cNvPr>
            <p:cNvCxnSpPr>
              <a:cxnSpLocks/>
            </p:cNvCxnSpPr>
            <p:nvPr/>
          </p:nvCxnSpPr>
          <p:spPr>
            <a:xfrm>
              <a:off x="2530340" y="6377896"/>
              <a:ext cx="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26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B45D-2416-6170-E691-0E6B7688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Model for External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CAF2-0485-A022-3274-9BBCEBB19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ED03B5-F875-7A4B-7791-220FAD7F38E9}"/>
              </a:ext>
            </a:extLst>
          </p:cNvPr>
          <p:cNvGrpSpPr/>
          <p:nvPr/>
        </p:nvGrpSpPr>
        <p:grpSpPr>
          <a:xfrm>
            <a:off x="721747" y="2054836"/>
            <a:ext cx="8750988" cy="3243028"/>
            <a:chOff x="930379" y="3918857"/>
            <a:chExt cx="6615933" cy="24517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5896F-2C9F-5588-DB16-8F292FB85D74}"/>
                </a:ext>
              </a:extLst>
            </p:cNvPr>
            <p:cNvSpPr/>
            <p:nvPr/>
          </p:nvSpPr>
          <p:spPr>
            <a:xfrm>
              <a:off x="930379" y="3918857"/>
              <a:ext cx="6615933" cy="2451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b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Local Desktop Setup on Windows PC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D59E3B-D288-7651-AA06-B9BBC78B6E91}"/>
                </a:ext>
              </a:extLst>
            </p:cNvPr>
            <p:cNvSpPr/>
            <p:nvPr/>
          </p:nvSpPr>
          <p:spPr>
            <a:xfrm>
              <a:off x="4612821" y="4125119"/>
              <a:ext cx="2695570" cy="1819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Power BI Desktop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C4C30-4669-1155-0C1D-BD10EAC4803C}"/>
                </a:ext>
              </a:extLst>
            </p:cNvPr>
            <p:cNvSpPr/>
            <p:nvPr/>
          </p:nvSpPr>
          <p:spPr>
            <a:xfrm>
              <a:off x="1145490" y="4123840"/>
              <a:ext cx="2592498" cy="1794639"/>
            </a:xfrm>
            <a:prstGeom prst="rect">
              <a:avLst/>
            </a:prstGeom>
            <a:solidFill>
              <a:srgbClr val="EB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Your_External_Tool.exe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DE3609-4CA6-0A01-EB37-A42DB4C8685A}"/>
                </a:ext>
              </a:extLst>
            </p:cNvPr>
            <p:cNvGrpSpPr/>
            <p:nvPr/>
          </p:nvGrpSpPr>
          <p:grpSpPr>
            <a:xfrm>
              <a:off x="1316334" y="4572509"/>
              <a:ext cx="2240782" cy="1084713"/>
              <a:chOff x="905522" y="804708"/>
              <a:chExt cx="2512381" cy="16541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0CE8C-C678-6249-8D7F-A99426DA696F}"/>
                  </a:ext>
                </a:extLst>
              </p:cNvPr>
              <p:cNvSpPr/>
              <p:nvPr/>
            </p:nvSpPr>
            <p:spPr>
              <a:xfrm>
                <a:off x="905523" y="804708"/>
                <a:ext cx="2512380" cy="562454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Custom C# Code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30BD59-A964-6722-4BE0-D4FA2F23D523}"/>
                  </a:ext>
                </a:extLst>
              </p:cNvPr>
              <p:cNvSpPr/>
              <p:nvPr/>
            </p:nvSpPr>
            <p:spPr>
              <a:xfrm>
                <a:off x="905523" y="1333929"/>
                <a:ext cx="2512380" cy="562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Tabular Object Model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11BCD7-4730-F962-7FC0-BA508470625E}"/>
                  </a:ext>
                </a:extLst>
              </p:cNvPr>
              <p:cNvSpPr/>
              <p:nvPr/>
            </p:nvSpPr>
            <p:spPr>
              <a:xfrm>
                <a:off x="905522" y="1896383"/>
                <a:ext cx="2512380" cy="5624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.NET 6 Runtime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3B455B-768F-59FB-07E3-0527F7672239}"/>
                </a:ext>
              </a:extLst>
            </p:cNvPr>
            <p:cNvSpPr/>
            <p:nvPr/>
          </p:nvSpPr>
          <p:spPr>
            <a:xfrm>
              <a:off x="4771083" y="4498309"/>
              <a:ext cx="2329962" cy="13718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Local Analysis Services Engine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A39E2A4-A266-F702-622B-CE00DBB8EA22}"/>
                </a:ext>
              </a:extLst>
            </p:cNvPr>
            <p:cNvSpPr/>
            <p:nvPr/>
          </p:nvSpPr>
          <p:spPr>
            <a:xfrm rot="5400000">
              <a:off x="4727931" y="4931500"/>
              <a:ext cx="1019970" cy="345203"/>
            </a:xfrm>
            <a:prstGeom prst="roundRect">
              <a:avLst>
                <a:gd name="adj" fmla="val 6749"/>
              </a:avLst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XMLA Endpoint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D60852-0BEE-A127-E506-BBDE3E98BEEA}"/>
                </a:ext>
              </a:extLst>
            </p:cNvPr>
            <p:cNvSpPr/>
            <p:nvPr/>
          </p:nvSpPr>
          <p:spPr>
            <a:xfrm>
              <a:off x="5370626" y="4595499"/>
              <a:ext cx="1633076" cy="10196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Dataset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BBEFBA-E5BD-E839-70AA-671629975D2B}"/>
              </a:ext>
            </a:extLst>
          </p:cNvPr>
          <p:cNvSpPr/>
          <p:nvPr/>
        </p:nvSpPr>
        <p:spPr>
          <a:xfrm>
            <a:off x="4083758" y="3372774"/>
            <a:ext cx="2084629" cy="546519"/>
          </a:xfrm>
          <a:prstGeom prst="rightArrow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localhost:55074</a:t>
            </a:r>
          </a:p>
        </p:txBody>
      </p:sp>
    </p:spTree>
    <p:extLst>
      <p:ext uri="{BB962C8B-B14F-4D97-AF65-F5344CB8AC3E}">
        <p14:creationId xmlns:p14="http://schemas.microsoft.com/office/powerpoint/2010/main" val="146583555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B45D-2416-6170-E691-0E6B7688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Translations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CAF2-0485-A022-3274-9BBCEBB19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93018"/>
          </a:xfrm>
        </p:spPr>
        <p:txBody>
          <a:bodyPr/>
          <a:lstStyle/>
          <a:p>
            <a:r>
              <a:rPr lang="en-US" dirty="0"/>
              <a:t>After installation, launch Translations Builder from </a:t>
            </a:r>
            <a:r>
              <a:rPr lang="en-US" sz="2000" b="1" dirty="0">
                <a:solidFill>
                  <a:srgbClr val="920000"/>
                </a:solidFill>
              </a:rPr>
              <a:t>External Tools</a:t>
            </a:r>
            <a:r>
              <a:rPr lang="en-US" dirty="0"/>
              <a:t> tab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Translations Builder establishes connection back to dataset running in local AAS engine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3FF3C-5C0B-8C33-1040-25C52C842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16" y="4300813"/>
            <a:ext cx="3708819" cy="1750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DED03B5-F875-7A4B-7791-220FAD7F38E9}"/>
              </a:ext>
            </a:extLst>
          </p:cNvPr>
          <p:cNvGrpSpPr/>
          <p:nvPr/>
        </p:nvGrpSpPr>
        <p:grpSpPr>
          <a:xfrm>
            <a:off x="910283" y="3959051"/>
            <a:ext cx="6615933" cy="2451798"/>
            <a:chOff x="930379" y="3918857"/>
            <a:chExt cx="6615933" cy="24517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5896F-2C9F-5588-DB16-8F292FB85D74}"/>
                </a:ext>
              </a:extLst>
            </p:cNvPr>
            <p:cNvSpPr/>
            <p:nvPr/>
          </p:nvSpPr>
          <p:spPr>
            <a:xfrm>
              <a:off x="930379" y="3918857"/>
              <a:ext cx="6615933" cy="2451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b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Local Desktop Setup on Windows PC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D59E3B-D288-7651-AA06-B9BBC78B6E91}"/>
                </a:ext>
              </a:extLst>
            </p:cNvPr>
            <p:cNvSpPr/>
            <p:nvPr/>
          </p:nvSpPr>
          <p:spPr>
            <a:xfrm>
              <a:off x="4612821" y="4125119"/>
              <a:ext cx="2695570" cy="1819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Power BI Desktop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C4C30-4669-1155-0C1D-BD10EAC4803C}"/>
                </a:ext>
              </a:extLst>
            </p:cNvPr>
            <p:cNvSpPr/>
            <p:nvPr/>
          </p:nvSpPr>
          <p:spPr>
            <a:xfrm>
              <a:off x="1145490" y="4123840"/>
              <a:ext cx="2592498" cy="1794639"/>
            </a:xfrm>
            <a:prstGeom prst="rect">
              <a:avLst/>
            </a:prstGeom>
            <a:solidFill>
              <a:srgbClr val="EB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Translations Builder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DE3609-4CA6-0A01-EB37-A42DB4C8685A}"/>
                </a:ext>
              </a:extLst>
            </p:cNvPr>
            <p:cNvGrpSpPr/>
            <p:nvPr/>
          </p:nvGrpSpPr>
          <p:grpSpPr>
            <a:xfrm>
              <a:off x="1316334" y="4572509"/>
              <a:ext cx="2240782" cy="1084713"/>
              <a:chOff x="905522" y="804708"/>
              <a:chExt cx="2512381" cy="16541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0CE8C-C678-6249-8D7F-A99426DA696F}"/>
                  </a:ext>
                </a:extLst>
              </p:cNvPr>
              <p:cNvSpPr/>
              <p:nvPr/>
            </p:nvSpPr>
            <p:spPr>
              <a:xfrm>
                <a:off x="905523" y="804708"/>
                <a:ext cx="2512380" cy="562454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 C# Code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30BD59-A964-6722-4BE0-D4FA2F23D523}"/>
                  </a:ext>
                </a:extLst>
              </p:cNvPr>
              <p:cNvSpPr/>
              <p:nvPr/>
            </p:nvSpPr>
            <p:spPr>
              <a:xfrm>
                <a:off x="905523" y="1333929"/>
                <a:ext cx="2512380" cy="56245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Tabular Object Model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11BCD7-4730-F962-7FC0-BA508470625E}"/>
                  </a:ext>
                </a:extLst>
              </p:cNvPr>
              <p:cNvSpPr/>
              <p:nvPr/>
            </p:nvSpPr>
            <p:spPr>
              <a:xfrm>
                <a:off x="905522" y="1896383"/>
                <a:ext cx="2512380" cy="5624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.NET Runtime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3B455B-768F-59FB-07E3-0527F7672239}"/>
                </a:ext>
              </a:extLst>
            </p:cNvPr>
            <p:cNvSpPr/>
            <p:nvPr/>
          </p:nvSpPr>
          <p:spPr>
            <a:xfrm>
              <a:off x="4771083" y="4498309"/>
              <a:ext cx="2329962" cy="13718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Local Analysis Services Engine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A39E2A4-A266-F702-622B-CE00DBB8EA22}"/>
                </a:ext>
              </a:extLst>
            </p:cNvPr>
            <p:cNvSpPr/>
            <p:nvPr/>
          </p:nvSpPr>
          <p:spPr>
            <a:xfrm rot="5400000">
              <a:off x="4727931" y="4931500"/>
              <a:ext cx="1019970" cy="345203"/>
            </a:xfrm>
            <a:prstGeom prst="roundRect">
              <a:avLst>
                <a:gd name="adj" fmla="val 6749"/>
              </a:avLst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XMLA Endpoint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D60852-0BEE-A127-E506-BBDE3E98BEEA}"/>
                </a:ext>
              </a:extLst>
            </p:cNvPr>
            <p:cNvSpPr/>
            <p:nvPr/>
          </p:nvSpPr>
          <p:spPr>
            <a:xfrm>
              <a:off x="5370626" y="4595499"/>
              <a:ext cx="1633076" cy="10196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Dataset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BBEFBA-E5BD-E839-70AA-671629975D2B}"/>
              </a:ext>
            </a:extLst>
          </p:cNvPr>
          <p:cNvSpPr/>
          <p:nvPr/>
        </p:nvSpPr>
        <p:spPr>
          <a:xfrm>
            <a:off x="3309027" y="4955440"/>
            <a:ext cx="1719031" cy="413180"/>
          </a:xfrm>
          <a:prstGeom prst="rightArrow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localhost:55074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D20C78-E347-EC8B-53DA-F8BB14BA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83" y="1754994"/>
            <a:ext cx="6170666" cy="144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19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F17-9F72-E9AF-0351-89DAA5B1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Tools Integration with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6C338-3F5C-458F-339E-CFF169BF4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86062"/>
          </a:xfrm>
        </p:spPr>
        <p:txBody>
          <a:bodyPr/>
          <a:lstStyle/>
          <a:p>
            <a:r>
              <a:rPr lang="en-US" dirty="0"/>
              <a:t>Once installed, external tool becomes available through </a:t>
            </a:r>
            <a:r>
              <a:rPr lang="en-US" sz="2000" b="1" dirty="0">
                <a:solidFill>
                  <a:srgbClr val="920000"/>
                </a:solidFill>
              </a:rPr>
              <a:t>External Tools</a:t>
            </a:r>
            <a:r>
              <a:rPr lang="en-US" dirty="0"/>
              <a:t> tab</a:t>
            </a:r>
          </a:p>
          <a:p>
            <a:pPr lvl="1"/>
            <a:r>
              <a:rPr lang="en-US" dirty="0"/>
              <a:t>Click on tile for external tool to launch it and connect to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Popular External Tools available for free through Power BI Community </a:t>
            </a:r>
          </a:p>
          <a:p>
            <a:pPr lvl="1"/>
            <a:r>
              <a:rPr lang="en-US" dirty="0"/>
              <a:t>Tabular Editor 2</a:t>
            </a:r>
          </a:p>
          <a:p>
            <a:pPr lvl="1"/>
            <a:r>
              <a:rPr lang="en-US" dirty="0"/>
              <a:t>DAX Studio</a:t>
            </a:r>
          </a:p>
          <a:p>
            <a:pPr lvl="1"/>
            <a:r>
              <a:rPr lang="en-US" dirty="0"/>
              <a:t>ALM Toolkit</a:t>
            </a:r>
          </a:p>
          <a:p>
            <a:pPr lvl="1"/>
            <a:r>
              <a:rPr lang="en-US" dirty="0"/>
              <a:t>Translations Builder</a:t>
            </a:r>
          </a:p>
          <a:p>
            <a:pPr lvl="1"/>
            <a:r>
              <a:rPr lang="en-US" dirty="0"/>
              <a:t>Bravo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D8F42-182E-DF35-9E8B-B203F88E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01" y="2207450"/>
            <a:ext cx="6670167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736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provides advanced data modeling not possible in Power BI Desktop</a:t>
            </a:r>
          </a:p>
          <a:p>
            <a:pPr lvl="1"/>
            <a:r>
              <a:rPr lang="en-US" dirty="0"/>
              <a:t>User can add advanced modeling features by hand</a:t>
            </a:r>
          </a:p>
          <a:p>
            <a:pPr lvl="1"/>
            <a:r>
              <a:rPr lang="en-US" dirty="0"/>
              <a:t>User can automate adding advanced modeling features using advanced scripting</a:t>
            </a:r>
          </a:p>
          <a:p>
            <a:pPr lvl="1"/>
            <a:r>
              <a:rPr lang="en-US" dirty="0"/>
              <a:t>Download version 2 from </a:t>
            </a:r>
            <a:r>
              <a:rPr lang="en-US" sz="1800" b="1" dirty="0">
                <a:solidFill>
                  <a:srgbClr val="92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https://github.com/otykier/TabularEditor/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3788-4C30-44D7-FE89-FCC2FC72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18" y="2900121"/>
            <a:ext cx="6351303" cy="3913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05887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5982-4534-1A4D-8D1D-2D224E5A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DAX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871D-F3AB-98CB-2C42-8FDC5839D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DAX Studio provides advanced data modeling tool to write and test DAX queries</a:t>
            </a:r>
          </a:p>
          <a:p>
            <a:pPr lvl="1"/>
            <a:r>
              <a:rPr lang="en-US" dirty="0"/>
              <a:t>Powerful tool for monitoring and optimizing query performance</a:t>
            </a:r>
          </a:p>
          <a:p>
            <a:pPr lvl="1"/>
            <a:r>
              <a:rPr lang="en-US" dirty="0"/>
              <a:t>Download from </a:t>
            </a:r>
            <a:r>
              <a:rPr lang="en-US" sz="1800" b="1" dirty="0">
                <a:solidFill>
                  <a:srgbClr val="92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https://daxstudio.org/</a:t>
            </a:r>
            <a:endParaRPr lang="en-US" b="1" dirty="0">
              <a:solidFill>
                <a:srgbClr val="92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FFD6E-5D1B-3DFE-4A8A-151D6779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25" y="2583847"/>
            <a:ext cx="6564720" cy="4220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370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22F9-39EC-7AB4-F274-D92372F9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ALM Toolkit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E10E9-714E-06CD-E8AF-9CF39F8F2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ALM Toolkit provides tool for deploying and updating datasets</a:t>
            </a:r>
          </a:p>
          <a:p>
            <a:pPr lvl="1"/>
            <a:r>
              <a:rPr lang="en-US" dirty="0"/>
              <a:t>Allows user to compare datasets in Power BI Desktop and Power BI Service</a:t>
            </a:r>
          </a:p>
          <a:p>
            <a:pPr lvl="1"/>
            <a:r>
              <a:rPr lang="en-US" dirty="0"/>
              <a:t>Provides support to push new objects and updates to production datasets</a:t>
            </a:r>
          </a:p>
          <a:p>
            <a:pPr lvl="1"/>
            <a:r>
              <a:rPr lang="en-US" dirty="0"/>
              <a:t>Download from </a:t>
            </a:r>
            <a:r>
              <a:rPr lang="en-US" sz="1800" b="1" dirty="0">
                <a:solidFill>
                  <a:srgbClr val="92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http://alm-toolkit.com/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0074E-F327-2B5C-DA0C-AD086BD8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18" y="2872572"/>
            <a:ext cx="7214026" cy="3931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64832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801314"/>
          </a:xfrm>
        </p:spPr>
        <p:txBody>
          <a:bodyPr/>
          <a:lstStyle/>
          <a:p>
            <a:r>
              <a:rPr lang="en-US" dirty="0"/>
              <a:t>There are two primary connection models for an external tool</a:t>
            </a:r>
          </a:p>
          <a:p>
            <a:pPr marL="974725" lvl="1">
              <a:buFont typeface="+mj-lt"/>
              <a:buAutoNum type="arabicPeriod"/>
            </a:pPr>
            <a:r>
              <a:rPr lang="en-US" dirty="0"/>
              <a:t>Connect to datasets running locally in Power BI Desktop loaded from PBIX file</a:t>
            </a:r>
          </a:p>
          <a:p>
            <a:pPr marL="974725" lvl="1">
              <a:buFont typeface="+mj-lt"/>
              <a:buAutoNum type="arabicPeriod"/>
            </a:pPr>
            <a:r>
              <a:rPr lang="en-US" dirty="0"/>
              <a:t>Connect to datasets running remotely in the Power BI Service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Using connection model #1 allows you to check PBIX file with updates into source control</a:t>
            </a:r>
          </a:p>
          <a:p>
            <a:pPr lvl="1"/>
            <a:r>
              <a:rPr lang="en-US" dirty="0"/>
              <a:t>Using connection model #2 prevents ability to download dataset as PBIX file</a:t>
            </a:r>
          </a:p>
          <a:p>
            <a:pPr lvl="1"/>
            <a:r>
              <a:rPr lang="en-US" dirty="0"/>
              <a:t>Using connection model #2 provides many advanced ALM capabilities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500145" y="2508839"/>
            <a:ext cx="4383324" cy="1677464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Your Custom External Tool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6215061" y="2478158"/>
            <a:ext cx="5423660" cy="1738826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Your Custom External Tool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Models for External Tools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8C382E-DD02-3ABA-9390-1AF540280B58}"/>
              </a:ext>
            </a:extLst>
          </p:cNvPr>
          <p:cNvGrpSpPr/>
          <p:nvPr/>
        </p:nvGrpSpPr>
        <p:grpSpPr>
          <a:xfrm>
            <a:off x="1500145" y="6060407"/>
            <a:ext cx="8583901" cy="700038"/>
            <a:chOff x="1991977" y="6028753"/>
            <a:chExt cx="8583901" cy="7000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2A7DF8-0AA9-DB3E-C66B-40AA2A619D85}"/>
                </a:ext>
              </a:extLst>
            </p:cNvPr>
            <p:cNvSpPr/>
            <p:nvPr/>
          </p:nvSpPr>
          <p:spPr>
            <a:xfrm>
              <a:off x="8688604" y="6028753"/>
              <a:ext cx="1887274" cy="7000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Production Dataset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EEF8C54-AC05-A05F-29D0-4671BEA6D650}"/>
                </a:ext>
              </a:extLst>
            </p:cNvPr>
            <p:cNvSpPr/>
            <p:nvPr/>
          </p:nvSpPr>
          <p:spPr bwMode="auto">
            <a:xfrm>
              <a:off x="3248831" y="6136764"/>
              <a:ext cx="5377070" cy="48700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76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rgbClr val="760000"/>
                  </a:solidFill>
                  <a:ea typeface="Segoe UI" pitchFamily="34" charset="0"/>
                  <a:cs typeface="Segoe UI" pitchFamily="34" charset="0"/>
                </a:rPr>
                <a:t>Push Dataset Updates into Production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0C1A33-EDD6-4546-7CD7-7DC09E33C723}"/>
                </a:ext>
              </a:extLst>
            </p:cNvPr>
            <p:cNvSpPr/>
            <p:nvPr/>
          </p:nvSpPr>
          <p:spPr>
            <a:xfrm>
              <a:off x="3747871" y="6028753"/>
              <a:ext cx="1887274" cy="700038"/>
            </a:xfrm>
            <a:prstGeom prst="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ALM Toolkit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AAB06E-A1F0-41B9-209F-6F0001097646}"/>
                </a:ext>
              </a:extLst>
            </p:cNvPr>
            <p:cNvSpPr/>
            <p:nvPr/>
          </p:nvSpPr>
          <p:spPr>
            <a:xfrm>
              <a:off x="1991977" y="6028753"/>
              <a:ext cx="1373752" cy="7000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Local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129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External Tools for Power BI Desktop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Exploring Dev Camp External Tool Demo App</a:t>
            </a:r>
          </a:p>
          <a:p>
            <a:r>
              <a:rPr lang="en-US" dirty="0"/>
              <a:t>Programming the Tabular Object Model (TOM)</a:t>
            </a:r>
          </a:p>
          <a:p>
            <a:r>
              <a:rPr lang="en-US" dirty="0"/>
              <a:t>Adding Productivity Features to an External Tool</a:t>
            </a:r>
          </a:p>
          <a:p>
            <a:r>
              <a:rPr lang="en-US" dirty="0"/>
              <a:t>Extending Translations Builder</a:t>
            </a:r>
          </a:p>
        </p:txBody>
      </p:sp>
    </p:spTree>
    <p:extLst>
      <p:ext uri="{BB962C8B-B14F-4D97-AF65-F5344CB8AC3E}">
        <p14:creationId xmlns:p14="http://schemas.microsoft.com/office/powerpoint/2010/main" val="21180684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21219</TotalTime>
  <Words>1360</Words>
  <Application>Microsoft Office PowerPoint</Application>
  <PresentationFormat>Custom</PresentationFormat>
  <Paragraphs>259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Developing External Tools for Power BI Desktop</vt:lpstr>
      <vt:lpstr>Agenda</vt:lpstr>
      <vt:lpstr>Developing an External Tool for Power BI Desktop</vt:lpstr>
      <vt:lpstr>External Tools Integration with Power BI Desktop</vt:lpstr>
      <vt:lpstr>Working with Tabular Editor 2</vt:lpstr>
      <vt:lpstr>Working with DAX Studio</vt:lpstr>
      <vt:lpstr>Working with ALM Toolkit</vt:lpstr>
      <vt:lpstr>Connection Models for External Tools</vt:lpstr>
      <vt:lpstr>Agenda</vt:lpstr>
      <vt:lpstr>The DevCampExternalToolDemo Project</vt:lpstr>
      <vt:lpstr>External Tool Deployment</vt:lpstr>
      <vt:lpstr>External Tool Deployment for Development</vt:lpstr>
      <vt:lpstr>Tracking User Setings</vt:lpstr>
      <vt:lpstr>PowerPoint Presentation</vt:lpstr>
      <vt:lpstr>Start Up Parameters</vt:lpstr>
      <vt:lpstr>PowerBiDesktopUtilities</vt:lpstr>
      <vt:lpstr>PowerPoint Presentation</vt:lpstr>
      <vt:lpstr>Agenda</vt:lpstr>
      <vt:lpstr>Tabular Object Model (TOM)</vt:lpstr>
      <vt:lpstr>Understanding Annotations</vt:lpstr>
      <vt:lpstr>Programming Annotations</vt:lpstr>
      <vt:lpstr>Agenda</vt:lpstr>
      <vt:lpstr>Export Data Model as Model.bim</vt:lpstr>
      <vt:lpstr>Generate Dataset Model Schema Report</vt:lpstr>
      <vt:lpstr>Updating Format String for All DateTime Columns</vt:lpstr>
      <vt:lpstr>Format DAX Expressions using SQLBI API</vt:lpstr>
      <vt:lpstr>Create Calendar Table from Date Column</vt:lpstr>
      <vt:lpstr>Generate Translated Report Labels</vt:lpstr>
      <vt:lpstr>Create and Manage RLS Roles</vt:lpstr>
      <vt:lpstr>Agenda</vt:lpstr>
      <vt:lpstr>Working with Metadata Translations</vt:lpstr>
      <vt:lpstr>Translations Builder 2.0</vt:lpstr>
      <vt:lpstr>Working in the Translation Grid</vt:lpstr>
      <vt:lpstr>Adding Metadata Translations</vt:lpstr>
      <vt:lpstr>Summary</vt:lpstr>
      <vt:lpstr>PowerPoint Presentation</vt:lpstr>
      <vt:lpstr>Adding Metadata Translations</vt:lpstr>
      <vt:lpstr>Connection Model for External Tools</vt:lpstr>
      <vt:lpstr>Launching Translations Builder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278</cp:revision>
  <cp:lastPrinted>2019-05-02T20:11:39Z</cp:lastPrinted>
  <dcterms:created xsi:type="dcterms:W3CDTF">2018-09-21T01:16:59Z</dcterms:created>
  <dcterms:modified xsi:type="dcterms:W3CDTF">2023-02-20T18:13:11Z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