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2"/>
  </p:notesMasterIdLst>
  <p:handoutMasterIdLst>
    <p:handoutMasterId r:id="rId43"/>
  </p:handoutMasterIdLst>
  <p:sldIdLst>
    <p:sldId id="4475" r:id="rId5"/>
    <p:sldId id="4623" r:id="rId6"/>
    <p:sldId id="4512" r:id="rId7"/>
    <p:sldId id="4579" r:id="rId8"/>
    <p:sldId id="289" r:id="rId9"/>
    <p:sldId id="4713" r:id="rId10"/>
    <p:sldId id="4709" r:id="rId11"/>
    <p:sldId id="4701" r:id="rId12"/>
    <p:sldId id="4710" r:id="rId13"/>
    <p:sldId id="4581" r:id="rId14"/>
    <p:sldId id="4719" r:id="rId15"/>
    <p:sldId id="4720" r:id="rId16"/>
    <p:sldId id="4702" r:id="rId17"/>
    <p:sldId id="4640" r:id="rId18"/>
    <p:sldId id="4714" r:id="rId19"/>
    <p:sldId id="4708" r:id="rId20"/>
    <p:sldId id="4711" r:id="rId21"/>
    <p:sldId id="4699" r:id="rId22"/>
    <p:sldId id="4717" r:id="rId23"/>
    <p:sldId id="4718" r:id="rId24"/>
    <p:sldId id="4721" r:id="rId25"/>
    <p:sldId id="4715" r:id="rId26"/>
    <p:sldId id="4716" r:id="rId27"/>
    <p:sldId id="4712" r:id="rId28"/>
    <p:sldId id="4602" r:id="rId29"/>
    <p:sldId id="4569" r:id="rId30"/>
    <p:sldId id="4570" r:id="rId31"/>
    <p:sldId id="4571" r:id="rId32"/>
    <p:sldId id="4722" r:id="rId33"/>
    <p:sldId id="4564" r:id="rId34"/>
    <p:sldId id="4658" r:id="rId35"/>
    <p:sldId id="4572" r:id="rId36"/>
    <p:sldId id="4662" r:id="rId37"/>
    <p:sldId id="4664" r:id="rId38"/>
    <p:sldId id="4667" r:id="rId39"/>
    <p:sldId id="4586" r:id="rId40"/>
    <p:sldId id="4603" r:id="rId4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990033"/>
    <a:srgbClr val="C00000"/>
    <a:srgbClr val="EBF7FF"/>
    <a:srgbClr val="CCFFCC"/>
    <a:srgbClr val="CCECFF"/>
    <a:srgbClr val="CCCCFF"/>
    <a:srgbClr val="000000"/>
    <a:srgbClr val="5F5F5F"/>
    <a:srgbClr val="F2FA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20" autoAdjust="0"/>
    <p:restoredTop sz="83502" autoAdjust="0"/>
  </p:normalViewPr>
  <p:slideViewPr>
    <p:cSldViewPr snapToGrid="0">
      <p:cViewPr varScale="1">
        <p:scale>
          <a:sx n="80" d="100"/>
          <a:sy n="80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574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6/16/2023 10:46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  <p:sldLayoutId id="2147484572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microsoft.com/power-bi/create-reports/desktop-dynamic-format-string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aka.ms/MultiLanguageReportGuidance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MultiLanguageReport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ultilanguagereportdemo.azurewebsites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58354"/>
            <a:ext cx="11053773" cy="7386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Building Multi-language Reports in Power 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7033-6BC0-B008-71ED-4B33BB07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 and Numbers with Current User Locale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099A7-4248-8741-7369-110F1E83A8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Power BI visuals inspect locale of current user when formatting numbers and dates</a:t>
            </a:r>
          </a:p>
          <a:p>
            <a:pPr lvl="1"/>
            <a:r>
              <a:rPr lang="en-US" dirty="0"/>
              <a:t>In most cases, visual will display values with correct formatting for current user’s locale</a:t>
            </a:r>
          </a:p>
          <a:p>
            <a:pPr lvl="1"/>
            <a:r>
              <a:rPr lang="en-US" dirty="0"/>
              <a:t>Make sure you use column and measure format strings that support regional formatting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Example of </a:t>
            </a:r>
            <a:r>
              <a:rPr lang="en-US" sz="1800" b="1" dirty="0">
                <a:solidFill>
                  <a:srgbClr val="990033"/>
                </a:solidFill>
              </a:rPr>
              <a:t>Short Date</a:t>
            </a:r>
            <a:r>
              <a:rPr lang="en-US" dirty="0"/>
              <a:t> format string across different locales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B597E3-E1C0-3764-2CFC-1963D084A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30" y="2438218"/>
            <a:ext cx="2762238" cy="15237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F1867A-1BEB-3BC7-29C1-8640850CFF03}"/>
              </a:ext>
            </a:extLst>
          </p:cNvPr>
          <p:cNvGraphicFramePr>
            <a:graphicFrameLocks noGrp="1"/>
          </p:cNvGraphicFramePr>
          <p:nvPr/>
        </p:nvGraphicFramePr>
        <p:xfrm>
          <a:off x="1344885" y="4544303"/>
          <a:ext cx="2672454" cy="169577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4345">
                  <a:extLst>
                    <a:ext uri="{9D8B030D-6E8A-4147-A177-3AD203B41FA5}">
                      <a16:colId xmlns:a16="http://schemas.microsoft.com/office/drawing/2014/main" val="2144490808"/>
                    </a:ext>
                  </a:extLst>
                </a:gridCol>
                <a:gridCol w="1648109">
                  <a:extLst>
                    <a:ext uri="{9D8B030D-6E8A-4147-A177-3AD203B41FA5}">
                      <a16:colId xmlns:a16="http://schemas.microsoft.com/office/drawing/2014/main" val="364244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-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en-US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12/31/2022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243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en-GB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31/12/2022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435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pt-PT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31-12-2022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11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de-DE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31.12.2022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85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ja-JP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2022/12/31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65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21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46A4-C669-929B-922C-6508AF43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 - Dynamic Format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8C74-000E-5E35-81A0-C78A5FAF0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70756"/>
          </a:xfrm>
        </p:spPr>
        <p:txBody>
          <a:bodyPr/>
          <a:lstStyle/>
          <a:p>
            <a:r>
              <a:rPr lang="en-US" dirty="0"/>
              <a:t>Allows for dynamic calculation of format string based on USERCULTURE</a:t>
            </a:r>
          </a:p>
          <a:p>
            <a:pPr lvl="1"/>
            <a:r>
              <a:rPr lang="en-US" dirty="0"/>
              <a:t>In preview, dynamic format string only supported for measures with numeric datatypes</a:t>
            </a:r>
          </a:p>
          <a:p>
            <a:pPr lvl="1"/>
            <a:r>
              <a:rPr lang="en-US" dirty="0">
                <a:hlinkClick r:id="rId2"/>
              </a:rPr>
              <a:t>https://learn.microsoft.com/power-bi/create-reports/desktop-dynamic-format-strings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Avoid creating dynamic format strings that inspect </a:t>
            </a:r>
            <a:r>
              <a:rPr lang="en-US" sz="1800" b="1" dirty="0">
                <a:solidFill>
                  <a:srgbClr val="920000"/>
                </a:solidFill>
              </a:rPr>
              <a:t>USERCULTURE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r>
              <a:rPr lang="en-US" dirty="0"/>
              <a:t>Only use this approach if problem cannot be solved using locales and static format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788DD-3BCF-53F3-6109-AB583014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48" y="2506162"/>
            <a:ext cx="5664895" cy="3189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3471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 of Building Multi-language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Extending a Dataset with Metadata Translations</a:t>
            </a:r>
          </a:p>
          <a:p>
            <a:r>
              <a:rPr lang="en-US" dirty="0"/>
              <a:t>Implementing Report Label Translations</a:t>
            </a:r>
          </a:p>
          <a:p>
            <a:r>
              <a:rPr lang="en-US" dirty="0"/>
              <a:t>Designing a Data Translations Strategy</a:t>
            </a:r>
          </a:p>
        </p:txBody>
      </p:sp>
    </p:spTree>
    <p:extLst>
      <p:ext uri="{BB962C8B-B14F-4D97-AF65-F5344CB8AC3E}">
        <p14:creationId xmlns:p14="http://schemas.microsoft.com/office/powerpoint/2010/main" val="17446515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2989-67F4-481D-B1E7-146A57F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Translations Builder 2.2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13F5-ABB9-2FDC-EF6D-7ECA5C2AE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Translations Builder is tool designed for content creators using Power BI Desktop</a:t>
            </a:r>
          </a:p>
          <a:p>
            <a:pPr lvl="1"/>
            <a:r>
              <a:rPr lang="en-US" dirty="0"/>
              <a:t>Content creators can use this tools to add multi-language support to PBIX project files</a:t>
            </a:r>
          </a:p>
          <a:p>
            <a:pPr lvl="1"/>
            <a:r>
              <a:rPr lang="en-US" dirty="0"/>
              <a:t>Provides support for working with </a:t>
            </a:r>
            <a:r>
              <a:rPr lang="en-US" sz="1800" b="1" dirty="0">
                <a:solidFill>
                  <a:srgbClr val="990033"/>
                </a:solidFill>
              </a:rPr>
              <a:t>(1)</a:t>
            </a:r>
            <a:r>
              <a:rPr lang="en-US" dirty="0"/>
              <a:t> metadata translations and </a:t>
            </a:r>
            <a:r>
              <a:rPr lang="en-US" sz="1800" b="1" dirty="0">
                <a:solidFill>
                  <a:srgbClr val="990033"/>
                </a:solidFill>
              </a:rPr>
              <a:t>(2)</a:t>
            </a:r>
            <a:r>
              <a:rPr lang="en-US" dirty="0"/>
              <a:t> report label translations</a:t>
            </a:r>
          </a:p>
          <a:p>
            <a:pPr lvl="1"/>
            <a:r>
              <a:rPr lang="en-US" sz="1800" b="1" dirty="0">
                <a:solidFill>
                  <a:srgbClr val="920000"/>
                </a:solidFill>
              </a:rPr>
              <a:t>Translations Builder v2.2</a:t>
            </a:r>
            <a:r>
              <a:rPr lang="en-US" dirty="0"/>
              <a:t> supports metadata translations for multiple locales for same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BCFAE-7FBB-12A3-8A68-0F5C8BFC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2917975"/>
            <a:ext cx="8586069" cy="3886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3224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3F24-2BA7-A479-560F-C0547B58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Machine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6AA32-5693-9FD6-0414-88AC1E9857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Translations Builder supports generating machines translation</a:t>
            </a:r>
          </a:p>
          <a:p>
            <a:pPr lvl="1"/>
            <a:r>
              <a:rPr lang="en-US" dirty="0"/>
              <a:t>Machine translations generated using </a:t>
            </a:r>
            <a:r>
              <a:rPr lang="en-US" sz="1800" b="1" dirty="0">
                <a:solidFill>
                  <a:srgbClr val="920000"/>
                </a:solidFill>
              </a:rPr>
              <a:t>Azure Translator Service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r>
              <a:rPr lang="en-US" dirty="0"/>
              <a:t>Translations Builder provides commands to automatically populate metadata translations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376B76-6DEE-332B-AF5F-A2289667E9FB}"/>
              </a:ext>
            </a:extLst>
          </p:cNvPr>
          <p:cNvSpPr/>
          <p:nvPr/>
        </p:nvSpPr>
        <p:spPr bwMode="auto">
          <a:xfrm>
            <a:off x="1304176" y="2565366"/>
            <a:ext cx="5124906" cy="3760020"/>
          </a:xfrm>
          <a:prstGeom prst="roundRect">
            <a:avLst>
              <a:gd name="adj" fmla="val 4277"/>
            </a:avLst>
          </a:prstGeom>
          <a:solidFill>
            <a:schemeClr val="accent5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Translations Builder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9F0604-9F72-965A-8BBC-4CD0A27EA7B6}"/>
              </a:ext>
            </a:extLst>
          </p:cNvPr>
          <p:cNvGrpSpPr/>
          <p:nvPr/>
        </p:nvGrpSpPr>
        <p:grpSpPr>
          <a:xfrm>
            <a:off x="6608191" y="3425247"/>
            <a:ext cx="3704007" cy="1956620"/>
            <a:chOff x="6608191" y="3425247"/>
            <a:chExt cx="3704007" cy="19566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2BE6A6E-CFF9-25C4-DB36-34E6A7573710}"/>
                </a:ext>
              </a:extLst>
            </p:cNvPr>
            <p:cNvSpPr/>
            <p:nvPr/>
          </p:nvSpPr>
          <p:spPr bwMode="auto">
            <a:xfrm>
              <a:off x="7979966" y="3425247"/>
              <a:ext cx="2332232" cy="195662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Translator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Service</a:t>
              </a:r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93033C1F-D9E5-48A3-C741-565F3561466B}"/>
                </a:ext>
              </a:extLst>
            </p:cNvPr>
            <p:cNvSpPr/>
            <p:nvPr/>
          </p:nvSpPr>
          <p:spPr bwMode="auto">
            <a:xfrm>
              <a:off x="6608191" y="4169432"/>
              <a:ext cx="1198697" cy="469487"/>
            </a:xfrm>
            <a:prstGeom prst="leftRightArrow">
              <a:avLst>
                <a:gd name="adj1" fmla="val 43844"/>
                <a:gd name="adj2" fmla="val 61543"/>
              </a:avLst>
            </a:prstGeom>
            <a:solidFill>
              <a:srgbClr val="C00000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A4AB072-5B7E-9769-18FD-E0F4876E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93" y="2913930"/>
            <a:ext cx="4823159" cy="3260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644053-49FA-7B11-EFC3-CAA86E581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" t="778" r="648" b="949"/>
          <a:stretch/>
        </p:blipFill>
        <p:spPr>
          <a:xfrm>
            <a:off x="1442980" y="2901528"/>
            <a:ext cx="4883633" cy="32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882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6C22-008A-A8D8-C0A5-15119216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Metadata Translations in Power BI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4138A-7724-762C-AC12-5E0C6168D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47125"/>
          </a:xfrm>
        </p:spPr>
        <p:txBody>
          <a:bodyPr/>
          <a:lstStyle/>
          <a:p>
            <a:r>
              <a:rPr lang="en-US" dirty="0"/>
              <a:t>Metadata translations cannot be tested in Power BI Desktop</a:t>
            </a:r>
          </a:p>
          <a:p>
            <a:pPr lvl="1"/>
            <a:r>
              <a:rPr lang="en-US" dirty="0"/>
              <a:t>Analytics engine for Power BI Desktop does not load metadata translation</a:t>
            </a:r>
          </a:p>
          <a:p>
            <a:pPr lvl="1"/>
            <a:r>
              <a:rPr lang="en-US" dirty="0"/>
              <a:t>Dataset and report(s) must be published to Premium workspace in Power BI Service for testing</a:t>
            </a:r>
          </a:p>
          <a:p>
            <a:pPr marL="395288" lvl="1" indent="0">
              <a:buNone/>
            </a:pPr>
            <a:endParaRPr lang="en-US" dirty="0"/>
          </a:p>
          <a:p>
            <a:r>
              <a:rPr lang="en-US" dirty="0"/>
              <a:t>Workflow for Building Multi-language Reports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Add translations to dataset PBIX project file using Translations Builder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Save PBIX project file in Power BI Desktop and publish to the Power BI Service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Test translations in Power BI Service using </a:t>
            </a:r>
            <a:r>
              <a:rPr lang="en-US" sz="1800" b="1" dirty="0">
                <a:solidFill>
                  <a:srgbClr val="920000"/>
                </a:solidFill>
              </a:rPr>
              <a:t>language</a:t>
            </a:r>
            <a:r>
              <a:rPr lang="en-US" dirty="0"/>
              <a:t> parameter on report URL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Repeat steps 1-3</a:t>
            </a:r>
          </a:p>
        </p:txBody>
      </p:sp>
    </p:spTree>
    <p:extLst>
      <p:ext uri="{BB962C8B-B14F-4D97-AF65-F5344CB8AC3E}">
        <p14:creationId xmlns:p14="http://schemas.microsoft.com/office/powerpoint/2010/main" val="3471377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EFC8-2672-30F2-5CDF-F9EEB830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Reports Load with Language and Locale of 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CD86B-BF0F-BEFC-E5DA-3CA4416DD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216539"/>
          </a:xfrm>
        </p:spPr>
        <p:txBody>
          <a:bodyPr/>
          <a:lstStyle/>
          <a:p>
            <a:r>
              <a:rPr lang="en-US" dirty="0"/>
              <a:t>Every report loads with a specific language and a specific locale</a:t>
            </a:r>
          </a:p>
          <a:p>
            <a:pPr lvl="1"/>
            <a:r>
              <a:rPr lang="en-US" dirty="0"/>
              <a:t>Default behavior is to load report with language and locale passed in </a:t>
            </a:r>
            <a:r>
              <a:rPr lang="en-US" sz="1800" b="1" dirty="0">
                <a:solidFill>
                  <a:srgbClr val="920000"/>
                </a:solidFill>
              </a:rPr>
              <a:t>Accept-Language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Value passed in in </a:t>
            </a:r>
            <a:r>
              <a:rPr lang="en-US" sz="1800" b="1" dirty="0">
                <a:solidFill>
                  <a:srgbClr val="920000"/>
                </a:solidFill>
              </a:rPr>
              <a:t>Accept-Language</a:t>
            </a:r>
            <a:r>
              <a:rPr lang="en-US" dirty="0"/>
              <a:t> header configured with OS-level or browser settings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override </a:t>
            </a:r>
            <a:r>
              <a:rPr lang="en-US" sz="1800" b="1" dirty="0">
                <a:solidFill>
                  <a:srgbClr val="920000"/>
                </a:solidFill>
              </a:rPr>
              <a:t>Accept-Language</a:t>
            </a:r>
            <a:r>
              <a:rPr lang="en-US" dirty="0"/>
              <a:t> header value by using </a:t>
            </a:r>
            <a:r>
              <a:rPr lang="en-US" sz="1800" b="1" dirty="0">
                <a:solidFill>
                  <a:srgbClr val="920000"/>
                </a:solidFill>
              </a:rPr>
              <a:t>language</a:t>
            </a:r>
            <a:r>
              <a:rPr lang="en-US" dirty="0"/>
              <a:t> report URL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F284F-93AE-C269-A9DF-C694711122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62475" y="2643303"/>
            <a:ext cx="9205525" cy="2157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178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D414-0B14-A011-A721-B38CC688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Reports using the </a:t>
            </a:r>
            <a:r>
              <a:rPr lang="en-US" dirty="0">
                <a:solidFill>
                  <a:srgbClr val="920000"/>
                </a:solidFill>
              </a:rPr>
              <a:t>Language</a:t>
            </a:r>
            <a:r>
              <a:rPr lang="en-US" dirty="0"/>
              <a:t>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7B909-96B0-8965-513A-65191C80D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Culture name used to load report can be overridden using </a:t>
            </a:r>
            <a:r>
              <a:rPr lang="en-US" sz="2200" b="1" dirty="0">
                <a:solidFill>
                  <a:srgbClr val="920000"/>
                </a:solidFill>
              </a:rPr>
              <a:t>language</a:t>
            </a:r>
            <a:r>
              <a:rPr lang="en-US" dirty="0"/>
              <a:t> parameter </a:t>
            </a:r>
          </a:p>
          <a:p>
            <a:pPr lvl="1"/>
            <a:r>
              <a:rPr lang="en-US" dirty="0"/>
              <a:t>You do this by adding </a:t>
            </a:r>
            <a:r>
              <a:rPr lang="en-US" sz="1800" b="1" dirty="0">
                <a:solidFill>
                  <a:srgbClr val="920000"/>
                </a:solidFill>
              </a:rPr>
              <a:t>language</a:t>
            </a:r>
            <a:r>
              <a:rPr lang="en-US" dirty="0"/>
              <a:t> parameter to the end of a Power BI report URL</a:t>
            </a:r>
          </a:p>
          <a:p>
            <a:pPr lvl="1"/>
            <a:r>
              <a:rPr lang="en-US" dirty="0"/>
              <a:t>Adding the </a:t>
            </a:r>
            <a:r>
              <a:rPr lang="en-US" sz="1800" b="1" dirty="0">
                <a:solidFill>
                  <a:srgbClr val="920000"/>
                </a:solidFill>
              </a:rPr>
              <a:t>language</a:t>
            </a:r>
            <a:r>
              <a:rPr lang="en-US" dirty="0"/>
              <a:t> parameter to a report URL can be handy during testing</a:t>
            </a:r>
          </a:p>
          <a:p>
            <a:pPr lvl="1"/>
            <a:r>
              <a:rPr lang="en-US" sz="1800" b="1" dirty="0">
                <a:solidFill>
                  <a:srgbClr val="920000"/>
                </a:solidFill>
              </a:rPr>
              <a:t>language</a:t>
            </a:r>
            <a:r>
              <a:rPr lang="en-US" dirty="0"/>
              <a:t> parameter provides quick way to test without changing settings for OS or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42603-E9C8-D3A4-1EAA-B93669729B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4830" y="2966512"/>
            <a:ext cx="10060462" cy="3171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1418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92AD-7322-8BA0-AD19-46562F30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Multiple Locales for a Single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2C8BB-A82E-E0CD-4142-337802670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70783"/>
          </a:xfrm>
        </p:spPr>
        <p:txBody>
          <a:bodyPr/>
          <a:lstStyle/>
          <a:p>
            <a:r>
              <a:rPr lang="en-US" dirty="0"/>
              <a:t>Think about a scenario involving multiple locales for single spoken language</a:t>
            </a:r>
          </a:p>
          <a:p>
            <a:pPr lvl="1"/>
            <a:r>
              <a:rPr lang="en-US" dirty="0"/>
              <a:t>Dataset has default language of </a:t>
            </a:r>
            <a:r>
              <a:rPr lang="en-US" sz="1800" b="1" dirty="0">
                <a:solidFill>
                  <a:srgbClr val="920000"/>
                </a:solidFill>
              </a:rPr>
              <a:t>en-US</a:t>
            </a:r>
            <a:r>
              <a:rPr lang="en-US" dirty="0"/>
              <a:t> and metadata translations for </a:t>
            </a:r>
            <a:r>
              <a:rPr lang="en-US" sz="1800" b="1" dirty="0">
                <a:solidFill>
                  <a:srgbClr val="920000"/>
                </a:solidFill>
              </a:rPr>
              <a:t>es-ES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920000"/>
                </a:solidFill>
              </a:rPr>
              <a:t>fr-FR</a:t>
            </a:r>
            <a:r>
              <a:rPr lang="en-US" sz="1800" dirty="0"/>
              <a:t> </a:t>
            </a:r>
            <a:r>
              <a:rPr lang="en-US" dirty="0"/>
              <a:t>and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920000"/>
                </a:solidFill>
              </a:rPr>
              <a:t>de-DE</a:t>
            </a:r>
            <a:endParaRPr lang="en-US" dirty="0"/>
          </a:p>
          <a:p>
            <a:pPr lvl="1"/>
            <a:r>
              <a:rPr lang="en-US" dirty="0"/>
              <a:t>User who speaks French in Canada opens a report which loads with culture name of </a:t>
            </a:r>
            <a:r>
              <a:rPr lang="en-US" sz="1800" b="1" dirty="0">
                <a:solidFill>
                  <a:srgbClr val="920000"/>
                </a:solidFill>
              </a:rPr>
              <a:t>fr-CA</a:t>
            </a:r>
            <a:r>
              <a:rPr lang="en-US" dirty="0"/>
              <a:t> </a:t>
            </a:r>
          </a:p>
          <a:p>
            <a:pPr lvl="1"/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QUESTION</a:t>
            </a:r>
            <a:r>
              <a:rPr lang="en-US" dirty="0"/>
              <a:t>: Should Power BI load translations for </a:t>
            </a:r>
            <a:r>
              <a:rPr lang="en-US" sz="1800" b="1" dirty="0">
                <a:solidFill>
                  <a:srgbClr val="920000"/>
                </a:solidFill>
              </a:rPr>
              <a:t>en-US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920000"/>
                </a:solidFill>
              </a:rPr>
              <a:t>fr-FR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Power BI has had a problem with predictable metadata translation loading behavior</a:t>
            </a:r>
          </a:p>
          <a:p>
            <a:pPr lvl="1"/>
            <a:r>
              <a:rPr lang="en-US" dirty="0"/>
              <a:t>Translation loading behavior for measures has been different than for tables and columns</a:t>
            </a:r>
          </a:p>
          <a:p>
            <a:pPr lvl="1"/>
            <a:endParaRPr lang="en-US" dirty="0"/>
          </a:p>
          <a:p>
            <a:r>
              <a:rPr lang="en-US" dirty="0"/>
              <a:t>Moving forward, measure loading behavior will be modified to match tables &amp; columns</a:t>
            </a:r>
          </a:p>
          <a:p>
            <a:pPr lvl="1"/>
            <a:r>
              <a:rPr lang="en-US" dirty="0"/>
              <a:t>Power BI will load metadata translations only when there’s exact match for entire </a:t>
            </a:r>
            <a:r>
              <a:rPr lang="en-US" sz="1800" b="1" dirty="0">
                <a:solidFill>
                  <a:srgbClr val="920000"/>
                </a:solidFill>
              </a:rPr>
              <a:t>culture name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r>
              <a:rPr lang="en-US" dirty="0"/>
              <a:t>You must supply metadata translations separately for </a:t>
            </a:r>
            <a:r>
              <a:rPr lang="en-US" sz="1800" b="1" dirty="0">
                <a:solidFill>
                  <a:srgbClr val="920000"/>
                </a:solidFill>
              </a:rPr>
              <a:t>fr-FR, fr-BE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920000"/>
                </a:solidFill>
              </a:rPr>
              <a:t>fr-CA </a:t>
            </a:r>
            <a:r>
              <a:rPr lang="en-US" dirty="0"/>
              <a:t>to support all locales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C6C619C-1B38-ABDD-7CC6-9A8EA3BF78B8}"/>
              </a:ext>
            </a:extLst>
          </p:cNvPr>
          <p:cNvSpPr/>
          <p:nvPr/>
        </p:nvSpPr>
        <p:spPr bwMode="auto">
          <a:xfrm flipH="1">
            <a:off x="3058905" y="3198949"/>
            <a:ext cx="3465476" cy="467796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Which Translations Should be Loaded?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2B545D-DDD9-85A0-03A2-AD591BB789DE}"/>
              </a:ext>
            </a:extLst>
          </p:cNvPr>
          <p:cNvGrpSpPr/>
          <p:nvPr/>
        </p:nvGrpSpPr>
        <p:grpSpPr>
          <a:xfrm>
            <a:off x="6596704" y="2946486"/>
            <a:ext cx="1692213" cy="1234989"/>
            <a:chOff x="6596704" y="2946486"/>
            <a:chExt cx="1692213" cy="12349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42C784-4AF3-3A24-FEA1-8FBE34DCD97B}"/>
                </a:ext>
              </a:extLst>
            </p:cNvPr>
            <p:cNvSpPr/>
            <p:nvPr/>
          </p:nvSpPr>
          <p:spPr>
            <a:xfrm>
              <a:off x="6596704" y="2946486"/>
              <a:ext cx="1692213" cy="123498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Dataset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CC4DF5-B1FB-6424-163D-8843B35FBBA3}"/>
                </a:ext>
              </a:extLst>
            </p:cNvPr>
            <p:cNvSpPr/>
            <p:nvPr/>
          </p:nvSpPr>
          <p:spPr bwMode="auto">
            <a:xfrm>
              <a:off x="6689768" y="3228745"/>
              <a:ext cx="1405017" cy="8193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Translations:</a:t>
              </a:r>
            </a:p>
            <a:p>
              <a:pPr marL="171450" indent="-1714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000" b="1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en-US </a:t>
              </a:r>
              <a:r>
                <a:rPr lang="en-US" sz="900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(default)</a:t>
              </a:r>
              <a:endParaRPr lang="en-US" sz="1000" b="1" noProof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marL="171450" indent="-1714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000" b="1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es-ES</a:t>
              </a:r>
            </a:p>
            <a:p>
              <a:pPr marL="171450" indent="-1714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000" b="1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fr-FR</a:t>
              </a:r>
            </a:p>
            <a:p>
              <a:pPr marL="171450" indent="-1714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000" b="1" noProof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de-DE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DF69E0C-B310-9811-5395-FE6F0C984104}"/>
              </a:ext>
            </a:extLst>
          </p:cNvPr>
          <p:cNvSpPr/>
          <p:nvPr/>
        </p:nvSpPr>
        <p:spPr>
          <a:xfrm>
            <a:off x="1333937" y="3144587"/>
            <a:ext cx="1625678" cy="60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182880" rtlCol="0" anchor="t"/>
          <a:lstStyle/>
          <a:p>
            <a:pPr algn="ctr">
              <a:spcAft>
                <a:spcPts val="200"/>
              </a:spcAft>
            </a:pPr>
            <a:r>
              <a:rPr lang="en-US" sz="1200" b="1" dirty="0">
                <a:solidFill>
                  <a:schemeClr val="tx1"/>
                </a:solidFill>
              </a:rPr>
              <a:t>Browser</a:t>
            </a:r>
          </a:p>
          <a:p>
            <a:pPr algn="r">
              <a:spcBef>
                <a:spcPts val="600"/>
              </a:spcBef>
            </a:pPr>
            <a:r>
              <a:rPr lang="en-US" sz="1000" i="1" dirty="0">
                <a:solidFill>
                  <a:schemeClr val="tx1"/>
                </a:solidFill>
              </a:rPr>
              <a:t>Accept-Language</a:t>
            </a:r>
            <a:r>
              <a:rPr lang="en-US" sz="1000" b="1" i="1" dirty="0">
                <a:solidFill>
                  <a:schemeClr val="tx1"/>
                </a:solidFill>
              </a:rPr>
              <a:t>: fr-CA</a:t>
            </a:r>
            <a:endParaRPr lang="en-US" sz="900" i="1" dirty="0">
              <a:solidFill>
                <a:schemeClr val="tx1"/>
              </a:solidFill>
            </a:endParaRPr>
          </a:p>
        </p:txBody>
      </p:sp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800AA875-FDCF-918A-3A99-C038C474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506" y="3168035"/>
            <a:ext cx="377318" cy="3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0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539D-E293-2AB7-2725-54DE5CA8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Languages in Translations Builder 2.2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CA3BE-FBBB-0764-65A8-B487C1CEB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Translations Builder introduces support for multiple culture names for single language</a:t>
            </a:r>
          </a:p>
          <a:p>
            <a:pPr lvl="1"/>
            <a:r>
              <a:rPr lang="en-US" dirty="0"/>
              <a:t>Spoken language referred to as </a:t>
            </a:r>
            <a:r>
              <a:rPr lang="en-US" sz="1800" b="1" dirty="0">
                <a:solidFill>
                  <a:srgbClr val="920000"/>
                </a:solidFill>
              </a:rPr>
              <a:t>Language Group</a:t>
            </a:r>
            <a:r>
              <a:rPr lang="en-US" dirty="0"/>
              <a:t> in </a:t>
            </a:r>
            <a:r>
              <a:rPr lang="en-US" sz="1800" b="1" dirty="0">
                <a:solidFill>
                  <a:srgbClr val="920000"/>
                </a:solidFill>
              </a:rPr>
              <a:t>Add Language</a:t>
            </a:r>
            <a:r>
              <a:rPr lang="en-US" dirty="0"/>
              <a:t> dialog</a:t>
            </a:r>
          </a:p>
          <a:p>
            <a:pPr lvl="1"/>
            <a:r>
              <a:rPr lang="en-US" dirty="0"/>
              <a:t>Makes it easy to add multiple languages (i.e. culture names) for a single </a:t>
            </a:r>
            <a:r>
              <a:rPr lang="en-US" sz="1800" b="1" dirty="0">
                <a:solidFill>
                  <a:srgbClr val="920000"/>
                </a:solidFill>
              </a:rPr>
              <a:t>Language Group</a:t>
            </a:r>
            <a:endParaRPr lang="en-US" b="1" dirty="0">
              <a:solidFill>
                <a:srgbClr val="92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0A9C0-0688-E09C-FA64-76D199CF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36" y="2456814"/>
            <a:ext cx="4252070" cy="43472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9FC054-B587-85F9-0EF3-1EEE7673237A}"/>
              </a:ext>
            </a:extLst>
          </p:cNvPr>
          <p:cNvSpPr/>
          <p:nvPr/>
        </p:nvSpPr>
        <p:spPr bwMode="auto">
          <a:xfrm>
            <a:off x="3074080" y="3559533"/>
            <a:ext cx="936773" cy="292685"/>
          </a:xfrm>
          <a:prstGeom prst="rightArrow">
            <a:avLst>
              <a:gd name="adj1" fmla="val 59356"/>
              <a:gd name="adj2" fmla="val 84654"/>
            </a:avLst>
          </a:prstGeom>
          <a:solidFill>
            <a:schemeClr val="accent1"/>
          </a:solidFill>
          <a:ln w="38100">
            <a:solidFill>
              <a:srgbClr val="9900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8930B-89DA-7E18-1B54-EDE0BF8B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36" y="2456814"/>
            <a:ext cx="4252070" cy="434721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8356885-AAA0-925C-D4D2-8332D975AC9C}"/>
              </a:ext>
            </a:extLst>
          </p:cNvPr>
          <p:cNvSpPr/>
          <p:nvPr/>
        </p:nvSpPr>
        <p:spPr bwMode="auto">
          <a:xfrm flipH="1">
            <a:off x="4084973" y="2838274"/>
            <a:ext cx="1018067" cy="292685"/>
          </a:xfrm>
          <a:prstGeom prst="rightArrow">
            <a:avLst>
              <a:gd name="adj1" fmla="val 59356"/>
              <a:gd name="adj2" fmla="val 84654"/>
            </a:avLst>
          </a:prstGeom>
          <a:solidFill>
            <a:schemeClr val="accent1"/>
          </a:solidFill>
          <a:ln w="38100">
            <a:solidFill>
              <a:srgbClr val="9900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6AF201-E93C-DDB8-5A85-9F79ADE8D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236" y="2456814"/>
            <a:ext cx="4252070" cy="43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14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of Building Multi-language Reports</a:t>
            </a:r>
          </a:p>
          <a:p>
            <a:r>
              <a:rPr lang="en-US" dirty="0"/>
              <a:t>Extending a Dataset with Metadata Translations</a:t>
            </a:r>
          </a:p>
          <a:p>
            <a:r>
              <a:rPr lang="en-US" dirty="0"/>
              <a:t>Implementing Report Label Translations</a:t>
            </a:r>
          </a:p>
          <a:p>
            <a:r>
              <a:rPr lang="en-US" dirty="0"/>
              <a:t>Designing a Data Translations Strategy</a:t>
            </a:r>
          </a:p>
        </p:txBody>
      </p:sp>
    </p:spTree>
    <p:extLst>
      <p:ext uri="{BB962C8B-B14F-4D97-AF65-F5344CB8AC3E}">
        <p14:creationId xmlns:p14="http://schemas.microsoft.com/office/powerpoint/2010/main" val="3006573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1F27-32EA-D3C5-4494-7348A699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Commands in Translations Builder 2.2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AFAAB-C2D5-34C4-2931-DA7697EB9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621" y="1227439"/>
            <a:ext cx="11801475" cy="1831271"/>
          </a:xfrm>
        </p:spPr>
        <p:txBody>
          <a:bodyPr/>
          <a:lstStyle/>
          <a:p>
            <a:r>
              <a:rPr lang="en-US" dirty="0"/>
              <a:t>Right-clicking on column header provides to Copy command</a:t>
            </a:r>
          </a:p>
          <a:p>
            <a:pPr lvl="1"/>
            <a:r>
              <a:rPr lang="en-US" sz="1800" b="1" dirty="0">
                <a:solidFill>
                  <a:srgbClr val="920000"/>
                </a:solidFill>
              </a:rPr>
              <a:t>Copy Translations to New Language</a:t>
            </a:r>
            <a:r>
              <a:rPr lang="en-US" dirty="0"/>
              <a:t> to clone translations to new language column</a:t>
            </a:r>
          </a:p>
          <a:p>
            <a:pPr lvl="1"/>
            <a:r>
              <a:rPr lang="en-US" sz="1800" b="1" dirty="0">
                <a:solidFill>
                  <a:srgbClr val="920000"/>
                </a:solidFill>
              </a:rPr>
              <a:t>Copy Translations to Existing Language</a:t>
            </a:r>
            <a:r>
              <a:rPr lang="en-US" dirty="0"/>
              <a:t> to copy/overwrite translations in existing language columns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64C60-30F9-923D-FD6E-69B0677C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2" y="2577894"/>
            <a:ext cx="9714271" cy="40905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38669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 of Building Multi-language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Extending a Dataset with Metadata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Report Label Translations</a:t>
            </a:r>
          </a:p>
          <a:p>
            <a:r>
              <a:rPr lang="en-US" dirty="0"/>
              <a:t>Designing a Data Translations Strategy</a:t>
            </a:r>
          </a:p>
        </p:txBody>
      </p:sp>
    </p:spTree>
    <p:extLst>
      <p:ext uri="{BB962C8B-B14F-4D97-AF65-F5344CB8AC3E}">
        <p14:creationId xmlns:p14="http://schemas.microsoft.com/office/powerpoint/2010/main" val="249102285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A77C-3EE4-D995-E565-5F9AC585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Translations Builder uses Localized Labels Table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04C2-0DA5-B8D4-AF18-ED3F724E28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Translation Builder uses innovative approach to track &amp; surface report label translations</a:t>
            </a:r>
          </a:p>
          <a:p>
            <a:pPr lvl="1"/>
            <a:r>
              <a:rPr lang="en-US" dirty="0"/>
              <a:t>Strategy based on creating hidden table in data model named </a:t>
            </a:r>
            <a:r>
              <a:rPr lang="en-US" sz="1800" b="1" dirty="0">
                <a:solidFill>
                  <a:srgbClr val="990033"/>
                </a:solidFill>
              </a:rPr>
              <a:t>Localized Labels</a:t>
            </a:r>
            <a:endParaRPr lang="en-US" b="1" dirty="0">
              <a:solidFill>
                <a:srgbClr val="990033"/>
              </a:solidFill>
            </a:endParaRPr>
          </a:p>
          <a:p>
            <a:pPr lvl="1"/>
            <a:r>
              <a:rPr lang="en-US" dirty="0"/>
              <a:t>For each report label, a new measure is added to </a:t>
            </a:r>
            <a:r>
              <a:rPr lang="en-US" sz="1800" b="1" dirty="0">
                <a:solidFill>
                  <a:srgbClr val="990033"/>
                </a:solidFill>
              </a:rPr>
              <a:t>Localized Labels</a:t>
            </a:r>
            <a:r>
              <a:rPr lang="en-US" dirty="0">
                <a:solidFill>
                  <a:srgbClr val="990033"/>
                </a:solidFill>
              </a:rPr>
              <a:t> </a:t>
            </a:r>
            <a:r>
              <a:rPr lang="en-US" dirty="0"/>
              <a:t>table</a:t>
            </a:r>
          </a:p>
          <a:p>
            <a:pPr lvl="1"/>
            <a:r>
              <a:rPr lang="en-US" dirty="0"/>
              <a:t>Translations for report labels tracked as metadata translations for their associated measure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56404-E57A-5B64-DAEF-93E17154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0" y="3088305"/>
            <a:ext cx="2384722" cy="2326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74C0F7-D759-F0F7-C1D7-F07EA0B2B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71" y="3144299"/>
            <a:ext cx="7207265" cy="320733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787929F-B083-4AC0-EFE7-831B0A6E6ECB}"/>
              </a:ext>
            </a:extLst>
          </p:cNvPr>
          <p:cNvSpPr/>
          <p:nvPr/>
        </p:nvSpPr>
        <p:spPr bwMode="auto">
          <a:xfrm>
            <a:off x="4168876" y="5680435"/>
            <a:ext cx="687750" cy="392196"/>
          </a:xfrm>
          <a:prstGeom prst="rightArrow">
            <a:avLst>
              <a:gd name="adj1" fmla="val 43704"/>
              <a:gd name="adj2" fmla="val 84105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59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42DE-3776-9447-7E92-6D305647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Translated Localized Labels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08ACB-A61A-20FD-F8B7-64DD17EC1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47125"/>
          </a:xfrm>
        </p:spPr>
        <p:txBody>
          <a:bodyPr/>
          <a:lstStyle/>
          <a:p>
            <a:r>
              <a:rPr lang="en-US" sz="2000" b="1" dirty="0">
                <a:solidFill>
                  <a:srgbClr val="920000"/>
                </a:solidFill>
              </a:rPr>
              <a:t>Localized Labels</a:t>
            </a:r>
            <a:r>
              <a:rPr lang="en-US" dirty="0"/>
              <a:t> table does not provide easy way to surface report labels in report</a:t>
            </a:r>
          </a:p>
          <a:p>
            <a:pPr lvl="1"/>
            <a:r>
              <a:rPr lang="en-US" dirty="0"/>
              <a:t>Translations for </a:t>
            </a:r>
            <a:r>
              <a:rPr lang="en-US" sz="1800" b="1" dirty="0">
                <a:solidFill>
                  <a:srgbClr val="920000"/>
                </a:solidFill>
              </a:rPr>
              <a:t>Localized Labels</a:t>
            </a:r>
            <a:r>
              <a:rPr lang="en-US" dirty="0"/>
              <a:t> table used to generate </a:t>
            </a:r>
            <a:r>
              <a:rPr lang="en-US" sz="1800" b="1" dirty="0">
                <a:solidFill>
                  <a:srgbClr val="920000"/>
                </a:solidFill>
              </a:rPr>
              <a:t>Translated Localized Labels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Table created and updated using </a:t>
            </a:r>
            <a:r>
              <a:rPr lang="en-US" sz="1800" b="1" dirty="0">
                <a:solidFill>
                  <a:srgbClr val="920000"/>
                </a:solidFill>
              </a:rPr>
              <a:t>Generate Translated Localized Labels Table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95288" lvl="1" indent="0">
              <a:buNone/>
            </a:pPr>
            <a:endParaRPr lang="en-US" dirty="0"/>
          </a:p>
          <a:p>
            <a:pPr lvl="1"/>
            <a:r>
              <a:rPr lang="en-US" dirty="0"/>
              <a:t>Unlike </a:t>
            </a:r>
            <a:r>
              <a:rPr lang="en-US" sz="1800" b="1" dirty="0">
                <a:solidFill>
                  <a:srgbClr val="920000"/>
                </a:solidFill>
              </a:rPr>
              <a:t>Localized Labels</a:t>
            </a:r>
            <a:r>
              <a:rPr lang="en-US" dirty="0"/>
              <a:t> table, the </a:t>
            </a:r>
            <a:r>
              <a:rPr lang="en-US" b="1" dirty="0">
                <a:solidFill>
                  <a:srgbClr val="920000"/>
                </a:solidFill>
              </a:rPr>
              <a:t>Translated Localized Labels</a:t>
            </a:r>
            <a:r>
              <a:rPr lang="en-US" dirty="0"/>
              <a:t> table is visible in </a:t>
            </a:r>
            <a:r>
              <a:rPr lang="en-US" sz="1800" b="1" dirty="0">
                <a:solidFill>
                  <a:srgbClr val="920000"/>
                </a:solidFill>
              </a:rPr>
              <a:t>Report</a:t>
            </a:r>
            <a:r>
              <a:rPr lang="en-US" dirty="0"/>
              <a:t> view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2379A-AF4E-F5C8-3DFC-BE88A365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69" y="2414724"/>
            <a:ext cx="3958565" cy="1400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3866A-9379-7860-310F-96EF2FE0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99" y="4443770"/>
            <a:ext cx="4560449" cy="21733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151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EFC8-2672-30F2-5CDF-F9EEB830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Measures from Translated Localized Labels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CD86B-BF0F-BEFC-E5DA-3CA4416DD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Translations Builder generates measures to implement report label translations</a:t>
            </a:r>
          </a:p>
          <a:p>
            <a:pPr lvl="1"/>
            <a:r>
              <a:rPr lang="en-US" dirty="0"/>
              <a:t>Measured created for report authors in new table named </a:t>
            </a:r>
            <a:r>
              <a:rPr lang="en-US" sz="1800" b="1" dirty="0">
                <a:solidFill>
                  <a:srgbClr val="920000"/>
                </a:solidFill>
              </a:rPr>
              <a:t>Translated Localized Labels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r>
              <a:rPr lang="en-US" sz="1800" b="1" dirty="0">
                <a:solidFill>
                  <a:srgbClr val="920000"/>
                </a:solidFill>
              </a:rPr>
              <a:t>SWITCH</a:t>
            </a:r>
            <a:r>
              <a:rPr lang="en-US" dirty="0"/>
              <a:t> function inspects </a:t>
            </a:r>
            <a:r>
              <a:rPr lang="en-US" sz="1800" b="1" dirty="0">
                <a:solidFill>
                  <a:srgbClr val="920000"/>
                </a:solidFill>
              </a:rPr>
              <a:t>USERCULTURE</a:t>
            </a:r>
            <a:r>
              <a:rPr lang="en-US" dirty="0"/>
              <a:t> and culture name to dynamically implement translations</a:t>
            </a:r>
          </a:p>
          <a:p>
            <a:pPr lvl="1"/>
            <a:r>
              <a:rPr lang="en-US" dirty="0"/>
              <a:t>Multiple locale identifiers for same language (</a:t>
            </a:r>
            <a:r>
              <a:rPr lang="en-US" sz="1600" b="1" dirty="0">
                <a:solidFill>
                  <a:srgbClr val="920000"/>
                </a:solidFill>
              </a:rPr>
              <a:t>fr-FR</a:t>
            </a:r>
            <a:r>
              <a:rPr lang="en-US" dirty="0"/>
              <a:t>, </a:t>
            </a:r>
            <a:r>
              <a:rPr lang="en-US" sz="1600" b="1" dirty="0">
                <a:solidFill>
                  <a:srgbClr val="920000"/>
                </a:solidFill>
              </a:rPr>
              <a:t>fr-BE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920000"/>
                </a:solidFill>
              </a:rPr>
              <a:t>fr-CA</a:t>
            </a:r>
            <a:r>
              <a:rPr lang="en-US" dirty="0"/>
              <a:t>) should be split out separately</a:t>
            </a:r>
          </a:p>
          <a:p>
            <a:pPr lvl="1"/>
            <a:r>
              <a:rPr lang="en-US" dirty="0"/>
              <a:t>Pattern falls back on the default language (</a:t>
            </a:r>
            <a:r>
              <a:rPr lang="en-US" sz="1600" b="1" dirty="0">
                <a:solidFill>
                  <a:srgbClr val="920000"/>
                </a:solidFill>
              </a:rPr>
              <a:t>en-US</a:t>
            </a:r>
            <a:r>
              <a:rPr lang="en-US" dirty="0"/>
              <a:t>) when there is no match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F99EB5-650E-C7BB-D42C-70945569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79" y="3296910"/>
            <a:ext cx="2605957" cy="309405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0A5CF8-76B1-FDE1-454F-A374BDA73E8F}"/>
              </a:ext>
            </a:extLst>
          </p:cNvPr>
          <p:cNvGrpSpPr/>
          <p:nvPr/>
        </p:nvGrpSpPr>
        <p:grpSpPr>
          <a:xfrm>
            <a:off x="3687098" y="4597553"/>
            <a:ext cx="5693198" cy="2051838"/>
            <a:chOff x="3687098" y="4597553"/>
            <a:chExt cx="5693198" cy="20518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5F7BFC-FBBB-569D-D62F-BFFE20AA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7045" y="4597553"/>
              <a:ext cx="4573251" cy="20518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5448F3-BBAA-72AE-72FB-9C9F5AB14826}"/>
                </a:ext>
              </a:extLst>
            </p:cNvPr>
            <p:cNvCxnSpPr>
              <a:cxnSpLocks/>
            </p:cNvCxnSpPr>
            <p:nvPr/>
          </p:nvCxnSpPr>
          <p:spPr>
            <a:xfrm>
              <a:off x="3687098" y="4758813"/>
              <a:ext cx="1022554" cy="0"/>
            </a:xfrm>
            <a:prstGeom prst="straightConnector1">
              <a:avLst/>
            </a:prstGeom>
            <a:ln w="57150">
              <a:solidFill>
                <a:srgbClr val="92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8951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3736D-BB2D-95B7-13D2-1413B72A7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Shapes such as </a:t>
            </a:r>
            <a:r>
              <a:rPr lang="en-US" sz="2000" b="1" dirty="0">
                <a:solidFill>
                  <a:srgbClr val="920000"/>
                </a:solidFill>
              </a:rPr>
              <a:t>Rectangle</a:t>
            </a:r>
            <a:r>
              <a:rPr lang="en-US" dirty="0"/>
              <a:t> provide great way to surface report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3DA02-C83D-022F-90CC-D91C8B28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78" y="1767064"/>
            <a:ext cx="6723698" cy="4662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58C2D5C6-BEB4-47BB-5552-E37E2D31C0DF}"/>
              </a:ext>
            </a:extLst>
          </p:cNvPr>
          <p:cNvSpPr/>
          <p:nvPr/>
        </p:nvSpPr>
        <p:spPr bwMode="auto">
          <a:xfrm flipH="1">
            <a:off x="5477080" y="2338754"/>
            <a:ext cx="531834" cy="391453"/>
          </a:xfrm>
          <a:prstGeom prst="rightArrow">
            <a:avLst/>
          </a:prstGeom>
          <a:solidFill>
            <a:schemeClr val="accent1"/>
          </a:solidFill>
          <a:ln w="19050">
            <a:solidFill>
              <a:srgbClr val="9900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296D-F012-2349-5341-4A9A623F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Shapes to Surface Report Labels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BB9C7A-23EB-2FB0-F567-5A1A43A4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18" y="1764256"/>
            <a:ext cx="6723698" cy="4662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9917B551-BE45-DDDD-C6B5-F30B909737DC}"/>
              </a:ext>
            </a:extLst>
          </p:cNvPr>
          <p:cNvSpPr/>
          <p:nvPr/>
        </p:nvSpPr>
        <p:spPr bwMode="auto">
          <a:xfrm>
            <a:off x="4310743" y="3340239"/>
            <a:ext cx="730910" cy="489424"/>
          </a:xfrm>
          <a:prstGeom prst="rightArrow">
            <a:avLst/>
          </a:prstGeom>
          <a:solidFill>
            <a:schemeClr val="accent1"/>
          </a:solidFill>
          <a:ln w="19050">
            <a:solidFill>
              <a:srgbClr val="9900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F8B7AF-FD74-ADA6-496A-56C7E01A4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55" y="1775236"/>
            <a:ext cx="6748463" cy="4662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6931B-7929-F358-EF5A-5D3DA208B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101" y="1756313"/>
            <a:ext cx="6723698" cy="4662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3F2403-2C11-65DA-4558-06DE2E6F8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14" y="1726210"/>
            <a:ext cx="6827139" cy="4733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878336AB-7603-2032-AAE7-F5B540AFC491}"/>
              </a:ext>
            </a:extLst>
          </p:cNvPr>
          <p:cNvSpPr/>
          <p:nvPr/>
        </p:nvSpPr>
        <p:spPr bwMode="auto">
          <a:xfrm>
            <a:off x="6672941" y="4548554"/>
            <a:ext cx="469654" cy="369681"/>
          </a:xfrm>
          <a:prstGeom prst="rightArrow">
            <a:avLst/>
          </a:prstGeom>
          <a:solidFill>
            <a:schemeClr val="accent1"/>
          </a:solidFill>
          <a:ln w="19050">
            <a:solidFill>
              <a:srgbClr val="9900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A979C9-4993-CF39-A61A-727F7BAB1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6028" y="2188636"/>
            <a:ext cx="5829250" cy="4125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025DB5-45FE-60B6-B6FE-3D92B8BE6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445" y="1766678"/>
            <a:ext cx="6827139" cy="4733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026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Sheets to Integrate Human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FE275-21FC-7276-2ACF-8CB73612F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Translations Builder uses </a:t>
            </a:r>
            <a:r>
              <a:rPr lang="en-US" sz="2000" b="1" dirty="0">
                <a:solidFill>
                  <a:srgbClr val="920000"/>
                </a:solidFill>
              </a:rPr>
              <a:t>translation sheets</a:t>
            </a:r>
            <a:r>
              <a:rPr lang="en-US" dirty="0"/>
              <a:t> to integrate work of human translators</a:t>
            </a:r>
          </a:p>
          <a:p>
            <a:pPr lvl="1"/>
            <a:r>
              <a:rPr lang="en-US" dirty="0"/>
              <a:t>Translation sheets are CSV files generated using </a:t>
            </a:r>
            <a:r>
              <a:rPr lang="en-US" sz="1800" b="1" dirty="0">
                <a:solidFill>
                  <a:srgbClr val="920000"/>
                </a:solidFill>
              </a:rPr>
              <a:t>Export Operations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r>
              <a:rPr lang="en-US" dirty="0"/>
              <a:t>Translation sheets sent to human translators</a:t>
            </a:r>
          </a:p>
          <a:p>
            <a:pPr lvl="1"/>
            <a:r>
              <a:rPr lang="en-US" dirty="0"/>
              <a:t>Human translators update translations sheets and return them</a:t>
            </a:r>
          </a:p>
          <a:p>
            <a:pPr lvl="1"/>
            <a:r>
              <a:rPr lang="en-US" dirty="0"/>
              <a:t>Translations from updated translation sheet integrated back into data using </a:t>
            </a:r>
            <a:r>
              <a:rPr lang="en-US" sz="1800" b="1" dirty="0">
                <a:solidFill>
                  <a:srgbClr val="920000"/>
                </a:solidFill>
              </a:rPr>
              <a:t>Import Operation</a:t>
            </a:r>
            <a:endParaRPr lang="en-US" b="1" dirty="0">
              <a:solidFill>
                <a:srgbClr val="92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00" y="3818846"/>
            <a:ext cx="4411258" cy="271393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EF748C-D9F5-46EA-4CDE-F9F321FB289C}"/>
              </a:ext>
            </a:extLst>
          </p:cNvPr>
          <p:cNvGrpSpPr/>
          <p:nvPr/>
        </p:nvGrpSpPr>
        <p:grpSpPr>
          <a:xfrm>
            <a:off x="7360662" y="5198929"/>
            <a:ext cx="2037262" cy="1588369"/>
            <a:chOff x="7360662" y="5198929"/>
            <a:chExt cx="2037262" cy="15883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E2B6F3-F595-1893-57DA-C23814BC486A}"/>
                </a:ext>
              </a:extLst>
            </p:cNvPr>
            <p:cNvSpPr/>
            <p:nvPr/>
          </p:nvSpPr>
          <p:spPr bwMode="auto">
            <a:xfrm>
              <a:off x="7360662" y="5198929"/>
              <a:ext cx="2037262" cy="21347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Inbox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5BE9D0-4CC4-51F0-9B6A-618B77E1A0C3}"/>
                </a:ext>
              </a:extLst>
            </p:cNvPr>
            <p:cNvSpPr/>
            <p:nvPr/>
          </p:nvSpPr>
          <p:spPr bwMode="auto">
            <a:xfrm>
              <a:off x="7369100" y="5419647"/>
              <a:ext cx="2027291" cy="1367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3F3FDA-BCAF-29CF-B6C8-C56C0CE51925}"/>
                </a:ext>
              </a:extLst>
            </p:cNvPr>
            <p:cNvGrpSpPr/>
            <p:nvPr/>
          </p:nvGrpSpPr>
          <p:grpSpPr>
            <a:xfrm>
              <a:off x="7456718" y="5501969"/>
              <a:ext cx="1817815" cy="556580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7569D8-8DBF-296F-DBBF-A084BB8FCA99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67C6A94-9F11-1FD5-6FE0-A81EA3E12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BB4E30-8E51-8A0B-A0FB-9F5B023AF937}"/>
                </a:ext>
              </a:extLst>
            </p:cNvPr>
            <p:cNvGrpSpPr/>
            <p:nvPr/>
          </p:nvGrpSpPr>
          <p:grpSpPr>
            <a:xfrm>
              <a:off x="7454965" y="6136666"/>
              <a:ext cx="1830647" cy="574141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F1F5E3-34F1-5A5E-2F50-6CD13AD174C4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CAD160C-4ABF-E6D9-5334-B6BDB022C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7B6A1D-907B-4D74-235D-64824FFB3D6A}"/>
              </a:ext>
            </a:extLst>
          </p:cNvPr>
          <p:cNvGrpSpPr/>
          <p:nvPr/>
        </p:nvGrpSpPr>
        <p:grpSpPr>
          <a:xfrm>
            <a:off x="5532499" y="3371044"/>
            <a:ext cx="3853632" cy="1581121"/>
            <a:chOff x="5532499" y="3371044"/>
            <a:chExt cx="3853632" cy="1581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7348869" y="3371044"/>
              <a:ext cx="2037262" cy="21347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7354408" y="3584514"/>
              <a:ext cx="2027291" cy="1367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7442026" y="3666836"/>
              <a:ext cx="1817815" cy="556580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7440272" y="4301533"/>
              <a:ext cx="1830647" cy="574141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9E119AD2-E587-4A74-8815-1F450D50F510}"/>
                </a:ext>
              </a:extLst>
            </p:cNvPr>
            <p:cNvSpPr/>
            <p:nvPr/>
          </p:nvSpPr>
          <p:spPr bwMode="auto">
            <a:xfrm rot="20773602">
              <a:off x="5532499" y="4208730"/>
              <a:ext cx="1719795" cy="272791"/>
            </a:xfrm>
            <a:prstGeom prst="rightArrow">
              <a:avLst>
                <a:gd name="adj1" fmla="val 59227"/>
                <a:gd name="adj2" fmla="val 50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OCR A Extended" panose="02010509020102010303" pitchFamily="50" charset="0"/>
                  <a:ea typeface="Segoe UI" pitchFamily="34" charset="0"/>
                  <a:cs typeface="Segoe UI" pitchFamily="34" charset="0"/>
                </a:rPr>
                <a:t>Export Translation Sheet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8E9BA66A-07E3-84CC-A08A-33B6685E13BD}"/>
                </a:ext>
              </a:extLst>
            </p:cNvPr>
            <p:cNvSpPr/>
            <p:nvPr/>
          </p:nvSpPr>
          <p:spPr bwMode="auto">
            <a:xfrm rot="21175372">
              <a:off x="5584869" y="4668932"/>
              <a:ext cx="1671251" cy="258046"/>
            </a:xfrm>
            <a:prstGeom prst="rightArrow">
              <a:avLst>
                <a:gd name="adj1" fmla="val 59227"/>
                <a:gd name="adj2" fmla="val 50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OCR A Extended" panose="02010509020102010303" pitchFamily="50" charset="0"/>
                  <a:ea typeface="Segoe UI" pitchFamily="34" charset="0"/>
                  <a:cs typeface="Segoe UI" pitchFamily="34" charset="0"/>
                </a:rPr>
                <a:t>Export Translation Sheet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92445B-29D2-65D0-2D70-F7879516952F}"/>
              </a:ext>
            </a:extLst>
          </p:cNvPr>
          <p:cNvGrpSpPr/>
          <p:nvPr/>
        </p:nvGrpSpPr>
        <p:grpSpPr>
          <a:xfrm>
            <a:off x="5498191" y="5390600"/>
            <a:ext cx="1809612" cy="858585"/>
            <a:chOff x="5498191" y="5390600"/>
            <a:chExt cx="1809612" cy="858585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CA8B5776-D845-22F1-216D-457C2E876D00}"/>
                </a:ext>
              </a:extLst>
            </p:cNvPr>
            <p:cNvSpPr/>
            <p:nvPr/>
          </p:nvSpPr>
          <p:spPr bwMode="auto">
            <a:xfrm rot="921986" flipH="1">
              <a:off x="5498191" y="5932530"/>
              <a:ext cx="1809612" cy="316655"/>
            </a:xfrm>
            <a:prstGeom prst="rightArrow">
              <a:avLst>
                <a:gd name="adj1" fmla="val 59227"/>
                <a:gd name="adj2" fmla="val 50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OCR A Extended" panose="02010509020102010303" pitchFamily="50" charset="0"/>
                  <a:ea typeface="Segoe UI" pitchFamily="34" charset="0"/>
                  <a:cs typeface="Segoe UI" pitchFamily="34" charset="0"/>
                </a:rPr>
                <a:t>Import Translation Sheet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4B400AEF-4C04-DA0A-F51E-8F221CEAA53B}"/>
                </a:ext>
              </a:extLst>
            </p:cNvPr>
            <p:cNvSpPr/>
            <p:nvPr/>
          </p:nvSpPr>
          <p:spPr bwMode="auto">
            <a:xfrm rot="415314" flipH="1">
              <a:off x="5555707" y="5390600"/>
              <a:ext cx="1701581" cy="316655"/>
            </a:xfrm>
            <a:prstGeom prst="rightArrow">
              <a:avLst>
                <a:gd name="adj1" fmla="val 59227"/>
                <a:gd name="adj2" fmla="val 50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OCR A Extended" panose="02010509020102010303" pitchFamily="50" charset="0"/>
                  <a:ea typeface="Segoe UI" pitchFamily="34" charset="0"/>
                  <a:cs typeface="Segoe UI" pitchFamily="34" charset="0"/>
                </a:rPr>
                <a:t>Import Translation Sheet</a:t>
              </a:r>
            </a:p>
          </p:txBody>
        </p:sp>
      </p:grpSp>
      <p:sp>
        <p:nvSpPr>
          <p:cNvPr id="38" name="Arrow: U-Turn 37">
            <a:extLst>
              <a:ext uri="{FF2B5EF4-FFF2-40B4-BE49-F238E27FC236}">
                <a16:creationId xmlns:a16="http://schemas.microsoft.com/office/drawing/2014/main" id="{88D35C36-F7F1-2A13-B81B-CF0CCBFA2E8A}"/>
              </a:ext>
            </a:extLst>
          </p:cNvPr>
          <p:cNvSpPr/>
          <p:nvPr/>
        </p:nvSpPr>
        <p:spPr bwMode="auto">
          <a:xfrm rot="5400000">
            <a:off x="8936180" y="4523376"/>
            <a:ext cx="2220962" cy="1327423"/>
          </a:xfrm>
          <a:prstGeom prst="uturn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3590E-1306-00AB-5997-96F8282AC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9096" y="3651683"/>
            <a:ext cx="1853836" cy="17223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648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C7592-55BA-A547-E2C8-B3A89BF91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916457"/>
          </a:xfrm>
        </p:spPr>
        <p:txBody>
          <a:bodyPr/>
          <a:lstStyle/>
          <a:p>
            <a:r>
              <a:rPr lang="en-US" dirty="0"/>
              <a:t>Translations can be moved between PBIX projects using master translation sheets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Logic built into </a:t>
            </a:r>
            <a:r>
              <a:rPr lang="en-US" sz="2000" b="1" dirty="0">
                <a:solidFill>
                  <a:srgbClr val="920000"/>
                </a:solidFill>
              </a:rPr>
              <a:t>Import</a:t>
            </a:r>
            <a:r>
              <a:rPr lang="en-US" dirty="0"/>
              <a:t> operation</a:t>
            </a:r>
          </a:p>
          <a:p>
            <a:pPr lvl="1"/>
            <a:r>
              <a:rPr lang="en-US" dirty="0"/>
              <a:t>Include metadata translations for any dataset objects that exist in target dataset</a:t>
            </a:r>
          </a:p>
          <a:p>
            <a:pPr lvl="1"/>
            <a:r>
              <a:rPr lang="en-US" dirty="0"/>
              <a:t>Ignore metadata translations for any dataset objects that do not exist in target dataset</a:t>
            </a:r>
          </a:p>
          <a:p>
            <a:pPr lvl="1"/>
            <a:r>
              <a:rPr lang="en-US" dirty="0"/>
              <a:t>Add secondary languages and their translations if language does not exist in target dataset</a:t>
            </a:r>
          </a:p>
          <a:p>
            <a:pPr lvl="1"/>
            <a:r>
              <a:rPr lang="en-US" dirty="0"/>
              <a:t>Add </a:t>
            </a:r>
            <a:r>
              <a:rPr lang="en-US" sz="1800" b="1" dirty="0">
                <a:solidFill>
                  <a:srgbClr val="920000"/>
                </a:solidFill>
              </a:rPr>
              <a:t>Localized Labels</a:t>
            </a:r>
            <a:r>
              <a:rPr lang="en-US" dirty="0"/>
              <a:t> table and report label translations if they do not exist in target dataset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Level Management of Translations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D3621-6891-58D5-4262-2D8B3D2516BF}"/>
              </a:ext>
            </a:extLst>
          </p:cNvPr>
          <p:cNvSpPr/>
          <p:nvPr/>
        </p:nvSpPr>
        <p:spPr bwMode="auto">
          <a:xfrm>
            <a:off x="972582" y="1847653"/>
            <a:ext cx="2215299" cy="1140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PBIX Project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B54DC4-A939-8128-B6EA-2194E98A955D}"/>
              </a:ext>
            </a:extLst>
          </p:cNvPr>
          <p:cNvGrpSpPr/>
          <p:nvPr/>
        </p:nvGrpSpPr>
        <p:grpSpPr>
          <a:xfrm>
            <a:off x="6577163" y="1849225"/>
            <a:ext cx="3729524" cy="1140644"/>
            <a:chOff x="6675485" y="1780399"/>
            <a:chExt cx="3729524" cy="11406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7E3D7-919B-FFE7-AC1C-4D53E4008B41}"/>
                </a:ext>
              </a:extLst>
            </p:cNvPr>
            <p:cNvSpPr/>
            <p:nvPr/>
          </p:nvSpPr>
          <p:spPr bwMode="auto">
            <a:xfrm>
              <a:off x="8189710" y="1780399"/>
              <a:ext cx="2215299" cy="11406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PBIX Project 2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92B3B9A-EA20-73EF-C2E7-359BBF462616}"/>
                </a:ext>
              </a:extLst>
            </p:cNvPr>
            <p:cNvSpPr/>
            <p:nvPr/>
          </p:nvSpPr>
          <p:spPr bwMode="auto">
            <a:xfrm>
              <a:off x="6675485" y="2008336"/>
              <a:ext cx="1363397" cy="724171"/>
            </a:xfrm>
            <a:prstGeom prst="rightArrow">
              <a:avLst>
                <a:gd name="adj1" fmla="val 59227"/>
                <a:gd name="adj2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Import Operation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723BB36-82EE-3510-5C18-A051C4EF79CB}"/>
              </a:ext>
            </a:extLst>
          </p:cNvPr>
          <p:cNvGrpSpPr/>
          <p:nvPr/>
        </p:nvGrpSpPr>
        <p:grpSpPr>
          <a:xfrm>
            <a:off x="3351627" y="1849224"/>
            <a:ext cx="3069648" cy="1140644"/>
            <a:chOff x="3449949" y="1780398"/>
            <a:chExt cx="3069648" cy="1140644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9E119AD2-E587-4A74-8815-1F450D50F510}"/>
                </a:ext>
              </a:extLst>
            </p:cNvPr>
            <p:cNvSpPr/>
            <p:nvPr/>
          </p:nvSpPr>
          <p:spPr bwMode="auto">
            <a:xfrm>
              <a:off x="3449949" y="1987911"/>
              <a:ext cx="1363397" cy="724171"/>
            </a:xfrm>
            <a:prstGeom prst="rightArrow">
              <a:avLst>
                <a:gd name="adj1" fmla="val 59227"/>
                <a:gd name="adj2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Export Operation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ACD944-34C2-800F-D927-40D4D6C56399}"/>
                </a:ext>
              </a:extLst>
            </p:cNvPr>
            <p:cNvSpPr/>
            <p:nvPr/>
          </p:nvSpPr>
          <p:spPr bwMode="auto">
            <a:xfrm>
              <a:off x="4946891" y="1780398"/>
              <a:ext cx="1572706" cy="114064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Master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Translation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00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Level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9081-3289-D424-4F91-229DAFC09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It’s possible to create and maintain enterprise-level master translation sheet</a:t>
            </a:r>
          </a:p>
          <a:p>
            <a:pPr lvl="1"/>
            <a:r>
              <a:rPr lang="en-US" dirty="0"/>
              <a:t>Initialize new PBIX projects with a reusable set of localized report labels</a:t>
            </a:r>
          </a:p>
          <a:p>
            <a:pPr lvl="1"/>
            <a:r>
              <a:rPr lang="en-US" dirty="0"/>
              <a:t>Initialize new PBIX projects with translations for common schema of dataset objects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4D670B-3C84-6E2D-2646-C81D7726669C}"/>
              </a:ext>
            </a:extLst>
          </p:cNvPr>
          <p:cNvGrpSpPr/>
          <p:nvPr/>
        </p:nvGrpSpPr>
        <p:grpSpPr>
          <a:xfrm>
            <a:off x="2776135" y="2841016"/>
            <a:ext cx="4601606" cy="1246452"/>
            <a:chOff x="2776135" y="2841016"/>
            <a:chExt cx="4601606" cy="12464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5D3621-6891-58D5-4262-2D8B3D2516BF}"/>
                </a:ext>
              </a:extLst>
            </p:cNvPr>
            <p:cNvSpPr/>
            <p:nvPr/>
          </p:nvSpPr>
          <p:spPr bwMode="auto">
            <a:xfrm>
              <a:off x="5435818" y="2841016"/>
              <a:ext cx="1941923" cy="848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New PBIX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Project 1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6E50130-156D-70C3-B481-42EDD46DC89A}"/>
                </a:ext>
              </a:extLst>
            </p:cNvPr>
            <p:cNvSpPr/>
            <p:nvPr/>
          </p:nvSpPr>
          <p:spPr bwMode="auto">
            <a:xfrm rot="20862832">
              <a:off x="2776135" y="3363297"/>
              <a:ext cx="2586378" cy="724171"/>
            </a:xfrm>
            <a:prstGeom prst="rightArrow">
              <a:avLst>
                <a:gd name="adj1" fmla="val 59227"/>
                <a:gd name="adj2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Import Operation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0BB759-3752-622F-96F0-76068914B4AE}"/>
              </a:ext>
            </a:extLst>
          </p:cNvPr>
          <p:cNvGrpSpPr/>
          <p:nvPr/>
        </p:nvGrpSpPr>
        <p:grpSpPr>
          <a:xfrm>
            <a:off x="2969577" y="4579067"/>
            <a:ext cx="4401880" cy="1140267"/>
            <a:chOff x="2969577" y="4579067"/>
            <a:chExt cx="4401880" cy="1140267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55C1AAB8-3157-D2D0-EB3D-1FB2008B3463}"/>
                </a:ext>
              </a:extLst>
            </p:cNvPr>
            <p:cNvSpPr/>
            <p:nvPr/>
          </p:nvSpPr>
          <p:spPr bwMode="auto">
            <a:xfrm rot="837310">
              <a:off x="2969577" y="4579067"/>
              <a:ext cx="2409110" cy="724171"/>
            </a:xfrm>
            <a:prstGeom prst="rightArrow">
              <a:avLst>
                <a:gd name="adj1" fmla="val 59227"/>
                <a:gd name="adj2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Import Operation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03234-D005-F704-2E0F-157F9C21034B}"/>
                </a:ext>
              </a:extLst>
            </p:cNvPr>
            <p:cNvSpPr/>
            <p:nvPr/>
          </p:nvSpPr>
          <p:spPr bwMode="auto">
            <a:xfrm>
              <a:off x="5429534" y="4870921"/>
              <a:ext cx="1941923" cy="848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New PBIX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Project 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902B41-E2C5-E685-287D-DDE051B5607B}"/>
              </a:ext>
            </a:extLst>
          </p:cNvPr>
          <p:cNvGrpSpPr/>
          <p:nvPr/>
        </p:nvGrpSpPr>
        <p:grpSpPr>
          <a:xfrm>
            <a:off x="2843449" y="3860682"/>
            <a:ext cx="4526437" cy="848413"/>
            <a:chOff x="2843449" y="3860682"/>
            <a:chExt cx="4526437" cy="8484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6AE04-389E-B2F4-3C1B-6B5EAE743825}"/>
                </a:ext>
              </a:extLst>
            </p:cNvPr>
            <p:cNvSpPr/>
            <p:nvPr/>
          </p:nvSpPr>
          <p:spPr bwMode="auto">
            <a:xfrm>
              <a:off x="5427963" y="3860682"/>
              <a:ext cx="1941923" cy="848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New PBIX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Project 2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92B3B9A-EA20-73EF-C2E7-359BBF462616}"/>
                </a:ext>
              </a:extLst>
            </p:cNvPr>
            <p:cNvSpPr/>
            <p:nvPr/>
          </p:nvSpPr>
          <p:spPr bwMode="auto">
            <a:xfrm>
              <a:off x="2843449" y="3956644"/>
              <a:ext cx="2537380" cy="724171"/>
            </a:xfrm>
            <a:prstGeom prst="rightArrow">
              <a:avLst>
                <a:gd name="adj1" fmla="val 59227"/>
                <a:gd name="adj2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Import Operation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FACD944-34C2-800F-D927-40D4D6C56399}"/>
              </a:ext>
            </a:extLst>
          </p:cNvPr>
          <p:cNvSpPr/>
          <p:nvPr/>
        </p:nvSpPr>
        <p:spPr bwMode="auto">
          <a:xfrm>
            <a:off x="1231464" y="3340638"/>
            <a:ext cx="1932493" cy="186650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Enterprise Master 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 Sheet</a:t>
            </a:r>
          </a:p>
        </p:txBody>
      </p:sp>
    </p:spTree>
    <p:extLst>
      <p:ext uri="{BB962C8B-B14F-4D97-AF65-F5344CB8AC3E}">
        <p14:creationId xmlns:p14="http://schemas.microsoft.com/office/powerpoint/2010/main" val="2263482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 of Building Multi-language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Extending a Dataset with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Report Label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a Data Translations Strategy</a:t>
            </a:r>
          </a:p>
        </p:txBody>
      </p:sp>
    </p:spTree>
    <p:extLst>
      <p:ext uri="{BB962C8B-B14F-4D97-AF65-F5344CB8AC3E}">
        <p14:creationId xmlns:p14="http://schemas.microsoft.com/office/powerpoint/2010/main" val="15383701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801314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You can design report that render in English, Spanish, French and German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Recent Power BI Enhancements for Building Multi-language Reports</a:t>
            </a:r>
          </a:p>
          <a:p>
            <a:pPr lvl="1"/>
            <a:r>
              <a:rPr lang="en-US" sz="1600" b="1" dirty="0">
                <a:solidFill>
                  <a:srgbClr val="990033"/>
                </a:solidFill>
              </a:rPr>
              <a:t>USERCULTURE</a:t>
            </a:r>
            <a:r>
              <a:rPr lang="en-US" dirty="0"/>
              <a:t> function now supported and used to create measures with dynamic translations</a:t>
            </a:r>
          </a:p>
          <a:p>
            <a:pPr lvl="1"/>
            <a:r>
              <a:rPr lang="en-US" dirty="0"/>
              <a:t>More properties for report visuals and shapes can be dynamically bound to DAX measures</a:t>
            </a:r>
          </a:p>
          <a:p>
            <a:pPr lvl="1"/>
            <a:r>
              <a:rPr lang="en-US" dirty="0"/>
              <a:t>Introduction of </a:t>
            </a:r>
            <a:r>
              <a:rPr lang="en-US" sz="1800" b="1" dirty="0">
                <a:solidFill>
                  <a:srgbClr val="920000"/>
                </a:solidFill>
              </a:rPr>
              <a:t>Field Parameters</a:t>
            </a:r>
            <a:r>
              <a:rPr lang="en-US" dirty="0"/>
              <a:t> offers much better options to implement data translations</a:t>
            </a:r>
          </a:p>
          <a:p>
            <a:pPr lvl="1"/>
            <a:endParaRPr lang="en-US" dirty="0"/>
          </a:p>
          <a:p>
            <a:r>
              <a:rPr lang="en-US" dirty="0"/>
              <a:t>This guidance is based on using an external tool named </a:t>
            </a:r>
            <a:r>
              <a:rPr lang="en-US" sz="2000" b="1" dirty="0">
                <a:solidFill>
                  <a:srgbClr val="990033"/>
                </a:solidFill>
              </a:rPr>
              <a:t>Translations Builder</a:t>
            </a:r>
            <a:endParaRPr lang="en-US" b="1" dirty="0">
              <a:solidFill>
                <a:srgbClr val="990033"/>
              </a:solidFill>
            </a:endParaRPr>
          </a:p>
          <a:p>
            <a:pPr lvl="1"/>
            <a:r>
              <a:rPr lang="en-US" dirty="0"/>
              <a:t>Translations Builder is open-source tool designed to work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1753940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86008"/>
          </a:xfrm>
        </p:spPr>
        <p:txBody>
          <a:bodyPr/>
          <a:lstStyle/>
          <a:p>
            <a:r>
              <a:rPr lang="en-US" dirty="0"/>
              <a:t>Data translations used to localize text values from underlying rows of data</a:t>
            </a:r>
          </a:p>
          <a:p>
            <a:pPr lvl="1"/>
            <a:r>
              <a:rPr lang="en-US" dirty="0"/>
              <a:t>Examples in the live demo include translated names for products, categories and countries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95288" lvl="1" indent="0">
              <a:buNone/>
            </a:pPr>
            <a:endParaRPr lang="en-US" dirty="0"/>
          </a:p>
          <a:p>
            <a:r>
              <a:rPr lang="en-US" dirty="0"/>
              <a:t>Data translations require the most effort to implement</a:t>
            </a:r>
          </a:p>
          <a:p>
            <a:pPr lvl="1"/>
            <a:r>
              <a:rPr lang="en-US" dirty="0"/>
              <a:t>It’s a best practice to implement data translations using the new Field Parameter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D6D37-B664-0377-6214-002B05EC83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9" y="2117593"/>
            <a:ext cx="3392555" cy="151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CE0E4-C104-186A-2821-A26170D397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07" y="2062632"/>
            <a:ext cx="7157479" cy="170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96CED33-ACD9-79EB-41F9-06BCB6C8175A}"/>
              </a:ext>
            </a:extLst>
          </p:cNvPr>
          <p:cNvGrpSpPr/>
          <p:nvPr/>
        </p:nvGrpSpPr>
        <p:grpSpPr>
          <a:xfrm>
            <a:off x="1210353" y="3930152"/>
            <a:ext cx="6850379" cy="1153380"/>
            <a:chOff x="1226821" y="5507953"/>
            <a:chExt cx="7494393" cy="12618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CFCE72-89BB-77AE-320F-1D4333057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6821" y="6298034"/>
              <a:ext cx="7492180" cy="4717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A19249-2E2E-C086-C6D8-E14345638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8530" y="5507953"/>
              <a:ext cx="7462684" cy="442507"/>
            </a:xfrm>
            <a:prstGeom prst="rect">
              <a:avLst/>
            </a:prstGeom>
          </p:spPr>
        </p:pic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FA61049D-ACA8-658A-5863-3994918510BA}"/>
                </a:ext>
              </a:extLst>
            </p:cNvPr>
            <p:cNvSpPr/>
            <p:nvPr/>
          </p:nvSpPr>
          <p:spPr bwMode="auto">
            <a:xfrm>
              <a:off x="1998061" y="5997777"/>
              <a:ext cx="297279" cy="258792"/>
            </a:xfrm>
            <a:prstGeom prst="downArrow">
              <a:avLst/>
            </a:prstGeom>
            <a:noFill/>
            <a:ln w="1905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79C350DF-E5C6-D77F-36B2-86CAE3AD1164}"/>
                </a:ext>
              </a:extLst>
            </p:cNvPr>
            <p:cNvSpPr/>
            <p:nvPr/>
          </p:nvSpPr>
          <p:spPr bwMode="auto">
            <a:xfrm>
              <a:off x="7781641" y="5997777"/>
              <a:ext cx="297279" cy="258792"/>
            </a:xfrm>
            <a:prstGeom prst="downArrow">
              <a:avLst/>
            </a:prstGeom>
            <a:noFill/>
            <a:ln w="1905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D4BA223-2360-57BB-1143-81E7FA67C0BB}"/>
                </a:ext>
              </a:extLst>
            </p:cNvPr>
            <p:cNvSpPr/>
            <p:nvPr/>
          </p:nvSpPr>
          <p:spPr bwMode="auto">
            <a:xfrm>
              <a:off x="4543141" y="5990157"/>
              <a:ext cx="297279" cy="258792"/>
            </a:xfrm>
            <a:prstGeom prst="downArrow">
              <a:avLst/>
            </a:prstGeom>
            <a:noFill/>
            <a:ln w="1905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297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50E-49EC-37D7-0C97-9BE3D1B2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Extending the Datasource with Data Translation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97A3-ECE8-0ECA-4506-635F4B743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386090"/>
          </a:xfrm>
        </p:spPr>
        <p:txBody>
          <a:bodyPr/>
          <a:lstStyle/>
          <a:p>
            <a:r>
              <a:rPr lang="en-US" dirty="0"/>
              <a:t>Data translation implementation starts with modifying datasource schema</a:t>
            </a:r>
          </a:p>
          <a:p>
            <a:pPr lvl="1"/>
            <a:r>
              <a:rPr lang="en-US" dirty="0"/>
              <a:t>Tables must be extended by adding one data translation column per language</a:t>
            </a:r>
          </a:p>
          <a:p>
            <a:pPr lvl="1"/>
            <a:r>
              <a:rPr lang="en-US" sz="1800" b="1" dirty="0">
                <a:solidFill>
                  <a:srgbClr val="920000"/>
                </a:solidFill>
              </a:rPr>
              <a:t>Products</a:t>
            </a:r>
            <a:r>
              <a:rPr lang="en-US" dirty="0"/>
              <a:t> table extended with 4 columns with translated product names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1800" b="1" dirty="0">
                <a:solidFill>
                  <a:srgbClr val="920000"/>
                </a:solidFill>
              </a:rPr>
              <a:t>Categories</a:t>
            </a:r>
            <a:r>
              <a:rPr lang="en-US" dirty="0"/>
              <a:t> table extended with 4 columns with translated product category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37F3C-25BD-AE58-639D-FAFC35F5A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09" y="2422268"/>
            <a:ext cx="8577417" cy="2217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5D55B-FEF5-F96F-4091-69D750B1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93" y="5144320"/>
            <a:ext cx="8476073" cy="876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3475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9BD9-6ED0-178E-214C-7D7848F3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Field Parameter?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1A89A-A500-F34A-E57A-540F1520E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623" y="1227439"/>
            <a:ext cx="11830663" cy="3262432"/>
          </a:xfrm>
        </p:spPr>
        <p:txBody>
          <a:bodyPr/>
          <a:lstStyle/>
          <a:p>
            <a:r>
              <a:rPr lang="en-US" dirty="0"/>
              <a:t>Field Parameter is a table in which each row represents a field</a:t>
            </a:r>
          </a:p>
          <a:p>
            <a:pPr lvl="1"/>
            <a:r>
              <a:rPr lang="en-US" dirty="0"/>
              <a:t>You can think of a Field Parameter as a </a:t>
            </a:r>
            <a:r>
              <a:rPr lang="en-US" sz="1800" b="1" dirty="0">
                <a:solidFill>
                  <a:srgbClr val="920000"/>
                </a:solidFill>
              </a:rPr>
              <a:t>collection of fields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The rows of a Field Parameter can be filtered</a:t>
            </a:r>
          </a:p>
          <a:p>
            <a:pPr lvl="1"/>
            <a:r>
              <a:rPr lang="en-US" dirty="0"/>
              <a:t>You can think of Field Parameter as a </a:t>
            </a:r>
            <a:r>
              <a:rPr lang="en-US" sz="1800" b="1" dirty="0">
                <a:solidFill>
                  <a:srgbClr val="920000"/>
                </a:solidFill>
              </a:rPr>
              <a:t>filterable collection of fields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Field Parameter can be configured to act as a </a:t>
            </a:r>
            <a:r>
              <a:rPr lang="en-US" sz="2000" b="1" dirty="0">
                <a:solidFill>
                  <a:srgbClr val="920000"/>
                </a:solidFill>
              </a:rPr>
              <a:t>column selector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r>
              <a:rPr lang="en-US" dirty="0"/>
              <a:t>Exposed as single field for report layout that can be switched between columns (i.e. languages)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DBDE7B-6BFD-E6DE-D8BB-977BC2852BDC}"/>
              </a:ext>
            </a:extLst>
          </p:cNvPr>
          <p:cNvGrpSpPr/>
          <p:nvPr/>
        </p:nvGrpSpPr>
        <p:grpSpPr>
          <a:xfrm>
            <a:off x="1174975" y="4768977"/>
            <a:ext cx="5874754" cy="1817622"/>
            <a:chOff x="2472833" y="4238678"/>
            <a:chExt cx="6984938" cy="21611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3FF5CC-D15E-EE51-30AA-6D08A0C5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2833" y="4238678"/>
              <a:ext cx="2333625" cy="180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247855-991E-6C6A-FE4C-4A2AEE08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7633" y="4455377"/>
              <a:ext cx="2950138" cy="1944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6515FDFC-21A5-AFF6-1328-8DE663475F4A}"/>
                </a:ext>
              </a:extLst>
            </p:cNvPr>
            <p:cNvSpPr/>
            <p:nvPr/>
          </p:nvSpPr>
          <p:spPr bwMode="auto">
            <a:xfrm flipH="1">
              <a:off x="5027033" y="5058661"/>
              <a:ext cx="1102937" cy="1282045"/>
            </a:xfrm>
            <a:prstGeom prst="flowChartDelay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column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selector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D3914F-BAE2-7B9D-6AF2-C8C7C3BC1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0758" y="5681741"/>
              <a:ext cx="10406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53C744-AAE5-E7A1-5D47-EF2B54033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0359" y="6172192"/>
              <a:ext cx="48847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1782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BF47-1EB8-FA1A-3E1A-AA529FF4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Localizing Field Names in a Field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887-60E6-91AD-DA4D-4CB85B4B4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77683"/>
          </a:xfrm>
        </p:spPr>
        <p:txBody>
          <a:bodyPr/>
          <a:lstStyle/>
          <a:p>
            <a:r>
              <a:rPr lang="en-US" dirty="0"/>
              <a:t>Field names in a Field Parameter originally based on datasource column names</a:t>
            </a:r>
          </a:p>
          <a:p>
            <a:pPr lvl="1"/>
            <a:r>
              <a:rPr lang="en-US" dirty="0"/>
              <a:t>Names of fields are hard-coded in DAX expression and are not localized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Update field names in DAX expression to support localization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5A626-0FA2-18C6-BC68-EA348CFE8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09984" y="2169295"/>
            <a:ext cx="6567616" cy="1159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0F2EC5-51B0-8173-6F00-6F6951D60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68"/>
          <a:stretch/>
        </p:blipFill>
        <p:spPr>
          <a:xfrm>
            <a:off x="1368217" y="2182006"/>
            <a:ext cx="3132091" cy="110196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FB9DF-DA2F-1558-F055-4CC5ECCFB010}"/>
              </a:ext>
            </a:extLst>
          </p:cNvPr>
          <p:cNvGrpSpPr/>
          <p:nvPr/>
        </p:nvGrpSpPr>
        <p:grpSpPr>
          <a:xfrm>
            <a:off x="1285029" y="4121452"/>
            <a:ext cx="8893166" cy="1191401"/>
            <a:chOff x="1285029" y="4121452"/>
            <a:chExt cx="8893166" cy="11914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2A3EC1-482A-E369-46EC-7201F3580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00068" y="4121452"/>
              <a:ext cx="5478127" cy="1169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C54D28-E9F6-A44C-226D-A3EDBA60F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3295"/>
            <a:stretch/>
          </p:blipFill>
          <p:spPr>
            <a:xfrm>
              <a:off x="1285029" y="4128311"/>
              <a:ext cx="3159152" cy="1184542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13180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41E1-AD70-F93D-B30E-CCD08ED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Field Parameter with LanguageId Column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1641C-BD7C-26FE-4D45-D254E02E6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92990"/>
          </a:xfrm>
        </p:spPr>
        <p:txBody>
          <a:bodyPr/>
          <a:lstStyle/>
          <a:p>
            <a:r>
              <a:rPr lang="en-US" dirty="0"/>
              <a:t>You can modify Field Parameter DAX expression to add new columns</a:t>
            </a:r>
          </a:p>
          <a:p>
            <a:pPr lvl="1"/>
            <a:endParaRPr lang="en-US" dirty="0"/>
          </a:p>
          <a:p>
            <a:pPr marL="404813" lvl="1" indent="0">
              <a:buNone/>
            </a:pPr>
            <a:endParaRPr lang="en-US" dirty="0"/>
          </a:p>
          <a:p>
            <a:pPr marL="404813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New column named </a:t>
            </a:r>
            <a:r>
              <a:rPr lang="en-US" sz="2000" b="1" dirty="0">
                <a:solidFill>
                  <a:srgbClr val="920000"/>
                </a:solidFill>
              </a:rPr>
              <a:t>Value4</a:t>
            </a:r>
            <a:r>
              <a:rPr lang="en-US" dirty="0"/>
              <a:t> should be renamed to </a:t>
            </a:r>
            <a:r>
              <a:rPr lang="en-US" sz="2000" b="1" dirty="0">
                <a:solidFill>
                  <a:srgbClr val="920000"/>
                </a:solidFill>
              </a:rPr>
              <a:t>LanguageId</a:t>
            </a:r>
            <a:endParaRPr lang="en-US" b="1" dirty="0">
              <a:solidFill>
                <a:srgbClr val="92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AC56-CF65-29B6-DC22-84528B086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4" y="3841658"/>
            <a:ext cx="9567443" cy="236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70698-F594-0043-6366-AF4003803B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67" y="3904090"/>
            <a:ext cx="9658174" cy="22505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8955C-A400-242C-58FD-D8CBECE87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9"/>
          <a:stretch/>
        </p:blipFill>
        <p:spPr>
          <a:xfrm>
            <a:off x="1032185" y="1895209"/>
            <a:ext cx="4582036" cy="1211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2914A-1392-C90D-7FB1-1404DD9436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42"/>
          <a:stretch/>
        </p:blipFill>
        <p:spPr>
          <a:xfrm>
            <a:off x="1036546" y="1894115"/>
            <a:ext cx="5104638" cy="1224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329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F510-BF78-BE0F-ACBB-39AA6AC0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Field Parameters with the Languages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C2C7-6232-3130-7F75-D54F805DB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62377"/>
          </a:xfrm>
        </p:spPr>
        <p:txBody>
          <a:bodyPr/>
          <a:lstStyle/>
          <a:p>
            <a:r>
              <a:rPr lang="en-US" dirty="0"/>
              <a:t>Create one-to-one relationship between </a:t>
            </a:r>
            <a:r>
              <a:rPr lang="en-US" sz="2000" b="1" dirty="0">
                <a:solidFill>
                  <a:srgbClr val="920000"/>
                </a:solidFill>
              </a:rPr>
              <a:t>Languages</a:t>
            </a:r>
            <a:r>
              <a:rPr lang="en-US" dirty="0"/>
              <a:t> table and Field Parameter</a:t>
            </a:r>
          </a:p>
          <a:p>
            <a:pPr lvl="1"/>
            <a:r>
              <a:rPr lang="en-US" dirty="0"/>
              <a:t>Relationship based on </a:t>
            </a:r>
            <a:r>
              <a:rPr lang="en-US" b="1" dirty="0">
                <a:solidFill>
                  <a:srgbClr val="920000"/>
                </a:solidFill>
              </a:rPr>
              <a:t>LanguageId</a:t>
            </a:r>
            <a:r>
              <a:rPr lang="en-US" dirty="0"/>
              <a:t> column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Selecting single row in </a:t>
            </a:r>
            <a:r>
              <a:rPr lang="en-US" sz="1800" b="1" dirty="0">
                <a:solidFill>
                  <a:srgbClr val="920000"/>
                </a:solidFill>
              </a:rPr>
              <a:t>Languages</a:t>
            </a:r>
            <a:r>
              <a:rPr lang="en-US" dirty="0"/>
              <a:t> table selects single language column in Field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86132-AE74-1722-B6CF-E6AA38337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43" y="2078744"/>
            <a:ext cx="3837632" cy="185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F33AE4-AA9F-C04F-86B8-40A2D21D57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25" y="4370316"/>
            <a:ext cx="2815060" cy="24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11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E424-ADE2-E7E9-8B8F-EAD3730B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 – Read Our Guidance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10E57-07C9-5348-5843-91931DCAF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Building Multi-language Reports in Power BI</a:t>
            </a:r>
          </a:p>
          <a:p>
            <a:pPr lvl="1"/>
            <a:r>
              <a:rPr lang="en-US" dirty="0">
                <a:hlinkClick r:id="rId2"/>
              </a:rPr>
              <a:t>https://aka.ms/MultiLanguageReportGuidance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9279F-B5A0-FB66-6663-67F6690E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5" y="2141246"/>
            <a:ext cx="3608821" cy="464301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0353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08A6-8C86-20CC-0C1A-E1DB7D5F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Our New Hands-on Lab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0D01D-05B1-1A3C-8B58-4529429FF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55230"/>
          </a:xfrm>
        </p:spPr>
        <p:txBody>
          <a:bodyPr/>
          <a:lstStyle/>
          <a:p>
            <a:r>
              <a:rPr lang="en-US" b="1" dirty="0"/>
              <a:t>Hands-on Lab: Building Multi-language Reports for Power BI</a:t>
            </a:r>
          </a:p>
          <a:p>
            <a:pPr lvl="1"/>
            <a:r>
              <a:rPr lang="en-US" dirty="0">
                <a:hlinkClick r:id="rId2"/>
              </a:rPr>
              <a:t>https://aka.ms/MultiLanguageReportLab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b="1" dirty="0"/>
              <a:t>Sequence of lab exercises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Exercise 1: Creating and Testing Metadata Translations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Exercise 2: Generating Machine Translations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Exercise 3: Creating and Testing Report Label Translations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Exercise 4: Creating a Workflow Process To Gather and Integrate Human Translations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Exercise 5: Implementing Data Translations using Field Parameters</a:t>
            </a:r>
          </a:p>
          <a:p>
            <a:pPr lvl="1">
              <a:spcBef>
                <a:spcPts val="600"/>
              </a:spcBef>
            </a:pPr>
            <a:r>
              <a:rPr lang="en-US" sz="2300" dirty="0"/>
              <a:t>Exercise 6: Implementing Data Translations for a Calendar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47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559C5C75-1E12-3CA5-60FF-D7094AD0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Multi-language Report 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6A2-56A7-CA1C-5B44-AD03CFB67554}"/>
              </a:ext>
            </a:extLst>
          </p:cNvPr>
          <p:cNvSpPr>
            <a:spLocks noGrp="1" noChangeAspect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https://multilanguagereportdemo.azurewebsites.net</a:t>
            </a: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EA4D9-6EC4-AA7F-E5A4-BBA42FBB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1865729"/>
            <a:ext cx="9217025" cy="4938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81690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Support for 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Power BI supports metadata translations for the properties of dataset objects</a:t>
            </a:r>
          </a:p>
          <a:p>
            <a:pPr lvl="1"/>
            <a:r>
              <a:rPr lang="en-US" dirty="0"/>
              <a:t>Supported object types include </a:t>
            </a:r>
            <a:r>
              <a:rPr lang="en-US" sz="1800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700000"/>
                </a:solidFill>
              </a:rPr>
              <a:t>Hierarchy</a:t>
            </a:r>
            <a:r>
              <a:rPr lang="en-US" b="1" dirty="0">
                <a:solidFill>
                  <a:srgbClr val="700000"/>
                </a:solidFill>
              </a:rPr>
              <a:t> </a:t>
            </a:r>
            <a:r>
              <a:rPr lang="en-US" dirty="0"/>
              <a:t>and </a:t>
            </a:r>
            <a:r>
              <a:rPr lang="en-US" sz="1800" b="1" dirty="0">
                <a:solidFill>
                  <a:srgbClr val="700000"/>
                </a:solidFill>
              </a:rPr>
              <a:t>Hierarchy Level</a:t>
            </a:r>
            <a:r>
              <a:rPr lang="en-US" b="1" dirty="0">
                <a:solidFill>
                  <a:srgbClr val="700000"/>
                </a:solidFill>
              </a:rPr>
              <a:t> </a:t>
            </a:r>
          </a:p>
          <a:p>
            <a:pPr lvl="1"/>
            <a:r>
              <a:rPr lang="en-US" dirty="0"/>
              <a:t>Supported object properties include </a:t>
            </a:r>
            <a:r>
              <a:rPr lang="en-US" sz="1800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Metadata translations </a:t>
            </a:r>
            <a:r>
              <a:rPr lang="en-US" sz="1800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r>
              <a:rPr lang="en-US" dirty="0"/>
              <a:t>Metadata translations only supported for Power BI datasets – not for report layouts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410009" y="3425870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429715" y="4600400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783256" y="3582284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663755" y="3646607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539376" y="3815723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Three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031873"/>
          </a:xfrm>
        </p:spPr>
        <p:txBody>
          <a:bodyPr/>
          <a:lstStyle/>
          <a:p>
            <a:r>
              <a:rPr lang="en-US" b="1" dirty="0">
                <a:solidFill>
                  <a:srgbClr val="990033"/>
                </a:solidFill>
              </a:rPr>
              <a:t>Metadata translations</a:t>
            </a:r>
            <a:r>
              <a:rPr lang="en-US" sz="2000" b="1" dirty="0"/>
              <a:t> </a:t>
            </a:r>
            <a:r>
              <a:rPr lang="en-US" sz="2000" dirty="0"/>
              <a:t>(always required)</a:t>
            </a:r>
            <a:endParaRPr lang="en-US" dirty="0"/>
          </a:p>
          <a:p>
            <a:pPr lvl="1"/>
            <a:r>
              <a:rPr lang="en-US" dirty="0"/>
              <a:t>Translations for dataset object names such as tables, columns and measures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990033"/>
                </a:solidFill>
              </a:rPr>
              <a:t>Report label translations</a:t>
            </a:r>
            <a:r>
              <a:rPr lang="en-US" sz="2000" b="1" dirty="0"/>
              <a:t> </a:t>
            </a:r>
            <a:r>
              <a:rPr lang="en-US" sz="2000" dirty="0"/>
              <a:t>(always required)</a:t>
            </a:r>
            <a:endParaRPr lang="en-US" dirty="0"/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Provides localized text for report titles, section headings, button captions, etc.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990033"/>
                </a:solidFill>
              </a:rPr>
              <a:t>Data translations</a:t>
            </a:r>
            <a:r>
              <a:rPr lang="en-US" sz="2000" b="1" dirty="0"/>
              <a:t> </a:t>
            </a:r>
            <a:r>
              <a:rPr lang="en-US" sz="2000" dirty="0"/>
              <a:t>(sometimes required)</a:t>
            </a:r>
            <a:endParaRPr lang="en-US" dirty="0"/>
          </a:p>
          <a:p>
            <a:pPr lvl="1"/>
            <a:r>
              <a:rPr lang="en-US" dirty="0"/>
              <a:t>Translations of text-based column values in the rows of underlying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55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0-ABE0-2FD7-E38E-C2395D7E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Culture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DA5AE-6865-8AA5-21B6-3970A64B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931846"/>
          </a:xfrm>
        </p:spPr>
        <p:txBody>
          <a:bodyPr/>
          <a:lstStyle/>
          <a:p>
            <a:r>
              <a:rPr lang="en-US" dirty="0"/>
              <a:t>Power BI Service loads every report with specific user context</a:t>
            </a:r>
          </a:p>
          <a:p>
            <a:pPr lvl="1"/>
            <a:r>
              <a:rPr lang="en-US" dirty="0"/>
              <a:t>User context identifies a specific </a:t>
            </a:r>
            <a:r>
              <a:rPr lang="en-US" sz="1800" b="1" dirty="0">
                <a:solidFill>
                  <a:srgbClr val="920000"/>
                </a:solidFill>
              </a:rPr>
              <a:t>language</a:t>
            </a:r>
            <a:r>
              <a:rPr lang="en-US" dirty="0"/>
              <a:t> and a specific </a:t>
            </a:r>
            <a:r>
              <a:rPr lang="en-US" sz="1800" b="1" dirty="0">
                <a:solidFill>
                  <a:srgbClr val="920000"/>
                </a:solidFill>
              </a:rPr>
              <a:t>locale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r>
              <a:rPr lang="en-US" sz="1800" b="1" dirty="0">
                <a:solidFill>
                  <a:srgbClr val="920000"/>
                </a:solidFill>
              </a:rPr>
              <a:t>Locale</a:t>
            </a:r>
            <a:r>
              <a:rPr lang="en-US" dirty="0"/>
              <a:t> identifies a geographical region which is usually a country</a:t>
            </a:r>
          </a:p>
          <a:p>
            <a:pPr lvl="1"/>
            <a:r>
              <a:rPr lang="en-US" dirty="0"/>
              <a:t>Power BI Service tracks combination of language and locale using a </a:t>
            </a:r>
            <a:r>
              <a:rPr lang="en-US" b="1" dirty="0">
                <a:solidFill>
                  <a:srgbClr val="920000"/>
                </a:solidFill>
              </a:rPr>
              <a:t>culture name</a:t>
            </a:r>
          </a:p>
          <a:p>
            <a:pPr lvl="1"/>
            <a:endParaRPr lang="en-US" b="1" dirty="0"/>
          </a:p>
          <a:p>
            <a:r>
              <a:rPr lang="en-US" dirty="0"/>
              <a:t>Example culture names</a:t>
            </a:r>
          </a:p>
          <a:p>
            <a:pPr lvl="1"/>
            <a:r>
              <a:rPr lang="en-US" dirty="0"/>
              <a:t>A culture name of </a:t>
            </a:r>
            <a:r>
              <a:rPr lang="en-US" sz="1800" b="1" dirty="0">
                <a:solidFill>
                  <a:srgbClr val="920000"/>
                </a:solidFill>
              </a:rPr>
              <a:t>en-US</a:t>
            </a:r>
            <a:r>
              <a:rPr lang="en-US" dirty="0"/>
              <a:t> identifies a user in the United States that speaks English</a:t>
            </a:r>
          </a:p>
          <a:p>
            <a:pPr lvl="1"/>
            <a:r>
              <a:rPr lang="en-US" dirty="0"/>
              <a:t>A culture name of </a:t>
            </a:r>
            <a:r>
              <a:rPr lang="en-US" sz="1800" b="1" dirty="0">
                <a:solidFill>
                  <a:srgbClr val="920000"/>
                </a:solidFill>
              </a:rPr>
              <a:t>es-ES</a:t>
            </a:r>
            <a:r>
              <a:rPr lang="en-US" dirty="0"/>
              <a:t> identifies a user in Spain that speaks Spanish</a:t>
            </a:r>
          </a:p>
          <a:p>
            <a:pPr lvl="1"/>
            <a:r>
              <a:rPr lang="en-US" dirty="0"/>
              <a:t>A culture name of </a:t>
            </a:r>
            <a:r>
              <a:rPr lang="en-US" sz="1800" b="1" dirty="0">
                <a:solidFill>
                  <a:srgbClr val="920000"/>
                </a:solidFill>
              </a:rPr>
              <a:t>fr-FR</a:t>
            </a:r>
            <a:r>
              <a:rPr lang="en-US" dirty="0"/>
              <a:t> identifies a user in France that speaks French</a:t>
            </a:r>
          </a:p>
          <a:p>
            <a:pPr lvl="1"/>
            <a:r>
              <a:rPr lang="en-US" dirty="0"/>
              <a:t>A culture name of </a:t>
            </a:r>
            <a:r>
              <a:rPr lang="en-US" sz="1800" b="1" dirty="0">
                <a:solidFill>
                  <a:srgbClr val="920000"/>
                </a:solidFill>
              </a:rPr>
              <a:t>de-DE</a:t>
            </a:r>
            <a:r>
              <a:rPr lang="en-US" dirty="0"/>
              <a:t> identifies a user in Germany that speaks German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0CDE65-2AF1-2D67-677C-219788B6511F}"/>
              </a:ext>
            </a:extLst>
          </p:cNvPr>
          <p:cNvGraphicFramePr>
            <a:graphicFrameLocks noGrp="1"/>
          </p:cNvGraphicFramePr>
          <p:nvPr/>
        </p:nvGraphicFramePr>
        <p:xfrm>
          <a:off x="1331119" y="5410835"/>
          <a:ext cx="6707982" cy="139319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243083">
                  <a:extLst>
                    <a:ext uri="{9D8B030D-6E8A-4147-A177-3AD203B41FA5}">
                      <a16:colId xmlns:a16="http://schemas.microsoft.com/office/drawing/2014/main" val="4092015399"/>
                    </a:ext>
                  </a:extLst>
                </a:gridCol>
                <a:gridCol w="1991126">
                  <a:extLst>
                    <a:ext uri="{9D8B030D-6E8A-4147-A177-3AD203B41FA5}">
                      <a16:colId xmlns:a16="http://schemas.microsoft.com/office/drawing/2014/main" val="35817624"/>
                    </a:ext>
                  </a:extLst>
                </a:gridCol>
                <a:gridCol w="2473773">
                  <a:extLst>
                    <a:ext uri="{9D8B030D-6E8A-4147-A177-3AD203B41FA5}">
                      <a16:colId xmlns:a16="http://schemas.microsoft.com/office/drawing/2014/main" val="8941338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Culture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Language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Locale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7390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en-US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English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United States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82297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es-ES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Spanish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Spain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35358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fr-FR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French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90149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de-DE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German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Germany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05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473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B5DF4A-1D32-7429-B01E-DD88C5114F3B}"/>
              </a:ext>
            </a:extLst>
          </p:cNvPr>
          <p:cNvSpPr/>
          <p:nvPr/>
        </p:nvSpPr>
        <p:spPr bwMode="auto">
          <a:xfrm>
            <a:off x="1202915" y="2962926"/>
            <a:ext cx="8420100" cy="2804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Dataset Definition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Default Language=</a:t>
            </a:r>
            <a:r>
              <a:rPr lang="en-US" sz="1400" b="1" dirty="0">
                <a:solidFill>
                  <a:srgbClr val="920000"/>
                </a:solidFill>
                <a:ea typeface="Segoe UI" pitchFamily="34" charset="0"/>
                <a:cs typeface="Segoe UI" pitchFamily="34" charset="0"/>
              </a:rPr>
              <a:t>en-US</a:t>
            </a:r>
            <a:endParaRPr lang="en-US" sz="2000" b="1" dirty="0">
              <a:solidFill>
                <a:srgbClr val="92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E79AA7-1765-E2B2-DEFE-B8C8470AC247}"/>
              </a:ext>
            </a:extLst>
          </p:cNvPr>
          <p:cNvSpPr/>
          <p:nvPr/>
        </p:nvSpPr>
        <p:spPr bwMode="auto">
          <a:xfrm>
            <a:off x="1567982" y="3726692"/>
            <a:ext cx="2489894" cy="18575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Dataset Objects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9A672-9C0B-A1DD-1795-ABBD235E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Extending a Dataset with Metadata Translations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7EF836-CB92-8BA0-F443-98401A25F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Dataset objects have names</a:t>
            </a:r>
          </a:p>
          <a:p>
            <a:pPr lvl="1"/>
            <a:r>
              <a:rPr lang="en-US" dirty="0"/>
              <a:t>Dataset object names created using default language of hosting dataset</a:t>
            </a:r>
          </a:p>
          <a:p>
            <a:pPr lvl="1"/>
            <a:r>
              <a:rPr lang="en-US" dirty="0"/>
              <a:t>Dataset objects can be extended by adding metadata translations</a:t>
            </a:r>
          </a:p>
          <a:p>
            <a:pPr lvl="1"/>
            <a:r>
              <a:rPr lang="en-US" dirty="0"/>
              <a:t>Each set of metadata translations added to dataset using </a:t>
            </a:r>
            <a:r>
              <a:rPr lang="en-US" sz="1800" b="1" dirty="0">
                <a:solidFill>
                  <a:srgbClr val="920000"/>
                </a:solidFill>
              </a:rPr>
              <a:t>culture name as key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8CB39-3FAE-A188-25F9-6FDB3FF3D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58" y="4239963"/>
            <a:ext cx="2171700" cy="12001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31A7E36-0469-CB62-EEDD-3EF0E89ECAA8}"/>
              </a:ext>
            </a:extLst>
          </p:cNvPr>
          <p:cNvGrpSpPr/>
          <p:nvPr/>
        </p:nvGrpSpPr>
        <p:grpSpPr>
          <a:xfrm>
            <a:off x="4308065" y="3726692"/>
            <a:ext cx="4981575" cy="1857513"/>
            <a:chOff x="4308065" y="3726692"/>
            <a:chExt cx="4981575" cy="18575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30AB2D-9D74-C3F5-243D-94A517F9A730}"/>
                </a:ext>
              </a:extLst>
            </p:cNvPr>
            <p:cNvSpPr/>
            <p:nvPr/>
          </p:nvSpPr>
          <p:spPr bwMode="auto">
            <a:xfrm>
              <a:off x="4308065" y="3726692"/>
              <a:ext cx="4981575" cy="18575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Metadata Translations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6820DB-F1C1-6474-83D7-E944488AA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979"/>
            <a:stretch/>
          </p:blipFill>
          <p:spPr>
            <a:xfrm>
              <a:off x="4540894" y="4239963"/>
              <a:ext cx="4523251" cy="120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9893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E74B-A7AE-F026-0746-FA661753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 for the Default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40D4-2595-DEB1-18E5-E431C7903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147563"/>
          </a:xfrm>
        </p:spPr>
        <p:txBody>
          <a:bodyPr/>
          <a:lstStyle/>
          <a:p>
            <a:r>
              <a:rPr lang="en-US" dirty="0"/>
              <a:t>There is no need to supply metadata translations for default language</a:t>
            </a:r>
          </a:p>
          <a:p>
            <a:pPr lvl="1"/>
            <a:r>
              <a:rPr lang="en-US" dirty="0"/>
              <a:t>Power BI loads dataset object names if no metadata translations exist for default language</a:t>
            </a:r>
          </a:p>
          <a:p>
            <a:pPr lvl="1"/>
            <a:r>
              <a:rPr lang="en-US" dirty="0"/>
              <a:t>Dataset object names serve as virtual set of metadata translations for default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possible to explicitly add metadata translations for default language, </a:t>
            </a:r>
            <a:r>
              <a:rPr lang="en-US" sz="2800" b="1" dirty="0">
                <a:solidFill>
                  <a:srgbClr val="920000"/>
                </a:solidFill>
              </a:rPr>
              <a:t>but….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r>
              <a:rPr lang="en-US" dirty="0"/>
              <a:t>Power BI Desktop </a:t>
            </a:r>
            <a:r>
              <a:rPr lang="en-US" sz="1800" b="1" dirty="0">
                <a:solidFill>
                  <a:srgbClr val="920000"/>
                </a:solidFill>
              </a:rPr>
              <a:t>always</a:t>
            </a:r>
            <a:r>
              <a:rPr lang="en-US" dirty="0"/>
              <a:t> loads dataset object names instead of metadata translations</a:t>
            </a:r>
          </a:p>
          <a:p>
            <a:pPr lvl="1"/>
            <a:r>
              <a:rPr lang="en-US" dirty="0"/>
              <a:t>Power BI Service </a:t>
            </a:r>
            <a:r>
              <a:rPr lang="en-US" sz="1800" b="1" dirty="0">
                <a:solidFill>
                  <a:srgbClr val="920000"/>
                </a:solidFill>
              </a:rPr>
              <a:t>in some cases</a:t>
            </a:r>
            <a:r>
              <a:rPr lang="en-US" dirty="0"/>
              <a:t> loads dataset object names instead of metadata translations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EDCC3-E759-1F64-02A5-B50A1EDB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6" y="2555109"/>
            <a:ext cx="8572463" cy="2370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334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26908</TotalTime>
  <Words>2149</Words>
  <Application>Microsoft Office PowerPoint</Application>
  <PresentationFormat>Custom</PresentationFormat>
  <Paragraphs>365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Black</vt:lpstr>
      <vt:lpstr>Calibri</vt:lpstr>
      <vt:lpstr>Lucida Console</vt:lpstr>
      <vt:lpstr>OCR A Extended</vt:lpstr>
      <vt:lpstr>Segoe UI</vt:lpstr>
      <vt:lpstr>Segoe UI Light</vt:lpstr>
      <vt:lpstr>Segoe UI Semibold</vt:lpstr>
      <vt:lpstr>Wingdings</vt:lpstr>
      <vt:lpstr>Dynamics 365</vt:lpstr>
      <vt:lpstr>Building Multi-language Reports in Power BI</vt:lpstr>
      <vt:lpstr>Agenda</vt:lpstr>
      <vt:lpstr>Building Multi-language Reports in Power BI</vt:lpstr>
      <vt:lpstr>Multi-language Report Live Demo</vt:lpstr>
      <vt:lpstr>Power BI Support for Metadata Translations</vt:lpstr>
      <vt:lpstr>Understanding the Three Types of Translations</vt:lpstr>
      <vt:lpstr>Understanding Culture Names</vt:lpstr>
      <vt:lpstr>Extending a Dataset with Metadata Translations</vt:lpstr>
      <vt:lpstr>Metadata Translations for the Default Language</vt:lpstr>
      <vt:lpstr>Formatting Dates and Numbers with Current User Locale</vt:lpstr>
      <vt:lpstr>New Feature - Dynamic Format String</vt:lpstr>
      <vt:lpstr>Agenda</vt:lpstr>
      <vt:lpstr>Translations Builder 2.2</vt:lpstr>
      <vt:lpstr>Generating Machine Translations</vt:lpstr>
      <vt:lpstr>Testing Metadata Translations in Power BI Service</vt:lpstr>
      <vt:lpstr>Power BI Reports Load with Language and Locale of User</vt:lpstr>
      <vt:lpstr>Loading Reports using the Language Parameter</vt:lpstr>
      <vt:lpstr>Supporting Multiple Locales for a Single Language</vt:lpstr>
      <vt:lpstr>Adding Languages in Translations Builder 2.2</vt:lpstr>
      <vt:lpstr>Convenience Commands in Translations Builder 2.2</vt:lpstr>
      <vt:lpstr>Agenda</vt:lpstr>
      <vt:lpstr>Translations Builder uses Localized Labels Table Strategy</vt:lpstr>
      <vt:lpstr>Generating the Translated Localized Labels Table</vt:lpstr>
      <vt:lpstr>Using Measures from Translated Localized Labels Table</vt:lpstr>
      <vt:lpstr>Using Shapes to Surface Report Labels</vt:lpstr>
      <vt:lpstr>Using Translation Sheets to Integrate Human Translations</vt:lpstr>
      <vt:lpstr>Enterprise Level Management of Translations</vt:lpstr>
      <vt:lpstr>Enterprise Level Management</vt:lpstr>
      <vt:lpstr>Agenda</vt:lpstr>
      <vt:lpstr>Data Translations</vt:lpstr>
      <vt:lpstr>Extending the Datasource with Data Translation Columns</vt:lpstr>
      <vt:lpstr>What is a Field Parameter?</vt:lpstr>
      <vt:lpstr>Localizing Field Names in a Field Parameter</vt:lpstr>
      <vt:lpstr>Extending Field Parameter with LanguageId Column</vt:lpstr>
      <vt:lpstr>Filtering Field Parameters with the Languages Table</vt:lpstr>
      <vt:lpstr>Call to Action – Read Our Guidance Document</vt:lpstr>
      <vt:lpstr>Try Out Our New Hands-on Lab Exercises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281</cp:revision>
  <cp:lastPrinted>2019-05-02T20:11:39Z</cp:lastPrinted>
  <dcterms:created xsi:type="dcterms:W3CDTF">2018-09-21T01:16:59Z</dcterms:created>
  <dcterms:modified xsi:type="dcterms:W3CDTF">2023-06-16T15:16:00Z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