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23"/>
  </p:notesMasterIdLst>
  <p:handoutMasterIdLst>
    <p:handoutMasterId r:id="rId24"/>
  </p:handoutMasterIdLst>
  <p:sldIdLst>
    <p:sldId id="4474" r:id="rId5"/>
    <p:sldId id="2076138638" r:id="rId6"/>
    <p:sldId id="2076138576" r:id="rId7"/>
    <p:sldId id="265" r:id="rId8"/>
    <p:sldId id="260" r:id="rId9"/>
    <p:sldId id="259" r:id="rId10"/>
    <p:sldId id="262" r:id="rId11"/>
    <p:sldId id="2076138641" r:id="rId12"/>
    <p:sldId id="2076138639" r:id="rId13"/>
    <p:sldId id="2076138643" r:id="rId14"/>
    <p:sldId id="2076138642" r:id="rId15"/>
    <p:sldId id="2076138644" r:id="rId16"/>
    <p:sldId id="2076138645" r:id="rId17"/>
    <p:sldId id="2076138646" r:id="rId18"/>
    <p:sldId id="263" r:id="rId19"/>
    <p:sldId id="261" r:id="rId20"/>
    <p:sldId id="2076138640" r:id="rId21"/>
    <p:sldId id="4505" r:id="rId2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E3AFE-E7D3-4736-AC9A-2E10E2120881}">
          <p14:sldIdLst>
            <p14:sldId id="4474"/>
            <p14:sldId id="2076138638"/>
            <p14:sldId id="2076138576"/>
            <p14:sldId id="265"/>
            <p14:sldId id="260"/>
            <p14:sldId id="259"/>
            <p14:sldId id="262"/>
            <p14:sldId id="2076138641"/>
            <p14:sldId id="2076138639"/>
            <p14:sldId id="2076138643"/>
            <p14:sldId id="2076138642"/>
            <p14:sldId id="2076138644"/>
            <p14:sldId id="2076138645"/>
            <p14:sldId id="2076138646"/>
            <p14:sldId id="263"/>
            <p14:sldId id="261"/>
            <p14:sldId id="2076138640"/>
            <p14:sldId id="4505"/>
          </p14:sldIdLst>
        </p14:section>
        <p14:section name="Default Section" id="{D27B6955-1FB6-4076-9C17-1FF2C29DC57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680000"/>
    <a:srgbClr val="E60000"/>
    <a:srgbClr val="F3F2F1"/>
    <a:srgbClr val="FFFDF7"/>
    <a:srgbClr val="FFF6DD"/>
    <a:srgbClr val="00B050"/>
    <a:srgbClr val="B7970A"/>
    <a:srgbClr val="002267"/>
    <a:srgbClr val="82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3912" autoAdjust="0"/>
  </p:normalViewPr>
  <p:slideViewPr>
    <p:cSldViewPr snapToGrid="0">
      <p:cViewPr varScale="1">
        <p:scale>
          <a:sx n="81" d="100"/>
          <a:sy n="81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-265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12/15/2022 7:39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721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404853"/>
            <a:ext cx="9823498" cy="1514261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436475" cy="153697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Demo Time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6698"/>
            <a:ext cx="12436475" cy="5447827"/>
          </a:xfrm>
          <a:prstGeom prst="rect">
            <a:avLst/>
          </a:prstGeom>
          <a:noFill/>
        </p:spPr>
        <p:txBody>
          <a:bodyPr lIns="0" tIns="0" rIns="0" bIns="182880" anchor="ctr" anchorCtr="0">
            <a:noAutofit/>
          </a:bodyPr>
          <a:lstStyle>
            <a:lvl1pPr algn="ctr">
              <a:defRPr sz="5400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 (replace this)</a:t>
            </a:r>
          </a:p>
        </p:txBody>
      </p:sp>
    </p:spTree>
    <p:extLst>
      <p:ext uri="{BB962C8B-B14F-4D97-AF65-F5344CB8AC3E}">
        <p14:creationId xmlns:p14="http://schemas.microsoft.com/office/powerpoint/2010/main" val="108189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7" r:id="rId2"/>
    <p:sldLayoutId id="2147484572" r:id="rId3"/>
    <p:sldLayoutId id="2147484553" r:id="rId4"/>
    <p:sldLayoutId id="2147484576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owerBiDevCamp/PowerBiQuickCreateDemo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javascript/api/powerbi/powerbi-client/quickcreate.quickcreate" TargetMode="External"/><Relationship Id="rId2" Type="http://schemas.openxmlformats.org/officeDocument/2006/relationships/hyperlink" Target="https://learn.microsoft.com/en-us/javascript/api/overview/powerbi/embed-quick-repor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javascript/api/powerbi/powerbi-models/iquickcreateconfigur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8C15-654E-048B-5C00-7D6BD7C4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Create Supports User-Owns-Data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B8FB-AF31-CC34-6CE2-0C9E0B9DE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77683"/>
          </a:xfrm>
        </p:spPr>
        <p:txBody>
          <a:bodyPr/>
          <a:lstStyle/>
          <a:p>
            <a:r>
              <a:rPr lang="en-US" dirty="0"/>
              <a:t>Developer must create Azure AD application </a:t>
            </a:r>
          </a:p>
          <a:p>
            <a:pPr lvl="1"/>
            <a:r>
              <a:rPr lang="en-US" dirty="0"/>
              <a:t>Application can authenticate user as SPA using client-side code in browser</a:t>
            </a:r>
          </a:p>
          <a:p>
            <a:pPr lvl="1"/>
            <a:r>
              <a:rPr lang="en-US" dirty="0"/>
              <a:t>Application can authenticate user with server-side code with authorization grant flow</a:t>
            </a:r>
          </a:p>
          <a:p>
            <a:pPr lvl="1"/>
            <a:endParaRPr lang="en-US" dirty="0"/>
          </a:p>
          <a:p>
            <a:r>
              <a:rPr lang="en-US" dirty="0"/>
              <a:t>Application must acquire Azure AD access token for current user</a:t>
            </a:r>
          </a:p>
          <a:p>
            <a:pPr lvl="1"/>
            <a:r>
              <a:rPr lang="en-US" dirty="0"/>
              <a:t>Use a Microsoft authentication library such as </a:t>
            </a:r>
            <a:r>
              <a:rPr lang="en-US" b="1" dirty="0"/>
              <a:t>msal-browser.js</a:t>
            </a:r>
          </a:p>
          <a:p>
            <a:pPr lvl="1"/>
            <a:r>
              <a:rPr lang="en-US" dirty="0"/>
              <a:t>User permissions: </a:t>
            </a:r>
            <a:r>
              <a:rPr lang="en-US" sz="1800" b="1" dirty="0" err="1"/>
              <a:t>Content.Create</a:t>
            </a:r>
            <a:r>
              <a:rPr lang="en-US" sz="1800" dirty="0"/>
              <a:t>, </a:t>
            </a:r>
            <a:r>
              <a:rPr lang="en-US" sz="1800" b="1" dirty="0" err="1"/>
              <a:t>Dataset.ReadWrite.All</a:t>
            </a:r>
            <a:r>
              <a:rPr lang="en-US" sz="1800" dirty="0"/>
              <a:t>, </a:t>
            </a:r>
            <a:r>
              <a:rPr lang="en-US" sz="1800" b="1" dirty="0" err="1"/>
              <a:t>Report.Read.All</a:t>
            </a:r>
            <a:r>
              <a:rPr lang="en-US" sz="1800" dirty="0"/>
              <a:t> &amp; </a:t>
            </a:r>
            <a:r>
              <a:rPr lang="en-US" sz="1800" b="1" dirty="0" err="1"/>
              <a:t>Workspace.Read.All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30596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B414-4A4D-E6BE-50DB-467AF5E7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IQuickCreateConfiguration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521B-9AB4-756A-38CC-F0FD2B906F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32010"/>
          </a:xfrm>
        </p:spPr>
        <p:txBody>
          <a:bodyPr/>
          <a:lstStyle/>
          <a:p>
            <a:r>
              <a:rPr lang="en-US" dirty="0"/>
              <a:t>QuickCreate programming based on </a:t>
            </a:r>
            <a:r>
              <a:rPr lang="en-US" sz="1800" b="1" dirty="0" err="1">
                <a:solidFill>
                  <a:srgbClr val="920000"/>
                </a:solidFill>
              </a:rPr>
              <a:t>IQuickCreateConfiguration</a:t>
            </a:r>
            <a:endParaRPr lang="en-US" b="1" dirty="0">
              <a:solidFill>
                <a:srgbClr val="92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define the type of dataset to create using </a:t>
            </a:r>
            <a:r>
              <a:rPr lang="en-US" sz="1800" b="1" dirty="0" err="1">
                <a:solidFill>
                  <a:srgbClr val="920000"/>
                </a:solidFill>
              </a:rPr>
              <a:t>IDatasetCreateConfiguration</a:t>
            </a:r>
            <a:endParaRPr lang="en-US" b="1" dirty="0">
              <a:solidFill>
                <a:srgbClr val="92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You can pass a schema and data for dataset using </a:t>
            </a:r>
            <a:r>
              <a:rPr lang="en-US" sz="1800" b="1" dirty="0" err="1">
                <a:solidFill>
                  <a:srgbClr val="920000"/>
                </a:solidFill>
              </a:rPr>
              <a:t>IDataTable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AC0F8-B756-57B0-F0E2-9C3175B1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6" y="1769394"/>
            <a:ext cx="4150519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FF8DAD-A26F-3255-ADB3-B93D5489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80" y="4223162"/>
            <a:ext cx="5207794" cy="10644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6ECEE-7C15-7B61-4E12-557428C8B923}"/>
              </a:ext>
            </a:extLst>
          </p:cNvPr>
          <p:cNvGrpSpPr/>
          <p:nvPr/>
        </p:nvGrpSpPr>
        <p:grpSpPr>
          <a:xfrm>
            <a:off x="851162" y="5909666"/>
            <a:ext cx="7721517" cy="682453"/>
            <a:chOff x="851162" y="5909666"/>
            <a:chExt cx="7721517" cy="6824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1C52AE-74B9-2F8F-5B0B-D4FE4CE6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162" y="5909666"/>
              <a:ext cx="2364581" cy="6715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A0E55F-C5D8-A919-EC51-13A1B168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470" y="5920606"/>
              <a:ext cx="2514600" cy="6715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3485CA-ED00-750C-FC99-063EBC95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2360" y="5939349"/>
              <a:ext cx="2550319" cy="62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38819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C506-1014-6787-E4E1-F43FC313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dataset without a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D0F04-C688-459B-584F-0C3421E2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28" y="1229852"/>
            <a:ext cx="7800975" cy="541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1499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C33-F9E3-6B1B-9B8A-C77C31E2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dataset using Power Query M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DC3F4-F40F-50C9-A013-CB961A33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6" y="1420287"/>
            <a:ext cx="9006683" cy="449873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042FE-F77C-FCF3-0190-0C28B58A4D1E}"/>
              </a:ext>
            </a:extLst>
          </p:cNvPr>
          <p:cNvGrpSpPr/>
          <p:nvPr/>
        </p:nvGrpSpPr>
        <p:grpSpPr>
          <a:xfrm>
            <a:off x="7009530" y="3116826"/>
            <a:ext cx="5261127" cy="1961351"/>
            <a:chOff x="6419596" y="2310581"/>
            <a:chExt cx="5507944" cy="20533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389A78-80C4-7EDD-B2BB-A61306E1AF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979"/>
            <a:stretch/>
          </p:blipFill>
          <p:spPr>
            <a:xfrm>
              <a:off x="6430500" y="2634021"/>
              <a:ext cx="5483593" cy="17299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796424-BE4B-E182-F8ED-51B6DAB1F105}"/>
                </a:ext>
              </a:extLst>
            </p:cNvPr>
            <p:cNvSpPr/>
            <p:nvPr/>
          </p:nvSpPr>
          <p:spPr bwMode="auto">
            <a:xfrm>
              <a:off x="6419596" y="2310581"/>
              <a:ext cx="5507944" cy="334296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accent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M Code to query datasource</a:t>
              </a:r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D86A223-FABD-9E64-8D6A-26C0094F6CEC}"/>
              </a:ext>
            </a:extLst>
          </p:cNvPr>
          <p:cNvSpPr/>
          <p:nvPr/>
        </p:nvSpPr>
        <p:spPr bwMode="auto">
          <a:xfrm>
            <a:off x="7678993" y="2585883"/>
            <a:ext cx="521110" cy="383458"/>
          </a:xfrm>
          <a:prstGeom prst="downArrow">
            <a:avLst/>
          </a:prstGeom>
          <a:solidFill>
            <a:schemeClr val="accent1"/>
          </a:solidFill>
          <a:ln w="38100">
            <a:solidFill>
              <a:srgbClr val="92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639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4499-2498-1DC3-ED6E-29AB6201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 with </a:t>
            </a:r>
            <a:r>
              <a:rPr lang="en-US" dirty="0" err="1"/>
              <a:t>PowerBiQuickCreateDemo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329E-189C-B427-3DDE-4F2918C13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https://github.com/PowerBiDevCamp/PowerBiQuickCreateDemo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E8ABC-038F-CDF0-16AC-1E5BB7E2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6" y="1847765"/>
            <a:ext cx="7146874" cy="4888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1644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15A51-479D-9298-7B00-D808C395E4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3E6C7-451C-0512-FB28-15B9849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the QuickCreate SDK</a:t>
            </a:r>
          </a:p>
        </p:txBody>
      </p:sp>
    </p:spTree>
    <p:extLst>
      <p:ext uri="{BB962C8B-B14F-4D97-AF65-F5344CB8AC3E}">
        <p14:creationId xmlns:p14="http://schemas.microsoft.com/office/powerpoint/2010/main" val="9196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7A78-EDAC-1FFA-2C0C-BB5AD4C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5828-9EE6-5E71-AD74-A87B0B45A8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712" y="1463670"/>
            <a:ext cx="11238194" cy="3308598"/>
          </a:xfrm>
        </p:spPr>
        <p:txBody>
          <a:bodyPr/>
          <a:lstStyle/>
          <a:p>
            <a:r>
              <a:rPr lang="en-US"/>
              <a:t>Near term incremental improvements</a:t>
            </a:r>
          </a:p>
          <a:p>
            <a:pPr lvl="1"/>
            <a:r>
              <a:rPr lang="en-US"/>
              <a:t>Setting default aggregations for fields</a:t>
            </a:r>
          </a:p>
          <a:p>
            <a:pPr lvl="1"/>
            <a:r>
              <a:rPr lang="en-US"/>
              <a:t>Performance improvements</a:t>
            </a:r>
          </a:p>
          <a:p>
            <a:endParaRPr lang="en-US"/>
          </a:p>
          <a:p>
            <a:r>
              <a:rPr lang="en-US"/>
              <a:t>Long term </a:t>
            </a:r>
          </a:p>
          <a:p>
            <a:pPr lvl="1"/>
            <a:r>
              <a:rPr lang="en-US"/>
              <a:t>Support for data sources with authentication</a:t>
            </a:r>
          </a:p>
          <a:p>
            <a:pPr lvl="1"/>
            <a:r>
              <a:rPr lang="en-US"/>
              <a:t>Multi-table model support</a:t>
            </a:r>
          </a:p>
        </p:txBody>
      </p:sp>
    </p:spTree>
    <p:extLst>
      <p:ext uri="{BB962C8B-B14F-4D97-AF65-F5344CB8AC3E}">
        <p14:creationId xmlns:p14="http://schemas.microsoft.com/office/powerpoint/2010/main" val="20089162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9467-D9FD-3F30-3A5A-48D7082E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511F-4702-4A8F-86BF-C6FCDD982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16402"/>
          </a:xfrm>
        </p:spPr>
        <p:txBody>
          <a:bodyPr/>
          <a:lstStyle/>
          <a:p>
            <a:r>
              <a:rPr lang="en-US" dirty="0"/>
              <a:t>Embed a Quick Report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https://learn.microsoft.com/en-us/javascript/api/overview/powerbi/embed-quick-report</a:t>
            </a:r>
            <a:endParaRPr lang="en-US" sz="2000" dirty="0"/>
          </a:p>
          <a:p>
            <a:endParaRPr lang="en-US" sz="2000" dirty="0"/>
          </a:p>
          <a:p>
            <a:r>
              <a:rPr lang="en-US" dirty="0"/>
              <a:t>QuickCreate Class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https://learn.microsoft.com/en-us/javascript/api/powerbi/powerbi-client/quickcreate.quickcreate</a:t>
            </a:r>
            <a:endParaRPr lang="en-US" sz="2000" dirty="0"/>
          </a:p>
          <a:p>
            <a:endParaRPr lang="en-US" sz="2000" dirty="0"/>
          </a:p>
          <a:p>
            <a:r>
              <a:rPr lang="en-US" dirty="0"/>
              <a:t>QuickCreate Configuration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https://learn.microsoft.com/en-us/javascript/api/powerbi/powerbi-models/iquickcreateconfiguration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8249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81410"/>
            <a:ext cx="11053773" cy="815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100" dirty="0">
                <a:solidFill>
                  <a:srgbClr val="000000"/>
                </a:solidFill>
              </a:rPr>
              <a:t>Developing with the Power BI Quick Create SDK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6201C99-63BD-452F-AC83-D3D858EE0DD8}"/>
              </a:ext>
            </a:extLst>
          </p:cNvPr>
          <p:cNvSpPr txBox="1">
            <a:spLocks/>
          </p:cNvSpPr>
          <p:nvPr/>
        </p:nvSpPr>
        <p:spPr>
          <a:xfrm>
            <a:off x="474162" y="4916245"/>
            <a:ext cx="46705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Amanda Rivera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Team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3C10EB4-9C01-0462-0EF4-1F11ABE2CC77}"/>
              </a:ext>
            </a:extLst>
          </p:cNvPr>
          <p:cNvSpPr txBox="1">
            <a:spLocks/>
          </p:cNvSpPr>
          <p:nvPr/>
        </p:nvSpPr>
        <p:spPr>
          <a:xfrm>
            <a:off x="7302682" y="4930994"/>
            <a:ext cx="447638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29507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109" y="1266768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the Power BI QuickCreate Experience</a:t>
            </a:r>
          </a:p>
          <a:p>
            <a:r>
              <a:rPr lang="en-US" dirty="0"/>
              <a:t>Dynamics 365 QuickCreate Demo Walkthrough</a:t>
            </a:r>
          </a:p>
          <a:p>
            <a:r>
              <a:rPr lang="en-US" dirty="0"/>
              <a:t>Developing with the QuickCreate SDK</a:t>
            </a:r>
          </a:p>
          <a:p>
            <a:r>
              <a:rPr lang="en-US" dirty="0"/>
              <a:t>Developer Demo Walkthrough</a:t>
            </a:r>
          </a:p>
          <a:p>
            <a:r>
              <a:rPr lang="en-US" dirty="0"/>
              <a:t>Developer Roadmap</a:t>
            </a:r>
          </a:p>
        </p:txBody>
      </p:sp>
    </p:spTree>
    <p:extLst>
      <p:ext uri="{BB962C8B-B14F-4D97-AF65-F5344CB8AC3E}">
        <p14:creationId xmlns:p14="http://schemas.microsoft.com/office/powerpoint/2010/main" val="3763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FD380-B4A0-47F1-5B63-BD58BB86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1B8D2-C4C0-14CF-1B65-32CC4B8483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1576" y="2268832"/>
            <a:ext cx="4250591" cy="263679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Provide a simple developer experience for anyone who wants to offer automatic and interactive data analytics to their users.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2D4B65-CA87-D687-D38B-46AB2780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20" y="1847371"/>
            <a:ext cx="7608836" cy="37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433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0791-2659-99A3-727E-6087CAE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to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6020-928D-64FE-3307-82EB91962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one click users land on an automatically generated, interactive report based on their data</a:t>
            </a:r>
          </a:p>
          <a:p>
            <a:r>
              <a:rPr lang="en-US" dirty="0"/>
              <a:t>Reports are easy to customize, so users can focus on the data that’s most interesting to them</a:t>
            </a:r>
          </a:p>
          <a:p>
            <a:r>
              <a:rPr lang="en-US" dirty="0"/>
              <a:t>Reports can be saved to the end users workspace, where they can be further customized or even downloaded to Power BI Desktop to modify the query and model </a:t>
            </a:r>
          </a:p>
          <a:p>
            <a:r>
              <a:rPr lang="en-US" dirty="0"/>
              <a:t>The entire experience only requires end users to sign up for a free Power BI license</a:t>
            </a:r>
          </a:p>
        </p:txBody>
      </p:sp>
    </p:spTree>
    <p:extLst>
      <p:ext uri="{BB962C8B-B14F-4D97-AF65-F5344CB8AC3E}">
        <p14:creationId xmlns:p14="http://schemas.microsoft.com/office/powerpoint/2010/main" val="42811830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1EF8-492A-73B9-2F7B-9D496155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to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E057-3015-83CA-9152-450CEF1F14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712" y="1463670"/>
            <a:ext cx="11238194" cy="1408078"/>
          </a:xfrm>
        </p:spPr>
        <p:txBody>
          <a:bodyPr/>
          <a:lstStyle/>
          <a:p>
            <a:r>
              <a:rPr lang="en-US" dirty="0"/>
              <a:t>Integrating has no cost to developers – it’s User-Owns-Data embedding</a:t>
            </a:r>
          </a:p>
          <a:p>
            <a:r>
              <a:rPr lang="en-US" dirty="0"/>
              <a:t>You don’t have to spend time pre-building template reports to meet your end users' diverse needs</a:t>
            </a:r>
          </a:p>
        </p:txBody>
      </p:sp>
    </p:spTree>
    <p:extLst>
      <p:ext uri="{BB962C8B-B14F-4D97-AF65-F5344CB8AC3E}">
        <p14:creationId xmlns:p14="http://schemas.microsoft.com/office/powerpoint/2010/main" val="13477491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8A01-3DC9-7838-5E68-7F4C569246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A6B04-7EE6-AEA6-4E8A-D087FC4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Demo</a:t>
            </a:r>
          </a:p>
        </p:txBody>
      </p:sp>
    </p:spTree>
    <p:extLst>
      <p:ext uri="{BB962C8B-B14F-4D97-AF65-F5344CB8AC3E}">
        <p14:creationId xmlns:p14="http://schemas.microsoft.com/office/powerpoint/2010/main" val="4117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of the Power BI QuickCreate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Dynamics 365 QuickCreate Demo Walkthrough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with the QuickCreate SDK</a:t>
            </a:r>
          </a:p>
          <a:p>
            <a:r>
              <a:rPr lang="en-US" dirty="0"/>
              <a:t>Developer Demo Walkthrough</a:t>
            </a:r>
          </a:p>
          <a:p>
            <a:r>
              <a:rPr lang="en-US" dirty="0"/>
              <a:t>Developer Roadmap</a:t>
            </a:r>
          </a:p>
        </p:txBody>
      </p:sp>
    </p:spTree>
    <p:extLst>
      <p:ext uri="{BB962C8B-B14F-4D97-AF65-F5344CB8AC3E}">
        <p14:creationId xmlns:p14="http://schemas.microsoft.com/office/powerpoint/2010/main" val="10050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ABEC-F76F-721A-9163-F3434DE1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the QuickCreate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C231-B2F7-FB32-19FB-05D1DE2E4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08571"/>
          </a:xfrm>
        </p:spPr>
        <p:txBody>
          <a:bodyPr/>
          <a:lstStyle/>
          <a:p>
            <a:r>
              <a:rPr lang="en-US" dirty="0"/>
              <a:t>QuickCreate SDK is new addition to Power BI JavaScript API</a:t>
            </a:r>
          </a:p>
          <a:p>
            <a:pPr lvl="1"/>
            <a:r>
              <a:rPr lang="en-US" dirty="0"/>
              <a:t>Support added to JavaScript library used for Power BI embedding (powerbi.js)</a:t>
            </a:r>
          </a:p>
          <a:p>
            <a:pPr lvl="1"/>
            <a:r>
              <a:rPr lang="en-US" dirty="0"/>
              <a:t>Can be programmed using JavaScript or TypeScript</a:t>
            </a:r>
          </a:p>
          <a:p>
            <a:pPr lvl="1"/>
            <a:endParaRPr lang="en-US" dirty="0"/>
          </a:p>
          <a:p>
            <a:r>
              <a:rPr lang="en-US" dirty="0"/>
              <a:t>QuickCreate SDK supports User-Owns-Data embedding</a:t>
            </a:r>
          </a:p>
          <a:p>
            <a:pPr lvl="1"/>
            <a:r>
              <a:rPr lang="en-US" dirty="0"/>
              <a:t>No current support for App-Owns-Data</a:t>
            </a:r>
          </a:p>
          <a:p>
            <a:pPr lvl="1"/>
            <a:r>
              <a:rPr lang="en-US" dirty="0"/>
              <a:t>User must be licensed and have create permissions in target workspace</a:t>
            </a:r>
          </a:p>
        </p:txBody>
      </p:sp>
    </p:spTree>
    <p:extLst>
      <p:ext uri="{BB962C8B-B14F-4D97-AF65-F5344CB8AC3E}">
        <p14:creationId xmlns:p14="http://schemas.microsoft.com/office/powerpoint/2010/main" val="13284264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3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0042C7"/>
      </a:accent2>
      <a:accent3>
        <a:srgbClr val="00CC99"/>
      </a:accent3>
      <a:accent4>
        <a:srgbClr val="FF9900"/>
      </a:accent4>
      <a:accent5>
        <a:srgbClr val="9933FF"/>
      </a:accent5>
      <a:accent6>
        <a:srgbClr val="990033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ef38329b-e139-4eb4-9d7a-1b84c79a6610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45283</TotalTime>
  <Words>529</Words>
  <Application>Microsoft Office PowerPoint</Application>
  <PresentationFormat>Custom</PresentationFormat>
  <Paragraphs>86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Developing with the Power BI Quick Create SDK</vt:lpstr>
      <vt:lpstr>Agenda</vt:lpstr>
      <vt:lpstr>Mission</vt:lpstr>
      <vt:lpstr>Benefits to End Users</vt:lpstr>
      <vt:lpstr>Benefits to Developers</vt:lpstr>
      <vt:lpstr>Dynamics 365 Demo</vt:lpstr>
      <vt:lpstr>Agenda</vt:lpstr>
      <vt:lpstr>Developing with the QuickCreate SDK</vt:lpstr>
      <vt:lpstr>Quick Create Supports User-Owns-Data Embedding</vt:lpstr>
      <vt:lpstr>IQuickCreateConfiguration </vt:lpstr>
      <vt:lpstr>Create a dataset without a data source</vt:lpstr>
      <vt:lpstr>Create a dataset using Power Query M code</vt:lpstr>
      <vt:lpstr>GitHub Repo with PowerBiQuickCreateDemo</vt:lpstr>
      <vt:lpstr>Developing with the QuickCreate SDK</vt:lpstr>
      <vt:lpstr>Developer Roadmap</vt:lpstr>
      <vt:lpstr>Resources &amp; Links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Ted.Pattison@microsoft.com</dc:creator>
  <cp:keywords/>
  <dc:description>Template: Ariel Butz; ZUM Communications
Formatting: 
Audience Type:</dc:description>
  <cp:lastModifiedBy>Ted Pattison</cp:lastModifiedBy>
  <cp:revision>385</cp:revision>
  <cp:lastPrinted>2019-05-02T20:11:39Z</cp:lastPrinted>
  <dcterms:created xsi:type="dcterms:W3CDTF">2018-09-21T01:16:59Z</dcterms:created>
  <dcterms:modified xsi:type="dcterms:W3CDTF">2022-12-15T15:12:56Z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