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14"/>
  </p:notesMasterIdLst>
  <p:handoutMasterIdLst>
    <p:handoutMasterId r:id="rId15"/>
  </p:handoutMasterIdLst>
  <p:sldIdLst>
    <p:sldId id="257" r:id="rId5"/>
    <p:sldId id="2147468884" r:id="rId6"/>
    <p:sldId id="2147468868" r:id="rId7"/>
    <p:sldId id="259" r:id="rId8"/>
    <p:sldId id="310" r:id="rId9"/>
    <p:sldId id="4483" r:id="rId10"/>
    <p:sldId id="2076138740" r:id="rId11"/>
    <p:sldId id="4517" r:id="rId12"/>
    <p:sldId id="308" r:id="rId13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257"/>
            <p14:sldId id="2147468884"/>
            <p14:sldId id="2147468868"/>
            <p14:sldId id="259"/>
            <p14:sldId id="310"/>
            <p14:sldId id="4483"/>
            <p14:sldId id="2076138740"/>
            <p14:sldId id="4517"/>
            <p14:sldId id="308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00B050"/>
    <a:srgbClr val="B7970A"/>
    <a:srgbClr val="002267"/>
    <a:srgbClr val="820000"/>
    <a:srgbClr val="FF9900"/>
    <a:srgbClr val="680000"/>
    <a:srgbClr val="FFF5D5"/>
    <a:srgbClr val="F3FFFE"/>
    <a:srgbClr val="FFFAE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606" autoAdjust="0"/>
    <p:restoredTop sz="93912" autoAdjust="0"/>
  </p:normalViewPr>
  <p:slideViewPr>
    <p:cSldViewPr snapToGrid="0">
      <p:cViewPr varScale="1">
        <p:scale>
          <a:sx n="81" d="100"/>
          <a:sy n="81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9/21/2022 3:33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63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57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436475" cy="699452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741906" y="466301"/>
            <a:ext cx="2901844" cy="699453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64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7275" y="4585300"/>
            <a:ext cx="9223719" cy="116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7275" y="4663017"/>
            <a:ext cx="8601895" cy="3877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282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449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New Graph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4" y="2586922"/>
            <a:ext cx="5261088" cy="1017202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72" spc="-51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4" y="4041281"/>
            <a:ext cx="5261088" cy="34529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44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14E13-C424-3C42-A48A-BD82D9F8C6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4197" y="70339"/>
            <a:ext cx="7002278" cy="6856361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4C2DB8D1-F8B3-464C-A4AF-49A3EB1DE9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1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687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D15-C5BC-496E-A3EB-925B913A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1FC4-DCFD-4BC3-AD64-901E5C11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238477"/>
            <a:ext cx="11018520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651E-331F-4D01-9480-D8D8EDC3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97B8-4869-4487-83BD-BFFF5EEC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F48C-6980-4A4F-8766-98975754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2" r:id="rId2"/>
    <p:sldLayoutId id="2147484553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9815-4F9E-1740-9D7B-BB28CA8E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1" y="1909045"/>
            <a:ext cx="6073893" cy="1017202"/>
          </a:xfrm>
        </p:spPr>
        <p:txBody>
          <a:bodyPr anchor="t"/>
          <a:lstStyle/>
          <a:p>
            <a:r>
              <a:rPr lang="en-US"/>
              <a:t>Embedding Power BI Content </a:t>
            </a:r>
            <a:br>
              <a:rPr lang="en-US"/>
            </a:br>
            <a:r>
              <a:rPr lang="en-US"/>
              <a:t>in Your Application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613AF5-52FB-3946-9DC6-806F53232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711" y="4041281"/>
            <a:ext cx="5260342" cy="544361"/>
          </a:xfrm>
        </p:spPr>
        <p:txBody>
          <a:bodyPr/>
          <a:lstStyle/>
          <a:p>
            <a:r>
              <a:rPr lang="en-US" dirty="0"/>
              <a:t>Ted Pattison</a:t>
            </a:r>
          </a:p>
          <a:p>
            <a:r>
              <a:rPr lang="en-US" sz="1224" dirty="0"/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11600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5D2B-43AE-134F-7847-FEABFCC2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Embedded in a nutshell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FCDF20-6BAD-0D86-B44F-0AB3D0738425}"/>
              </a:ext>
            </a:extLst>
          </p:cNvPr>
          <p:cNvGrpSpPr/>
          <p:nvPr/>
        </p:nvGrpSpPr>
        <p:grpSpPr>
          <a:xfrm>
            <a:off x="600867" y="3943810"/>
            <a:ext cx="4366185" cy="1000107"/>
            <a:chOff x="588263" y="5287394"/>
            <a:chExt cx="4280962" cy="9805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C97E8-1A15-72C5-3CA4-1BBD3F4C8273}"/>
                </a:ext>
              </a:extLst>
            </p:cNvPr>
            <p:cNvSpPr/>
            <p:nvPr/>
          </p:nvSpPr>
          <p:spPr bwMode="auto">
            <a:xfrm>
              <a:off x="1646446" y="5287394"/>
              <a:ext cx="3222779" cy="9805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/>
                </a:rPr>
                <a:t>Designed for software companies</a:t>
              </a:r>
              <a:b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/>
                </a:rPr>
              </a:b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/>
                </a:rPr>
                <a:t>(white labeling)</a:t>
              </a:r>
              <a:endParaRPr lang="en-US" sz="2040" kern="0">
                <a:gradFill>
                  <a:gsLst>
                    <a:gs pos="62564">
                      <a:srgbClr val="000000"/>
                    </a:gs>
                    <a:gs pos="55000">
                      <a:srgbClr val="000000"/>
                    </a:gs>
                  </a:gsLst>
                  <a:lin ang="5400000" scaled="0"/>
                </a:gradFill>
                <a:latin typeface="Segoe UI Semibold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F7ECA1-7F96-AD88-E7C2-FE5B9CF5A17C}"/>
                </a:ext>
              </a:extLst>
            </p:cNvPr>
            <p:cNvGrpSpPr/>
            <p:nvPr/>
          </p:nvGrpSpPr>
          <p:grpSpPr>
            <a:xfrm>
              <a:off x="588263" y="5322769"/>
              <a:ext cx="909837" cy="909837"/>
              <a:chOff x="5658876" y="1473191"/>
              <a:chExt cx="1118722" cy="111872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BD4480E-6924-5BB2-C7E6-E3025B5800B5}"/>
                  </a:ext>
                </a:extLst>
              </p:cNvPr>
              <p:cNvSpPr/>
              <p:nvPr/>
            </p:nvSpPr>
            <p:spPr bwMode="auto">
              <a:xfrm>
                <a:off x="5658876" y="1473191"/>
                <a:ext cx="1118722" cy="111872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190500" dist="50800" dir="2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E3789ED-B9DE-B40A-5036-988CA4E28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6050" y="1752117"/>
                <a:ext cx="544374" cy="560870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EB8DD9-BEF6-68BD-BD0B-9191402FDF2A}"/>
              </a:ext>
            </a:extLst>
          </p:cNvPr>
          <p:cNvGrpSpPr/>
          <p:nvPr/>
        </p:nvGrpSpPr>
        <p:grpSpPr>
          <a:xfrm>
            <a:off x="600867" y="2732109"/>
            <a:ext cx="4366179" cy="1000107"/>
            <a:chOff x="588263" y="4110305"/>
            <a:chExt cx="4280956" cy="980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9BE42D-75E2-314C-E360-699D70C3990C}"/>
                </a:ext>
              </a:extLst>
            </p:cNvPr>
            <p:cNvSpPr/>
            <p:nvPr/>
          </p:nvSpPr>
          <p:spPr bwMode="auto">
            <a:xfrm>
              <a:off x="1646446" y="4110305"/>
              <a:ext cx="3222773" cy="9805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  <a:t>No end user </a:t>
              </a:r>
              <a:b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</a:b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  <a:t>licensing required </a:t>
              </a:r>
              <a:b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</a:b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  <a:t>(ISV scenario)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41B691-91A4-5BAB-A991-CFB33E913904}"/>
                </a:ext>
              </a:extLst>
            </p:cNvPr>
            <p:cNvGrpSpPr/>
            <p:nvPr/>
          </p:nvGrpSpPr>
          <p:grpSpPr>
            <a:xfrm>
              <a:off x="588263" y="4145680"/>
              <a:ext cx="909837" cy="909837"/>
              <a:chOff x="-533396" y="4193086"/>
              <a:chExt cx="909837" cy="90983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FF2204-95F7-513E-F774-15A61E21C109}"/>
                  </a:ext>
                </a:extLst>
              </p:cNvPr>
              <p:cNvSpPr/>
              <p:nvPr/>
            </p:nvSpPr>
            <p:spPr bwMode="auto">
              <a:xfrm>
                <a:off x="-533396" y="4193086"/>
                <a:ext cx="909837" cy="90983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190500" dist="50800" dir="2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9A13683-9212-DAE7-B5DF-106FC9D542FC}"/>
                  </a:ext>
                </a:extLst>
              </p:cNvPr>
              <p:cNvGrpSpPr/>
              <p:nvPr/>
            </p:nvGrpSpPr>
            <p:grpSpPr>
              <a:xfrm>
                <a:off x="-264762" y="4401810"/>
                <a:ext cx="372568" cy="492389"/>
                <a:chOff x="-1004888" y="4475163"/>
                <a:chExt cx="315913" cy="417513"/>
              </a:xfrm>
            </p:grpSpPr>
            <p:sp>
              <p:nvSpPr>
                <p:cNvPr id="14" name="Freeform 5">
                  <a:extLst>
                    <a:ext uri="{FF2B5EF4-FFF2-40B4-BE49-F238E27FC236}">
                      <a16:creationId xmlns:a16="http://schemas.microsoft.com/office/drawing/2014/main" id="{6684E655-8C62-C36B-1A62-C216290C8C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004888" y="4659313"/>
                  <a:ext cx="315913" cy="233363"/>
                </a:xfrm>
                <a:custGeom>
                  <a:avLst/>
                  <a:gdLst>
                    <a:gd name="T0" fmla="*/ 160 w 320"/>
                    <a:gd name="T1" fmla="*/ 179 h 237"/>
                    <a:gd name="T2" fmla="*/ 160 w 320"/>
                    <a:gd name="T3" fmla="*/ 179 h 237"/>
                    <a:gd name="T4" fmla="*/ 106 w 320"/>
                    <a:gd name="T5" fmla="*/ 125 h 237"/>
                    <a:gd name="T6" fmla="*/ 160 w 320"/>
                    <a:gd name="T7" fmla="*/ 72 h 237"/>
                    <a:gd name="T8" fmla="*/ 213 w 320"/>
                    <a:gd name="T9" fmla="*/ 125 h 237"/>
                    <a:gd name="T10" fmla="*/ 160 w 320"/>
                    <a:gd name="T11" fmla="*/ 179 h 237"/>
                    <a:gd name="T12" fmla="*/ 0 w 320"/>
                    <a:gd name="T13" fmla="*/ 237 h 237"/>
                    <a:gd name="T14" fmla="*/ 0 w 320"/>
                    <a:gd name="T15" fmla="*/ 237 h 237"/>
                    <a:gd name="T16" fmla="*/ 320 w 320"/>
                    <a:gd name="T17" fmla="*/ 237 h 237"/>
                    <a:gd name="T18" fmla="*/ 320 w 320"/>
                    <a:gd name="T19" fmla="*/ 0 h 237"/>
                    <a:gd name="T20" fmla="*/ 0 w 320"/>
                    <a:gd name="T21" fmla="*/ 0 h 237"/>
                    <a:gd name="T22" fmla="*/ 0 w 320"/>
                    <a:gd name="T23" fmla="*/ 237 h 237"/>
                    <a:gd name="T24" fmla="*/ 0 w 320"/>
                    <a:gd name="T25" fmla="*/ 0 h 237"/>
                    <a:gd name="T26" fmla="*/ 0 w 320"/>
                    <a:gd name="T27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0" h="237">
                      <a:moveTo>
                        <a:pt x="160" y="179"/>
                      </a:moveTo>
                      <a:lnTo>
                        <a:pt x="160" y="179"/>
                      </a:lnTo>
                      <a:cubicBezTo>
                        <a:pt x="130" y="179"/>
                        <a:pt x="106" y="155"/>
                        <a:pt x="106" y="125"/>
                      </a:cubicBezTo>
                      <a:cubicBezTo>
                        <a:pt x="106" y="96"/>
                        <a:pt x="130" y="72"/>
                        <a:pt x="160" y="72"/>
                      </a:cubicBezTo>
                      <a:cubicBezTo>
                        <a:pt x="189" y="72"/>
                        <a:pt x="213" y="96"/>
                        <a:pt x="213" y="125"/>
                      </a:cubicBezTo>
                      <a:cubicBezTo>
                        <a:pt x="213" y="155"/>
                        <a:pt x="189" y="179"/>
                        <a:pt x="160" y="179"/>
                      </a:cubicBezTo>
                      <a:close/>
                      <a:moveTo>
                        <a:pt x="0" y="237"/>
                      </a:moveTo>
                      <a:lnTo>
                        <a:pt x="0" y="237"/>
                      </a:lnTo>
                      <a:lnTo>
                        <a:pt x="320" y="237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237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" name="Freeform 6">
                  <a:extLst>
                    <a:ext uri="{FF2B5EF4-FFF2-40B4-BE49-F238E27FC236}">
                      <a16:creationId xmlns:a16="http://schemas.microsoft.com/office/drawing/2014/main" id="{55F72734-912B-40E1-4489-71509B0C4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74713" y="4756151"/>
                  <a:ext cx="52388" cy="52388"/>
                </a:xfrm>
                <a:custGeom>
                  <a:avLst/>
                  <a:gdLst>
                    <a:gd name="T0" fmla="*/ 27 w 53"/>
                    <a:gd name="T1" fmla="*/ 0 h 53"/>
                    <a:gd name="T2" fmla="*/ 27 w 53"/>
                    <a:gd name="T3" fmla="*/ 0 h 53"/>
                    <a:gd name="T4" fmla="*/ 0 w 53"/>
                    <a:gd name="T5" fmla="*/ 26 h 53"/>
                    <a:gd name="T6" fmla="*/ 27 w 53"/>
                    <a:gd name="T7" fmla="*/ 53 h 53"/>
                    <a:gd name="T8" fmla="*/ 53 w 53"/>
                    <a:gd name="T9" fmla="*/ 26 h 53"/>
                    <a:gd name="T10" fmla="*/ 27 w 53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53">
                      <a:moveTo>
                        <a:pt x="27" y="0"/>
                      </a:moveTo>
                      <a:lnTo>
                        <a:pt x="27" y="0"/>
                      </a:lnTo>
                      <a:cubicBezTo>
                        <a:pt x="12" y="0"/>
                        <a:pt x="0" y="11"/>
                        <a:pt x="0" y="26"/>
                      </a:cubicBezTo>
                      <a:cubicBezTo>
                        <a:pt x="0" y="41"/>
                        <a:pt x="12" y="53"/>
                        <a:pt x="27" y="53"/>
                      </a:cubicBezTo>
                      <a:cubicBezTo>
                        <a:pt x="42" y="53"/>
                        <a:pt x="53" y="41"/>
                        <a:pt x="53" y="26"/>
                      </a:cubicBezTo>
                      <a:cubicBezTo>
                        <a:pt x="53" y="11"/>
                        <a:pt x="42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" name="Freeform 7">
                  <a:extLst>
                    <a:ext uri="{FF2B5EF4-FFF2-40B4-BE49-F238E27FC236}">
                      <a16:creationId xmlns:a16="http://schemas.microsoft.com/office/drawing/2014/main" id="{D25145E0-1127-01FB-7F35-3231F8391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52500" y="4475163"/>
                  <a:ext cx="209550" cy="184150"/>
                </a:xfrm>
                <a:custGeom>
                  <a:avLst/>
                  <a:gdLst>
                    <a:gd name="T0" fmla="*/ 205 w 213"/>
                    <a:gd name="T1" fmla="*/ 65 h 186"/>
                    <a:gd name="T2" fmla="*/ 205 w 213"/>
                    <a:gd name="T3" fmla="*/ 65 h 186"/>
                    <a:gd name="T4" fmla="*/ 183 w 213"/>
                    <a:gd name="T5" fmla="*/ 31 h 186"/>
                    <a:gd name="T6" fmla="*/ 149 w 213"/>
                    <a:gd name="T7" fmla="*/ 7 h 186"/>
                    <a:gd name="T8" fmla="*/ 107 w 213"/>
                    <a:gd name="T9" fmla="*/ 0 h 186"/>
                    <a:gd name="T10" fmla="*/ 65 w 213"/>
                    <a:gd name="T11" fmla="*/ 7 h 186"/>
                    <a:gd name="T12" fmla="*/ 31 w 213"/>
                    <a:gd name="T13" fmla="*/ 31 h 186"/>
                    <a:gd name="T14" fmla="*/ 8 w 213"/>
                    <a:gd name="T15" fmla="*/ 65 h 186"/>
                    <a:gd name="T16" fmla="*/ 0 w 213"/>
                    <a:gd name="T17" fmla="*/ 106 h 186"/>
                    <a:gd name="T18" fmla="*/ 27 w 213"/>
                    <a:gd name="T19" fmla="*/ 106 h 186"/>
                    <a:gd name="T20" fmla="*/ 33 w 213"/>
                    <a:gd name="T21" fmla="*/ 76 h 186"/>
                    <a:gd name="T22" fmla="*/ 50 w 213"/>
                    <a:gd name="T23" fmla="*/ 50 h 186"/>
                    <a:gd name="T24" fmla="*/ 75 w 213"/>
                    <a:gd name="T25" fmla="*/ 32 h 186"/>
                    <a:gd name="T26" fmla="*/ 107 w 213"/>
                    <a:gd name="T27" fmla="*/ 26 h 186"/>
                    <a:gd name="T28" fmla="*/ 139 w 213"/>
                    <a:gd name="T29" fmla="*/ 32 h 186"/>
                    <a:gd name="T30" fmla="*/ 164 w 213"/>
                    <a:gd name="T31" fmla="*/ 50 h 186"/>
                    <a:gd name="T32" fmla="*/ 181 w 213"/>
                    <a:gd name="T33" fmla="*/ 76 h 186"/>
                    <a:gd name="T34" fmla="*/ 187 w 213"/>
                    <a:gd name="T35" fmla="*/ 108 h 186"/>
                    <a:gd name="T36" fmla="*/ 187 w 213"/>
                    <a:gd name="T37" fmla="*/ 186 h 186"/>
                    <a:gd name="T38" fmla="*/ 213 w 213"/>
                    <a:gd name="T39" fmla="*/ 186 h 186"/>
                    <a:gd name="T40" fmla="*/ 213 w 213"/>
                    <a:gd name="T41" fmla="*/ 108 h 186"/>
                    <a:gd name="T42" fmla="*/ 205 w 213"/>
                    <a:gd name="T43" fmla="*/ 65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3" h="186">
                      <a:moveTo>
                        <a:pt x="205" y="65"/>
                      </a:moveTo>
                      <a:lnTo>
                        <a:pt x="205" y="65"/>
                      </a:lnTo>
                      <a:cubicBezTo>
                        <a:pt x="200" y="52"/>
                        <a:pt x="192" y="41"/>
                        <a:pt x="183" y="31"/>
                      </a:cubicBezTo>
                      <a:cubicBezTo>
                        <a:pt x="173" y="21"/>
                        <a:pt x="162" y="13"/>
                        <a:pt x="149" y="7"/>
                      </a:cubicBezTo>
                      <a:cubicBezTo>
                        <a:pt x="136" y="3"/>
                        <a:pt x="122" y="0"/>
                        <a:pt x="107" y="0"/>
                      </a:cubicBezTo>
                      <a:cubicBezTo>
                        <a:pt x="92" y="0"/>
                        <a:pt x="78" y="3"/>
                        <a:pt x="65" y="7"/>
                      </a:cubicBezTo>
                      <a:cubicBezTo>
                        <a:pt x="52" y="13"/>
                        <a:pt x="40" y="21"/>
                        <a:pt x="31" y="31"/>
                      </a:cubicBezTo>
                      <a:cubicBezTo>
                        <a:pt x="21" y="41"/>
                        <a:pt x="14" y="52"/>
                        <a:pt x="8" y="65"/>
                      </a:cubicBezTo>
                      <a:cubicBezTo>
                        <a:pt x="3" y="78"/>
                        <a:pt x="0" y="91"/>
                        <a:pt x="0" y="106"/>
                      </a:cubicBezTo>
                      <a:lnTo>
                        <a:pt x="27" y="106"/>
                      </a:lnTo>
                      <a:cubicBezTo>
                        <a:pt x="27" y="95"/>
                        <a:pt x="29" y="85"/>
                        <a:pt x="33" y="76"/>
                      </a:cubicBezTo>
                      <a:cubicBezTo>
                        <a:pt x="37" y="66"/>
                        <a:pt x="42" y="57"/>
                        <a:pt x="50" y="50"/>
                      </a:cubicBezTo>
                      <a:cubicBezTo>
                        <a:pt x="57" y="42"/>
                        <a:pt x="65" y="36"/>
                        <a:pt x="75" y="32"/>
                      </a:cubicBezTo>
                      <a:cubicBezTo>
                        <a:pt x="85" y="28"/>
                        <a:pt x="95" y="26"/>
                        <a:pt x="107" y="26"/>
                      </a:cubicBezTo>
                      <a:cubicBezTo>
                        <a:pt x="118" y="26"/>
                        <a:pt x="129" y="28"/>
                        <a:pt x="139" y="32"/>
                      </a:cubicBezTo>
                      <a:cubicBezTo>
                        <a:pt x="148" y="36"/>
                        <a:pt x="157" y="42"/>
                        <a:pt x="164" y="50"/>
                      </a:cubicBezTo>
                      <a:cubicBezTo>
                        <a:pt x="171" y="57"/>
                        <a:pt x="177" y="66"/>
                        <a:pt x="181" y="76"/>
                      </a:cubicBezTo>
                      <a:cubicBezTo>
                        <a:pt x="185" y="86"/>
                        <a:pt x="187" y="96"/>
                        <a:pt x="187" y="108"/>
                      </a:cubicBezTo>
                      <a:lnTo>
                        <a:pt x="187" y="186"/>
                      </a:lnTo>
                      <a:lnTo>
                        <a:pt x="213" y="186"/>
                      </a:lnTo>
                      <a:lnTo>
                        <a:pt x="213" y="108"/>
                      </a:lnTo>
                      <a:cubicBezTo>
                        <a:pt x="213" y="93"/>
                        <a:pt x="211" y="79"/>
                        <a:pt x="205" y="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" name="Freeform 8">
                  <a:extLst>
                    <a:ext uri="{FF2B5EF4-FFF2-40B4-BE49-F238E27FC236}">
                      <a16:creationId xmlns:a16="http://schemas.microsoft.com/office/drawing/2014/main" id="{8C4968B0-E75C-FD2E-CED1-027E390F3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89013" y="4659313"/>
                  <a:ext cx="85725" cy="0"/>
                </a:xfrm>
                <a:custGeom>
                  <a:avLst/>
                  <a:gdLst>
                    <a:gd name="T0" fmla="*/ 36 w 86"/>
                    <a:gd name="T1" fmla="*/ 36 w 86"/>
                    <a:gd name="T2" fmla="*/ 0 w 86"/>
                    <a:gd name="T3" fmla="*/ 0 w 86"/>
                    <a:gd name="T4" fmla="*/ 86 w 86"/>
                    <a:gd name="T5" fmla="*/ 86 w 86"/>
                    <a:gd name="T6" fmla="*/ 63 w 86"/>
                    <a:gd name="T7" fmla="*/ 36 w 8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86">
                      <a:moveTo>
                        <a:pt x="36" y="0"/>
                      </a:move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63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799070-EEA8-DE30-BF30-3048106597C9}"/>
              </a:ext>
            </a:extLst>
          </p:cNvPr>
          <p:cNvGrpSpPr/>
          <p:nvPr/>
        </p:nvGrpSpPr>
        <p:grpSpPr>
          <a:xfrm>
            <a:off x="600856" y="5155511"/>
            <a:ext cx="4004754" cy="1000107"/>
            <a:chOff x="588263" y="2971047"/>
            <a:chExt cx="3926586" cy="9805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4EEC9-33E9-D62C-97C4-D8D13533A74C}"/>
                </a:ext>
              </a:extLst>
            </p:cNvPr>
            <p:cNvSpPr/>
            <p:nvPr/>
          </p:nvSpPr>
          <p:spPr bwMode="auto">
            <a:xfrm>
              <a:off x="1646446" y="2971047"/>
              <a:ext cx="2868403" cy="9805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ea typeface="Segoe UI" pitchFamily="34" charset="0"/>
                  <a:cs typeface="Segoe UI" pitchFamily="34" charset="0"/>
                </a:rPr>
                <a:t>Programmatically control visuals, layout and user experience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91CF53-E61F-BF7A-162D-CDD241540BFB}"/>
                </a:ext>
              </a:extLst>
            </p:cNvPr>
            <p:cNvGrpSpPr/>
            <p:nvPr/>
          </p:nvGrpSpPr>
          <p:grpSpPr>
            <a:xfrm>
              <a:off x="588263" y="3006422"/>
              <a:ext cx="909837" cy="909837"/>
              <a:chOff x="-715112" y="3034562"/>
              <a:chExt cx="909837" cy="90983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1D8E692-57D4-04B3-7ACC-B17480B458F6}"/>
                  </a:ext>
                </a:extLst>
              </p:cNvPr>
              <p:cNvSpPr/>
              <p:nvPr/>
            </p:nvSpPr>
            <p:spPr bwMode="auto">
              <a:xfrm>
                <a:off x="-715112" y="3034562"/>
                <a:ext cx="909837" cy="90983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190500" dist="50800" dir="2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0A7E0E6-0D8A-CD16-B4CC-4CD36DAC5791}"/>
                  </a:ext>
                </a:extLst>
              </p:cNvPr>
              <p:cNvGrpSpPr/>
              <p:nvPr/>
            </p:nvGrpSpPr>
            <p:grpSpPr>
              <a:xfrm>
                <a:off x="-487291" y="3284461"/>
                <a:ext cx="454195" cy="410038"/>
                <a:chOff x="-1243013" y="3470275"/>
                <a:chExt cx="342900" cy="309563"/>
              </a:xfrm>
            </p:grpSpPr>
            <p:sp>
              <p:nvSpPr>
                <p:cNvPr id="23" name="Freeform 12">
                  <a:extLst>
                    <a:ext uri="{FF2B5EF4-FFF2-40B4-BE49-F238E27FC236}">
                      <a16:creationId xmlns:a16="http://schemas.microsoft.com/office/drawing/2014/main" id="{4CDD963F-EDA8-1962-17F0-2778FB814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6026" y="3470275"/>
                  <a:ext cx="26988" cy="46038"/>
                </a:xfrm>
                <a:custGeom>
                  <a:avLst/>
                  <a:gdLst>
                    <a:gd name="T0" fmla="*/ 27 w 27"/>
                    <a:gd name="T1" fmla="*/ 0 h 46"/>
                    <a:gd name="T2" fmla="*/ 27 w 27"/>
                    <a:gd name="T3" fmla="*/ 0 h 46"/>
                    <a:gd name="T4" fmla="*/ 0 w 27"/>
                    <a:gd name="T5" fmla="*/ 0 h 46"/>
                    <a:gd name="T6" fmla="*/ 0 w 27"/>
                    <a:gd name="T7" fmla="*/ 46 h 46"/>
                    <a:gd name="T8" fmla="*/ 27 w 27"/>
                    <a:gd name="T9" fmla="*/ 46 h 46"/>
                    <a:gd name="T10" fmla="*/ 27 w 27"/>
                    <a:gd name="T1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46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27" y="46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" name="Freeform 13">
                  <a:extLst>
                    <a:ext uri="{FF2B5EF4-FFF2-40B4-BE49-F238E27FC236}">
                      <a16:creationId xmlns:a16="http://schemas.microsoft.com/office/drawing/2014/main" id="{16296068-4046-A9C8-4D67-95D883528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16026" y="3594100"/>
                  <a:ext cx="26988" cy="185738"/>
                </a:xfrm>
                <a:custGeom>
                  <a:avLst/>
                  <a:gdLst>
                    <a:gd name="T0" fmla="*/ 0 w 27"/>
                    <a:gd name="T1" fmla="*/ 187 h 187"/>
                    <a:gd name="T2" fmla="*/ 0 w 27"/>
                    <a:gd name="T3" fmla="*/ 187 h 187"/>
                    <a:gd name="T4" fmla="*/ 27 w 27"/>
                    <a:gd name="T5" fmla="*/ 187 h 187"/>
                    <a:gd name="T6" fmla="*/ 27 w 27"/>
                    <a:gd name="T7" fmla="*/ 0 h 187"/>
                    <a:gd name="T8" fmla="*/ 0 w 27"/>
                    <a:gd name="T9" fmla="*/ 0 h 187"/>
                    <a:gd name="T10" fmla="*/ 0 w 27"/>
                    <a:gd name="T11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187">
                      <a:moveTo>
                        <a:pt x="0" y="187"/>
                      </a:moveTo>
                      <a:lnTo>
                        <a:pt x="0" y="187"/>
                      </a:lnTo>
                      <a:lnTo>
                        <a:pt x="27" y="187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18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" name="Freeform 14">
                  <a:extLst>
                    <a:ext uri="{FF2B5EF4-FFF2-40B4-BE49-F238E27FC236}">
                      <a16:creationId xmlns:a16="http://schemas.microsoft.com/office/drawing/2014/main" id="{7374733D-EB08-5018-3D4E-74F09E1AA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84263" y="3749675"/>
                  <a:ext cx="25400" cy="30163"/>
                </a:xfrm>
                <a:custGeom>
                  <a:avLst/>
                  <a:gdLst>
                    <a:gd name="T0" fmla="*/ 0 w 27"/>
                    <a:gd name="T1" fmla="*/ 30 h 30"/>
                    <a:gd name="T2" fmla="*/ 0 w 27"/>
                    <a:gd name="T3" fmla="*/ 30 h 30"/>
                    <a:gd name="T4" fmla="*/ 27 w 27"/>
                    <a:gd name="T5" fmla="*/ 30 h 30"/>
                    <a:gd name="T6" fmla="*/ 27 w 27"/>
                    <a:gd name="T7" fmla="*/ 0 h 30"/>
                    <a:gd name="T8" fmla="*/ 0 w 27"/>
                    <a:gd name="T9" fmla="*/ 0 h 30"/>
                    <a:gd name="T10" fmla="*/ 0 w 27"/>
                    <a:gd name="T11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27" y="30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" name="Freeform 15">
                  <a:extLst>
                    <a:ext uri="{FF2B5EF4-FFF2-40B4-BE49-F238E27FC236}">
                      <a16:creationId xmlns:a16="http://schemas.microsoft.com/office/drawing/2014/main" id="{8FF07C0E-4C87-C1BA-AFFE-96889B230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84263" y="3470275"/>
                  <a:ext cx="25400" cy="198438"/>
                </a:xfrm>
                <a:custGeom>
                  <a:avLst/>
                  <a:gdLst>
                    <a:gd name="T0" fmla="*/ 27 w 27"/>
                    <a:gd name="T1" fmla="*/ 0 h 201"/>
                    <a:gd name="T2" fmla="*/ 27 w 27"/>
                    <a:gd name="T3" fmla="*/ 0 h 201"/>
                    <a:gd name="T4" fmla="*/ 0 w 27"/>
                    <a:gd name="T5" fmla="*/ 0 h 201"/>
                    <a:gd name="T6" fmla="*/ 0 w 27"/>
                    <a:gd name="T7" fmla="*/ 201 h 201"/>
                    <a:gd name="T8" fmla="*/ 27 w 27"/>
                    <a:gd name="T9" fmla="*/ 201 h 201"/>
                    <a:gd name="T10" fmla="*/ 27 w 27"/>
                    <a:gd name="T11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01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201"/>
                      </a:lnTo>
                      <a:lnTo>
                        <a:pt x="27" y="20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" name="Freeform 16">
                  <a:extLst>
                    <a:ext uri="{FF2B5EF4-FFF2-40B4-BE49-F238E27FC236}">
                      <a16:creationId xmlns:a16="http://schemas.microsoft.com/office/drawing/2014/main" id="{9B3E4C35-D901-9CD7-A7F8-AFFA369A7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52501" y="3670300"/>
                  <a:ext cx="25400" cy="109538"/>
                </a:xfrm>
                <a:custGeom>
                  <a:avLst/>
                  <a:gdLst>
                    <a:gd name="T0" fmla="*/ 0 w 26"/>
                    <a:gd name="T1" fmla="*/ 110 h 110"/>
                    <a:gd name="T2" fmla="*/ 0 w 26"/>
                    <a:gd name="T3" fmla="*/ 110 h 110"/>
                    <a:gd name="T4" fmla="*/ 26 w 26"/>
                    <a:gd name="T5" fmla="*/ 110 h 110"/>
                    <a:gd name="T6" fmla="*/ 26 w 26"/>
                    <a:gd name="T7" fmla="*/ 0 h 110"/>
                    <a:gd name="T8" fmla="*/ 0 w 26"/>
                    <a:gd name="T9" fmla="*/ 0 h 110"/>
                    <a:gd name="T10" fmla="*/ 0 w 26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10">
                      <a:moveTo>
                        <a:pt x="0" y="110"/>
                      </a:moveTo>
                      <a:lnTo>
                        <a:pt x="0" y="110"/>
                      </a:lnTo>
                      <a:lnTo>
                        <a:pt x="26" y="110"/>
                      </a:ln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" name="Freeform 17">
                  <a:extLst>
                    <a:ext uri="{FF2B5EF4-FFF2-40B4-BE49-F238E27FC236}">
                      <a16:creationId xmlns:a16="http://schemas.microsoft.com/office/drawing/2014/main" id="{E302C818-7B41-6751-A7A1-E27AE8D14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52501" y="3470275"/>
                  <a:ext cx="25400" cy="119063"/>
                </a:xfrm>
                <a:custGeom>
                  <a:avLst/>
                  <a:gdLst>
                    <a:gd name="T0" fmla="*/ 26 w 26"/>
                    <a:gd name="T1" fmla="*/ 0 h 121"/>
                    <a:gd name="T2" fmla="*/ 26 w 26"/>
                    <a:gd name="T3" fmla="*/ 0 h 121"/>
                    <a:gd name="T4" fmla="*/ 0 w 26"/>
                    <a:gd name="T5" fmla="*/ 0 h 121"/>
                    <a:gd name="T6" fmla="*/ 0 w 26"/>
                    <a:gd name="T7" fmla="*/ 121 h 121"/>
                    <a:gd name="T8" fmla="*/ 26 w 26"/>
                    <a:gd name="T9" fmla="*/ 121 h 121"/>
                    <a:gd name="T10" fmla="*/ 26 w 26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21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26" y="12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" name="Freeform 18">
                  <a:extLst>
                    <a:ext uri="{FF2B5EF4-FFF2-40B4-BE49-F238E27FC236}">
                      <a16:creationId xmlns:a16="http://schemas.microsoft.com/office/drawing/2014/main" id="{8CAD7214-A610-ECFC-17C1-19279B44B9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3013" y="3516313"/>
                  <a:ext cx="79375" cy="52388"/>
                </a:xfrm>
                <a:custGeom>
                  <a:avLst/>
                  <a:gdLst>
                    <a:gd name="T0" fmla="*/ 27 w 80"/>
                    <a:gd name="T1" fmla="*/ 0 h 53"/>
                    <a:gd name="T2" fmla="*/ 27 w 80"/>
                    <a:gd name="T3" fmla="*/ 0 h 53"/>
                    <a:gd name="T4" fmla="*/ 0 w 80"/>
                    <a:gd name="T5" fmla="*/ 0 h 53"/>
                    <a:gd name="T6" fmla="*/ 0 w 80"/>
                    <a:gd name="T7" fmla="*/ 53 h 53"/>
                    <a:gd name="T8" fmla="*/ 27 w 80"/>
                    <a:gd name="T9" fmla="*/ 53 h 53"/>
                    <a:gd name="T10" fmla="*/ 54 w 80"/>
                    <a:gd name="T11" fmla="*/ 53 h 53"/>
                    <a:gd name="T12" fmla="*/ 80 w 80"/>
                    <a:gd name="T13" fmla="*/ 53 h 53"/>
                    <a:gd name="T14" fmla="*/ 80 w 80"/>
                    <a:gd name="T15" fmla="*/ 0 h 53"/>
                    <a:gd name="T16" fmla="*/ 54 w 80"/>
                    <a:gd name="T17" fmla="*/ 0 h 53"/>
                    <a:gd name="T18" fmla="*/ 27 w 80"/>
                    <a:gd name="T1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3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27" y="53"/>
                      </a:lnTo>
                      <a:lnTo>
                        <a:pt x="54" y="53"/>
                      </a:lnTo>
                      <a:lnTo>
                        <a:pt x="80" y="53"/>
                      </a:lnTo>
                      <a:lnTo>
                        <a:pt x="80" y="0"/>
                      </a:lnTo>
                      <a:lnTo>
                        <a:pt x="54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" name="Freeform 19">
                  <a:extLst>
                    <a:ext uri="{FF2B5EF4-FFF2-40B4-BE49-F238E27FC236}">
                      <a16:creationId xmlns:a16="http://schemas.microsoft.com/office/drawing/2014/main" id="{E8E72641-B778-A43C-BD74-042D33AFE5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11251" y="3668713"/>
                  <a:ext cx="79375" cy="53975"/>
                </a:xfrm>
                <a:custGeom>
                  <a:avLst/>
                  <a:gdLst>
                    <a:gd name="T0" fmla="*/ 26 w 80"/>
                    <a:gd name="T1" fmla="*/ 0 h 54"/>
                    <a:gd name="T2" fmla="*/ 26 w 80"/>
                    <a:gd name="T3" fmla="*/ 0 h 54"/>
                    <a:gd name="T4" fmla="*/ 0 w 80"/>
                    <a:gd name="T5" fmla="*/ 0 h 54"/>
                    <a:gd name="T6" fmla="*/ 0 w 80"/>
                    <a:gd name="T7" fmla="*/ 54 h 54"/>
                    <a:gd name="T8" fmla="*/ 26 w 80"/>
                    <a:gd name="T9" fmla="*/ 54 h 54"/>
                    <a:gd name="T10" fmla="*/ 53 w 80"/>
                    <a:gd name="T11" fmla="*/ 54 h 54"/>
                    <a:gd name="T12" fmla="*/ 80 w 80"/>
                    <a:gd name="T13" fmla="*/ 54 h 54"/>
                    <a:gd name="T14" fmla="*/ 80 w 80"/>
                    <a:gd name="T15" fmla="*/ 0 h 54"/>
                    <a:gd name="T16" fmla="*/ 53 w 80"/>
                    <a:gd name="T17" fmla="*/ 0 h 54"/>
                    <a:gd name="T18" fmla="*/ 26 w 80"/>
                    <a:gd name="T1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4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26" y="54"/>
                      </a:lnTo>
                      <a:lnTo>
                        <a:pt x="53" y="54"/>
                      </a:lnTo>
                      <a:lnTo>
                        <a:pt x="80" y="54"/>
                      </a:lnTo>
                      <a:lnTo>
                        <a:pt x="80" y="0"/>
                      </a:lnTo>
                      <a:lnTo>
                        <a:pt x="5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" name="Freeform 20">
                  <a:extLst>
                    <a:ext uri="{FF2B5EF4-FFF2-40B4-BE49-F238E27FC236}">
                      <a16:creationId xmlns:a16="http://schemas.microsoft.com/office/drawing/2014/main" id="{8D78E5E7-4A09-9B50-3EA8-F4A565763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79488" y="3589338"/>
                  <a:ext cx="79375" cy="52388"/>
                </a:xfrm>
                <a:custGeom>
                  <a:avLst/>
                  <a:gdLst>
                    <a:gd name="T0" fmla="*/ 53 w 80"/>
                    <a:gd name="T1" fmla="*/ 0 h 53"/>
                    <a:gd name="T2" fmla="*/ 53 w 80"/>
                    <a:gd name="T3" fmla="*/ 0 h 53"/>
                    <a:gd name="T4" fmla="*/ 27 w 80"/>
                    <a:gd name="T5" fmla="*/ 0 h 53"/>
                    <a:gd name="T6" fmla="*/ 0 w 80"/>
                    <a:gd name="T7" fmla="*/ 0 h 53"/>
                    <a:gd name="T8" fmla="*/ 0 w 80"/>
                    <a:gd name="T9" fmla="*/ 53 h 53"/>
                    <a:gd name="T10" fmla="*/ 27 w 80"/>
                    <a:gd name="T11" fmla="*/ 53 h 53"/>
                    <a:gd name="T12" fmla="*/ 53 w 80"/>
                    <a:gd name="T13" fmla="*/ 53 h 53"/>
                    <a:gd name="T14" fmla="*/ 80 w 80"/>
                    <a:gd name="T15" fmla="*/ 53 h 53"/>
                    <a:gd name="T16" fmla="*/ 80 w 80"/>
                    <a:gd name="T17" fmla="*/ 0 h 53"/>
                    <a:gd name="T18" fmla="*/ 53 w 80"/>
                    <a:gd name="T1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53">
                      <a:moveTo>
                        <a:pt x="53" y="0"/>
                      </a:moveTo>
                      <a:lnTo>
                        <a:pt x="53" y="0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27" y="53"/>
                      </a:lnTo>
                      <a:lnTo>
                        <a:pt x="53" y="53"/>
                      </a:lnTo>
                      <a:lnTo>
                        <a:pt x="80" y="53"/>
                      </a:lnTo>
                      <a:lnTo>
                        <a:pt x="8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7C80CF-1034-6869-5D62-CC267C9995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00855" y="1520408"/>
            <a:ext cx="4366191" cy="1000107"/>
            <a:chOff x="588263" y="1759452"/>
            <a:chExt cx="4280968" cy="9805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66CCAB-C991-BF06-6CFF-9C28F20DA299}"/>
                </a:ext>
              </a:extLst>
            </p:cNvPr>
            <p:cNvSpPr/>
            <p:nvPr/>
          </p:nvSpPr>
          <p:spPr bwMode="auto">
            <a:xfrm>
              <a:off x="1646447" y="1759452"/>
              <a:ext cx="3222784" cy="9805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kern="0">
                  <a:gradFill>
                    <a:gsLst>
                      <a:gs pos="62564">
                        <a:srgbClr val="000000"/>
                      </a:gs>
                      <a:gs pos="55000">
                        <a:srgbClr val="000000"/>
                      </a:gs>
                    </a:gsLst>
                    <a:lin ang="5400000" scaled="0"/>
                  </a:gradFill>
                  <a:latin typeface="Segoe UI Semibold"/>
                  <a:cs typeface="Segoe UI" pitchFamily="34" charset="0"/>
                </a:rPr>
                <a:t>Leverage decades of analytics expertise and machine learning IP</a:t>
              </a:r>
              <a:endParaRPr lang="en-US" sz="2040" kern="0">
                <a:gradFill>
                  <a:gsLst>
                    <a:gs pos="62564">
                      <a:srgbClr val="000000"/>
                    </a:gs>
                    <a:gs pos="55000">
                      <a:srgbClr val="000000"/>
                    </a:gs>
                  </a:gsLst>
                  <a:lin ang="5400000" scaled="0"/>
                </a:gradFill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3552C9-B0A6-2620-26F8-D8485EAA0D1D}"/>
                </a:ext>
              </a:extLst>
            </p:cNvPr>
            <p:cNvGrpSpPr/>
            <p:nvPr/>
          </p:nvGrpSpPr>
          <p:grpSpPr>
            <a:xfrm>
              <a:off x="588263" y="1794827"/>
              <a:ext cx="909837" cy="909837"/>
              <a:chOff x="-700596" y="1848155"/>
              <a:chExt cx="909837" cy="909837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FB14F8-0659-C575-5A67-DB18FEB1D870}"/>
                  </a:ext>
                </a:extLst>
              </p:cNvPr>
              <p:cNvSpPr/>
              <p:nvPr/>
            </p:nvSpPr>
            <p:spPr bwMode="auto">
              <a:xfrm>
                <a:off x="-700596" y="1848155"/>
                <a:ext cx="909837" cy="90983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190500" dist="50800" dir="2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48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36" name="Freeform 24">
                <a:extLst>
                  <a:ext uri="{FF2B5EF4-FFF2-40B4-BE49-F238E27FC236}">
                    <a16:creationId xmlns:a16="http://schemas.microsoft.com/office/drawing/2014/main" id="{F699CE7F-3CF6-74F7-0071-16302CF8A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8452" y="2138839"/>
                <a:ext cx="525548" cy="328468"/>
              </a:xfrm>
              <a:custGeom>
                <a:avLst/>
                <a:gdLst>
                  <a:gd name="T0" fmla="*/ 100 w 400"/>
                  <a:gd name="T1" fmla="*/ 50 h 250"/>
                  <a:gd name="T2" fmla="*/ 100 w 400"/>
                  <a:gd name="T3" fmla="*/ 50 h 250"/>
                  <a:gd name="T4" fmla="*/ 61 w 400"/>
                  <a:gd name="T5" fmla="*/ 58 h 250"/>
                  <a:gd name="T6" fmla="*/ 29 w 400"/>
                  <a:gd name="T7" fmla="*/ 79 h 250"/>
                  <a:gd name="T8" fmla="*/ 8 w 400"/>
                  <a:gd name="T9" fmla="*/ 111 h 250"/>
                  <a:gd name="T10" fmla="*/ 0 w 400"/>
                  <a:gd name="T11" fmla="*/ 150 h 250"/>
                  <a:gd name="T12" fmla="*/ 8 w 400"/>
                  <a:gd name="T13" fmla="*/ 189 h 250"/>
                  <a:gd name="T14" fmla="*/ 29 w 400"/>
                  <a:gd name="T15" fmla="*/ 221 h 250"/>
                  <a:gd name="T16" fmla="*/ 61 w 400"/>
                  <a:gd name="T17" fmla="*/ 242 h 250"/>
                  <a:gd name="T18" fmla="*/ 100 w 400"/>
                  <a:gd name="T19" fmla="*/ 250 h 250"/>
                  <a:gd name="T20" fmla="*/ 106 w 400"/>
                  <a:gd name="T21" fmla="*/ 250 h 250"/>
                  <a:gd name="T22" fmla="*/ 200 w 400"/>
                  <a:gd name="T23" fmla="*/ 156 h 250"/>
                  <a:gd name="T24" fmla="*/ 294 w 400"/>
                  <a:gd name="T25" fmla="*/ 250 h 250"/>
                  <a:gd name="T26" fmla="*/ 325 w 400"/>
                  <a:gd name="T27" fmla="*/ 250 h 250"/>
                  <a:gd name="T28" fmla="*/ 354 w 400"/>
                  <a:gd name="T29" fmla="*/ 244 h 250"/>
                  <a:gd name="T30" fmla="*/ 378 w 400"/>
                  <a:gd name="T31" fmla="*/ 228 h 250"/>
                  <a:gd name="T32" fmla="*/ 394 w 400"/>
                  <a:gd name="T33" fmla="*/ 204 h 250"/>
                  <a:gd name="T34" fmla="*/ 400 w 400"/>
                  <a:gd name="T35" fmla="*/ 175 h 250"/>
                  <a:gd name="T36" fmla="*/ 394 w 400"/>
                  <a:gd name="T37" fmla="*/ 146 h 250"/>
                  <a:gd name="T38" fmla="*/ 378 w 400"/>
                  <a:gd name="T39" fmla="*/ 122 h 250"/>
                  <a:gd name="T40" fmla="*/ 354 w 400"/>
                  <a:gd name="T41" fmla="*/ 106 h 250"/>
                  <a:gd name="T42" fmla="*/ 324 w 400"/>
                  <a:gd name="T43" fmla="*/ 100 h 250"/>
                  <a:gd name="T44" fmla="*/ 312 w 400"/>
                  <a:gd name="T45" fmla="*/ 60 h 250"/>
                  <a:gd name="T46" fmla="*/ 287 w 400"/>
                  <a:gd name="T47" fmla="*/ 29 h 250"/>
                  <a:gd name="T48" fmla="*/ 253 w 400"/>
                  <a:gd name="T49" fmla="*/ 8 h 250"/>
                  <a:gd name="T50" fmla="*/ 212 w 400"/>
                  <a:gd name="T51" fmla="*/ 0 h 250"/>
                  <a:gd name="T52" fmla="*/ 184 w 400"/>
                  <a:gd name="T53" fmla="*/ 4 h 250"/>
                  <a:gd name="T54" fmla="*/ 158 w 400"/>
                  <a:gd name="T55" fmla="*/ 14 h 250"/>
                  <a:gd name="T56" fmla="*/ 136 w 400"/>
                  <a:gd name="T57" fmla="*/ 30 h 250"/>
                  <a:gd name="T58" fmla="*/ 118 w 400"/>
                  <a:gd name="T59" fmla="*/ 52 h 250"/>
                  <a:gd name="T60" fmla="*/ 100 w 400"/>
                  <a:gd name="T61" fmla="*/ 50 h 250"/>
                  <a:gd name="connsiteX0" fmla="*/ 2500 w 10000"/>
                  <a:gd name="connsiteY0" fmla="*/ 2000 h 10000"/>
                  <a:gd name="connsiteX1" fmla="*/ 2500 w 10000"/>
                  <a:gd name="connsiteY1" fmla="*/ 2000 h 10000"/>
                  <a:gd name="connsiteX2" fmla="*/ 1525 w 10000"/>
                  <a:gd name="connsiteY2" fmla="*/ 2320 h 10000"/>
                  <a:gd name="connsiteX3" fmla="*/ 725 w 10000"/>
                  <a:gd name="connsiteY3" fmla="*/ 3160 h 10000"/>
                  <a:gd name="connsiteX4" fmla="*/ 200 w 10000"/>
                  <a:gd name="connsiteY4" fmla="*/ 4440 h 10000"/>
                  <a:gd name="connsiteX5" fmla="*/ 0 w 10000"/>
                  <a:gd name="connsiteY5" fmla="*/ 6000 h 10000"/>
                  <a:gd name="connsiteX6" fmla="*/ 200 w 10000"/>
                  <a:gd name="connsiteY6" fmla="*/ 7560 h 10000"/>
                  <a:gd name="connsiteX7" fmla="*/ 725 w 10000"/>
                  <a:gd name="connsiteY7" fmla="*/ 8840 h 10000"/>
                  <a:gd name="connsiteX8" fmla="*/ 1525 w 10000"/>
                  <a:gd name="connsiteY8" fmla="*/ 9680 h 10000"/>
                  <a:gd name="connsiteX9" fmla="*/ 2500 w 10000"/>
                  <a:gd name="connsiteY9" fmla="*/ 10000 h 10000"/>
                  <a:gd name="connsiteX10" fmla="*/ 2650 w 10000"/>
                  <a:gd name="connsiteY10" fmla="*/ 10000 h 10000"/>
                  <a:gd name="connsiteX11" fmla="*/ 7350 w 10000"/>
                  <a:gd name="connsiteY11" fmla="*/ 10000 h 10000"/>
                  <a:gd name="connsiteX12" fmla="*/ 8125 w 10000"/>
                  <a:gd name="connsiteY12" fmla="*/ 10000 h 10000"/>
                  <a:gd name="connsiteX13" fmla="*/ 8850 w 10000"/>
                  <a:gd name="connsiteY13" fmla="*/ 9760 h 10000"/>
                  <a:gd name="connsiteX14" fmla="*/ 9450 w 10000"/>
                  <a:gd name="connsiteY14" fmla="*/ 9120 h 10000"/>
                  <a:gd name="connsiteX15" fmla="*/ 9850 w 10000"/>
                  <a:gd name="connsiteY15" fmla="*/ 8160 h 10000"/>
                  <a:gd name="connsiteX16" fmla="*/ 10000 w 10000"/>
                  <a:gd name="connsiteY16" fmla="*/ 7000 h 10000"/>
                  <a:gd name="connsiteX17" fmla="*/ 9850 w 10000"/>
                  <a:gd name="connsiteY17" fmla="*/ 5840 h 10000"/>
                  <a:gd name="connsiteX18" fmla="*/ 9450 w 10000"/>
                  <a:gd name="connsiteY18" fmla="*/ 4880 h 10000"/>
                  <a:gd name="connsiteX19" fmla="*/ 8850 w 10000"/>
                  <a:gd name="connsiteY19" fmla="*/ 4240 h 10000"/>
                  <a:gd name="connsiteX20" fmla="*/ 8100 w 10000"/>
                  <a:gd name="connsiteY20" fmla="*/ 4000 h 10000"/>
                  <a:gd name="connsiteX21" fmla="*/ 7800 w 10000"/>
                  <a:gd name="connsiteY21" fmla="*/ 2400 h 10000"/>
                  <a:gd name="connsiteX22" fmla="*/ 7175 w 10000"/>
                  <a:gd name="connsiteY22" fmla="*/ 1160 h 10000"/>
                  <a:gd name="connsiteX23" fmla="*/ 6325 w 10000"/>
                  <a:gd name="connsiteY23" fmla="*/ 320 h 10000"/>
                  <a:gd name="connsiteX24" fmla="*/ 5300 w 10000"/>
                  <a:gd name="connsiteY24" fmla="*/ 0 h 10000"/>
                  <a:gd name="connsiteX25" fmla="*/ 4600 w 10000"/>
                  <a:gd name="connsiteY25" fmla="*/ 160 h 10000"/>
                  <a:gd name="connsiteX26" fmla="*/ 3950 w 10000"/>
                  <a:gd name="connsiteY26" fmla="*/ 560 h 10000"/>
                  <a:gd name="connsiteX27" fmla="*/ 3400 w 10000"/>
                  <a:gd name="connsiteY27" fmla="*/ 1200 h 10000"/>
                  <a:gd name="connsiteX28" fmla="*/ 2950 w 10000"/>
                  <a:gd name="connsiteY28" fmla="*/ 2080 h 10000"/>
                  <a:gd name="connsiteX29" fmla="*/ 2500 w 10000"/>
                  <a:gd name="connsiteY29" fmla="*/ 2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0000" h="10000">
                    <a:moveTo>
                      <a:pt x="2500" y="2000"/>
                    </a:moveTo>
                    <a:lnTo>
                      <a:pt x="2500" y="2000"/>
                    </a:lnTo>
                    <a:cubicBezTo>
                      <a:pt x="2150" y="2000"/>
                      <a:pt x="1825" y="2120"/>
                      <a:pt x="1525" y="2320"/>
                    </a:cubicBezTo>
                    <a:cubicBezTo>
                      <a:pt x="1225" y="2520"/>
                      <a:pt x="950" y="2800"/>
                      <a:pt x="725" y="3160"/>
                    </a:cubicBezTo>
                    <a:cubicBezTo>
                      <a:pt x="500" y="3520"/>
                      <a:pt x="325" y="3960"/>
                      <a:pt x="200" y="4440"/>
                    </a:cubicBezTo>
                    <a:cubicBezTo>
                      <a:pt x="50" y="4920"/>
                      <a:pt x="0" y="5440"/>
                      <a:pt x="0" y="6000"/>
                    </a:cubicBezTo>
                    <a:cubicBezTo>
                      <a:pt x="0" y="6560"/>
                      <a:pt x="50" y="7080"/>
                      <a:pt x="200" y="7560"/>
                    </a:cubicBezTo>
                    <a:cubicBezTo>
                      <a:pt x="325" y="8040"/>
                      <a:pt x="500" y="8480"/>
                      <a:pt x="725" y="8840"/>
                    </a:cubicBezTo>
                    <a:cubicBezTo>
                      <a:pt x="950" y="9200"/>
                      <a:pt x="1225" y="9480"/>
                      <a:pt x="1525" y="9680"/>
                    </a:cubicBezTo>
                    <a:cubicBezTo>
                      <a:pt x="1825" y="9880"/>
                      <a:pt x="2150" y="10000"/>
                      <a:pt x="2500" y="10000"/>
                    </a:cubicBezTo>
                    <a:lnTo>
                      <a:pt x="2650" y="10000"/>
                    </a:lnTo>
                    <a:lnTo>
                      <a:pt x="7350" y="10000"/>
                    </a:lnTo>
                    <a:lnTo>
                      <a:pt x="8125" y="10000"/>
                    </a:lnTo>
                    <a:cubicBezTo>
                      <a:pt x="8375" y="10000"/>
                      <a:pt x="8625" y="9920"/>
                      <a:pt x="8850" y="9760"/>
                    </a:cubicBezTo>
                    <a:cubicBezTo>
                      <a:pt x="9075" y="9600"/>
                      <a:pt x="9275" y="9400"/>
                      <a:pt x="9450" y="9120"/>
                    </a:cubicBezTo>
                    <a:cubicBezTo>
                      <a:pt x="9625" y="8840"/>
                      <a:pt x="9750" y="8520"/>
                      <a:pt x="9850" y="8160"/>
                    </a:cubicBezTo>
                    <a:cubicBezTo>
                      <a:pt x="9950" y="7800"/>
                      <a:pt x="10000" y="7400"/>
                      <a:pt x="10000" y="7000"/>
                    </a:cubicBezTo>
                    <a:cubicBezTo>
                      <a:pt x="10000" y="6560"/>
                      <a:pt x="9950" y="6200"/>
                      <a:pt x="9850" y="5840"/>
                    </a:cubicBezTo>
                    <a:cubicBezTo>
                      <a:pt x="9750" y="5440"/>
                      <a:pt x="9600" y="5160"/>
                      <a:pt x="9450" y="4880"/>
                    </a:cubicBezTo>
                    <a:cubicBezTo>
                      <a:pt x="9275" y="4600"/>
                      <a:pt x="9075" y="4400"/>
                      <a:pt x="8850" y="4240"/>
                    </a:cubicBezTo>
                    <a:cubicBezTo>
                      <a:pt x="8600" y="4080"/>
                      <a:pt x="8375" y="4000"/>
                      <a:pt x="8100" y="4000"/>
                    </a:cubicBezTo>
                    <a:cubicBezTo>
                      <a:pt x="8050" y="3440"/>
                      <a:pt x="7950" y="2920"/>
                      <a:pt x="7800" y="2400"/>
                    </a:cubicBezTo>
                    <a:cubicBezTo>
                      <a:pt x="7625" y="1920"/>
                      <a:pt x="7425" y="1520"/>
                      <a:pt x="7175" y="1160"/>
                    </a:cubicBezTo>
                    <a:cubicBezTo>
                      <a:pt x="6925" y="800"/>
                      <a:pt x="6650" y="520"/>
                      <a:pt x="6325" y="320"/>
                    </a:cubicBezTo>
                    <a:cubicBezTo>
                      <a:pt x="6000" y="120"/>
                      <a:pt x="5675" y="0"/>
                      <a:pt x="5300" y="0"/>
                    </a:cubicBezTo>
                    <a:cubicBezTo>
                      <a:pt x="5075" y="0"/>
                      <a:pt x="4825" y="40"/>
                      <a:pt x="4600" y="160"/>
                    </a:cubicBezTo>
                    <a:cubicBezTo>
                      <a:pt x="4375" y="240"/>
                      <a:pt x="4150" y="360"/>
                      <a:pt x="3950" y="560"/>
                    </a:cubicBezTo>
                    <a:cubicBezTo>
                      <a:pt x="3750" y="720"/>
                      <a:pt x="3575" y="960"/>
                      <a:pt x="3400" y="1200"/>
                    </a:cubicBezTo>
                    <a:cubicBezTo>
                      <a:pt x="3225" y="1440"/>
                      <a:pt x="3075" y="1760"/>
                      <a:pt x="2950" y="2080"/>
                    </a:cubicBezTo>
                    <a:cubicBezTo>
                      <a:pt x="2800" y="2040"/>
                      <a:pt x="2650" y="2000"/>
                      <a:pt x="2500" y="200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62D17F-C352-95E0-5E4C-0A9AE7ECC88A}"/>
              </a:ext>
            </a:extLst>
          </p:cNvPr>
          <p:cNvGrpSpPr/>
          <p:nvPr/>
        </p:nvGrpSpPr>
        <p:grpSpPr>
          <a:xfrm>
            <a:off x="3508765" y="1420524"/>
            <a:ext cx="8927710" cy="5107699"/>
            <a:chOff x="3588739" y="1450549"/>
            <a:chExt cx="7340240" cy="4199480"/>
          </a:xfrm>
        </p:grpSpPr>
        <p:pic>
          <p:nvPicPr>
            <p:cNvPr id="38" name="Picture 37" descr="A flat screen television&#10;&#10;Description automatically generated">
              <a:extLst>
                <a:ext uri="{FF2B5EF4-FFF2-40B4-BE49-F238E27FC236}">
                  <a16:creationId xmlns:a16="http://schemas.microsoft.com/office/drawing/2014/main" id="{0C3DCAB7-9C97-1358-0095-43F9662E0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2077"/>
            <a:stretch/>
          </p:blipFill>
          <p:spPr>
            <a:xfrm>
              <a:off x="3588739" y="1450549"/>
              <a:ext cx="7340240" cy="4199480"/>
            </a:xfrm>
            <a:prstGeom prst="rect">
              <a:avLst/>
            </a:prstGeom>
            <a:effectLst>
              <a:outerShdw blurRad="317500" sx="102000" sy="102000" algn="ctr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07865E-8FA2-A388-E7EC-38401867E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479"/>
            <a:stretch/>
          </p:blipFill>
          <p:spPr>
            <a:xfrm>
              <a:off x="4793446" y="1743790"/>
              <a:ext cx="6135533" cy="347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47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526 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1.875E-6 0.02384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1.875E-6 0.02384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1.875E-6 0.02384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4.79167E-6 -4.81481E-6 L -4.79167E-6 0.02385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AC7410-9D53-4810-A00C-85D13C5DE4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817" y="2163627"/>
            <a:ext cx="6737719" cy="3171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/>
          <p:cNvGrpSpPr/>
          <p:nvPr/>
        </p:nvGrpSpPr>
        <p:grpSpPr>
          <a:xfrm>
            <a:off x="2265783" y="4865537"/>
            <a:ext cx="1954173" cy="1035647"/>
            <a:chOff x="712334" y="3744488"/>
            <a:chExt cx="1803228" cy="989609"/>
          </a:xfrm>
        </p:grpSpPr>
        <p:sp>
          <p:nvSpPr>
            <p:cNvPr id="38" name="Arrow: U-Turn 2"/>
            <p:cNvSpPr/>
            <p:nvPr/>
          </p:nvSpPr>
          <p:spPr bwMode="auto">
            <a:xfrm rot="16200000">
              <a:off x="478652" y="3978170"/>
              <a:ext cx="861128" cy="393764"/>
            </a:xfrm>
            <a:prstGeom prst="uturnArrow">
              <a:avLst/>
            </a:prstGeom>
            <a:solidFill>
              <a:srgbClr val="F8E078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49562" y="4356097"/>
              <a:ext cx="1566000" cy="378000"/>
            </a:xfrm>
            <a:prstGeom prst="rect">
              <a:avLst/>
            </a:prstGeom>
            <a:solidFill>
              <a:srgbClr val="F3CF44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>
                  <a:solidFill>
                    <a:schemeClr val="tx1"/>
                  </a:solidFill>
                  <a:latin typeface="Segoe UI"/>
                </a:rPr>
                <a:t>Hosting application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242869" y="2324697"/>
            <a:ext cx="5947062" cy="3046443"/>
          </a:xfrm>
          <a:prstGeom prst="rect">
            <a:avLst/>
          </a:prstGeom>
          <a:noFill/>
          <a:ln w="76200">
            <a:solidFill>
              <a:srgbClr val="E0A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18">
              <a:defRPr/>
            </a:pPr>
            <a:endParaRPr lang="en-US" sz="1428" kern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906299" y="4865537"/>
            <a:ext cx="1954173" cy="1035647"/>
            <a:chOff x="712334" y="3744488"/>
            <a:chExt cx="1803228" cy="989609"/>
          </a:xfrm>
        </p:grpSpPr>
        <p:sp>
          <p:nvSpPr>
            <p:cNvPr id="41" name="Arrow: U-Turn 2"/>
            <p:cNvSpPr/>
            <p:nvPr/>
          </p:nvSpPr>
          <p:spPr bwMode="auto">
            <a:xfrm rot="16200000">
              <a:off x="478652" y="3978170"/>
              <a:ext cx="861128" cy="393764"/>
            </a:xfrm>
            <a:prstGeom prst="uturnArrow">
              <a:avLst/>
            </a:prstGeom>
            <a:solidFill>
              <a:srgbClr val="F8E078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949562" y="4356097"/>
              <a:ext cx="1566000" cy="378000"/>
            </a:xfrm>
            <a:prstGeom prst="rect">
              <a:avLst/>
            </a:prstGeom>
            <a:solidFill>
              <a:srgbClr val="F3CF44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>
                  <a:solidFill>
                    <a:schemeClr val="tx1"/>
                  </a:solidFill>
                  <a:latin typeface="Segoe UI"/>
                </a:rPr>
                <a:t>Embedded report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493758" y="4865537"/>
            <a:ext cx="2123371" cy="1035648"/>
            <a:chOff x="949562" y="3744488"/>
            <a:chExt cx="1959357" cy="989609"/>
          </a:xfrm>
        </p:grpSpPr>
        <p:sp>
          <p:nvSpPr>
            <p:cNvPr id="44" name="Arrow: U-Turn 2"/>
            <p:cNvSpPr/>
            <p:nvPr/>
          </p:nvSpPr>
          <p:spPr bwMode="auto">
            <a:xfrm rot="5400000" flipH="1">
              <a:off x="2281255" y="3977952"/>
              <a:ext cx="861127" cy="3942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F8E078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949562" y="4356097"/>
              <a:ext cx="1566000" cy="378000"/>
            </a:xfrm>
            <a:prstGeom prst="rect">
              <a:avLst/>
            </a:prstGeom>
            <a:solidFill>
              <a:srgbClr val="F3CF44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kern="0" err="1">
                  <a:solidFill>
                    <a:schemeClr val="tx1"/>
                  </a:solidFill>
                  <a:latin typeface="Segoe UI"/>
                </a:rPr>
                <a:t>iFrame</a:t>
              </a:r>
              <a:r>
                <a:rPr lang="en-US" sz="1428" kern="0">
                  <a:solidFill>
                    <a:schemeClr val="tx1"/>
                  </a:solidFill>
                  <a:latin typeface="Segoe UI"/>
                </a:rPr>
                <a:t> boundary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57057" y="2741815"/>
            <a:ext cx="1355572" cy="1359134"/>
            <a:chOff x="3268284" y="2671954"/>
            <a:chExt cx="1667820" cy="1731621"/>
          </a:xfrm>
        </p:grpSpPr>
        <p:sp>
          <p:nvSpPr>
            <p:cNvPr id="47" name="Arrow: U-Turn 2"/>
            <p:cNvSpPr/>
            <p:nvPr/>
          </p:nvSpPr>
          <p:spPr bwMode="auto">
            <a:xfrm>
              <a:off x="3787933" y="2671954"/>
              <a:ext cx="1148171" cy="525019"/>
            </a:xfrm>
            <a:prstGeom prst="uturnArrow">
              <a:avLst/>
            </a:prstGeom>
            <a:solidFill>
              <a:srgbClr val="F8E078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268284" y="3167762"/>
              <a:ext cx="1148172" cy="858874"/>
            </a:xfrm>
            <a:prstGeom prst="rect">
              <a:avLst/>
            </a:prstGeom>
            <a:solidFill>
              <a:srgbClr val="F3CF44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28" b="1" kern="0">
                  <a:solidFill>
                    <a:schemeClr val="tx1"/>
                  </a:solidFill>
                  <a:latin typeface="Segoe UI"/>
                </a:rPr>
                <a:t>JavaScript </a:t>
              </a:r>
              <a:br>
                <a:rPr lang="en-US" sz="1428" b="1" kern="0">
                  <a:solidFill>
                    <a:schemeClr val="tx1"/>
                  </a:solidFill>
                  <a:latin typeface="Segoe UI"/>
                </a:rPr>
              </a:br>
              <a:r>
                <a:rPr lang="en-US" sz="1428" b="1" kern="0">
                  <a:solidFill>
                    <a:schemeClr val="tx1"/>
                  </a:solidFill>
                  <a:latin typeface="Segoe UI"/>
                </a:rPr>
                <a:t>API</a:t>
              </a:r>
            </a:p>
          </p:txBody>
        </p:sp>
        <p:sp>
          <p:nvSpPr>
            <p:cNvPr id="53" name="Arrow: U-Turn 2"/>
            <p:cNvSpPr/>
            <p:nvPr/>
          </p:nvSpPr>
          <p:spPr bwMode="auto">
            <a:xfrm rot="10800000">
              <a:off x="3721347" y="3878556"/>
              <a:ext cx="1148171" cy="525019"/>
            </a:xfrm>
            <a:prstGeom prst="uturnArrow">
              <a:avLst/>
            </a:prstGeom>
            <a:solidFill>
              <a:srgbClr val="F8E078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3412" rIns="0" bIns="634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677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EE81047-FB11-40A4-B3E5-8FA6A197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997196"/>
          </a:xfrm>
        </p:spPr>
        <p:txBody>
          <a:bodyPr/>
          <a:lstStyle/>
          <a:p>
            <a:r>
              <a:rPr lang="en-US" dirty="0"/>
              <a:t>Client-side Programming with the Power BI JavaScript API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9525EC-182C-27B3-F725-9EA16C4C0E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1850" y="1227138"/>
            <a:ext cx="11604625" cy="431800"/>
          </a:xfrm>
        </p:spPr>
        <p:txBody>
          <a:bodyPr/>
          <a:lstStyle/>
          <a:p>
            <a:r>
              <a:rPr lang="en-US" sz="2800" kern="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Programmatically configure and control the UX and the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17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App-Owns-Data Starter Kit on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F7BED-1BA3-47EE-8048-39FEA3CC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1862871"/>
            <a:ext cx="8958564" cy="47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App-Owns-Data Starter Kit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39074"/>
          </a:xfrm>
        </p:spPr>
        <p:txBody>
          <a:bodyPr/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sz="1800" dirty="0"/>
              <a:t>: custom database to track tenants, user permissions and user activity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1800" dirty="0"/>
              <a:t>: administrative app to create tenants and manage user permissions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1800" dirty="0"/>
              <a:t>: custom Web API used by client-side SPA applications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: customer-facing SPA used to view and author reports (JavaScript &amp; </a:t>
            </a:r>
            <a:r>
              <a:rPr lang="en-US" sz="1800" dirty="0" err="1"/>
              <a:t>JQuery</a:t>
            </a:r>
            <a:r>
              <a:rPr lang="en-US" sz="1800" dirty="0"/>
              <a:t>)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: customer-facing SPA used to view and author reports (modern React-JS)</a:t>
            </a:r>
          </a:p>
          <a:p>
            <a:endParaRPr lang="en-US" sz="1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CAF8BB-CE1E-C20B-59F0-8250CBEFAB45}"/>
              </a:ext>
            </a:extLst>
          </p:cNvPr>
          <p:cNvGrpSpPr/>
          <p:nvPr/>
        </p:nvGrpSpPr>
        <p:grpSpPr>
          <a:xfrm>
            <a:off x="962525" y="3414781"/>
            <a:ext cx="7471611" cy="3254331"/>
            <a:chOff x="1756064" y="3366654"/>
            <a:chExt cx="7564582" cy="34913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1756064" y="3366654"/>
              <a:ext cx="7564582" cy="3491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E794B6-F65B-4A6D-A752-6F65593E0F4A}"/>
                </a:ext>
              </a:extLst>
            </p:cNvPr>
            <p:cNvSpPr/>
            <p:nvPr/>
          </p:nvSpPr>
          <p:spPr>
            <a:xfrm>
              <a:off x="4818064" y="3531350"/>
              <a:ext cx="1858366" cy="627048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D70440-8042-4677-94A8-7ED1DFF9CC39}"/>
                </a:ext>
              </a:extLst>
            </p:cNvPr>
            <p:cNvGrpSpPr/>
            <p:nvPr/>
          </p:nvGrpSpPr>
          <p:grpSpPr>
            <a:xfrm>
              <a:off x="6796946" y="4149806"/>
              <a:ext cx="2310195" cy="923722"/>
              <a:chOff x="7776839" y="1735951"/>
              <a:chExt cx="3858733" cy="169304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85EA9BD-5888-47CA-AC2D-6064A3B5227E}"/>
                  </a:ext>
                </a:extLst>
              </p:cNvPr>
              <p:cNvSpPr/>
              <p:nvPr/>
            </p:nvSpPr>
            <p:spPr>
              <a:xfrm>
                <a:off x="8531532" y="2439323"/>
                <a:ext cx="3104040" cy="989677"/>
              </a:xfrm>
              <a:prstGeom prst="roundRect">
                <a:avLst/>
              </a:prstGeom>
              <a:solidFill>
                <a:srgbClr val="B797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Arial Black" panose="020B0A04020102020204" pitchFamily="34" charset="0"/>
                  </a:rPr>
                  <a:t>Power BI REST API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7118FE-572C-4BBC-B09B-577463904EA5}"/>
                  </a:ext>
                </a:extLst>
              </p:cNvPr>
              <p:cNvCxnSpPr/>
              <p:nvPr/>
            </p:nvCxnSpPr>
            <p:spPr>
              <a:xfrm>
                <a:off x="7776839" y="1735951"/>
                <a:ext cx="648070" cy="659169"/>
              </a:xfrm>
              <a:prstGeom prst="straightConnector1">
                <a:avLst/>
              </a:prstGeom>
              <a:ln w="38100">
                <a:solidFill>
                  <a:srgbClr val="A500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5F67ED-D310-4AD1-9D0D-129E0DC0C9A7}"/>
                </a:ext>
              </a:extLst>
            </p:cNvPr>
            <p:cNvGrpSpPr/>
            <p:nvPr/>
          </p:nvGrpSpPr>
          <p:grpSpPr>
            <a:xfrm>
              <a:off x="5089447" y="4225690"/>
              <a:ext cx="1344691" cy="965092"/>
              <a:chOff x="4939497" y="1875037"/>
              <a:chExt cx="2246045" cy="1768874"/>
            </a:xfrm>
          </p:grpSpPr>
          <p:sp>
            <p:nvSpPr>
              <p:cNvPr id="6" name="Flowchart: Magnetic Disk 5">
                <a:extLst>
                  <a:ext uri="{FF2B5EF4-FFF2-40B4-BE49-F238E27FC236}">
                    <a16:creationId xmlns:a16="http://schemas.microsoft.com/office/drawing/2014/main" id="{5DC72B79-5F80-4A3B-8295-0F7D97C3705A}"/>
                  </a:ext>
                </a:extLst>
              </p:cNvPr>
              <p:cNvSpPr/>
              <p:nvPr/>
            </p:nvSpPr>
            <p:spPr>
              <a:xfrm>
                <a:off x="4939497" y="2494624"/>
                <a:ext cx="2246045" cy="1149287"/>
              </a:xfrm>
              <a:prstGeom prst="flowChartMagneticDisk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Arial Black" panose="020B0A04020102020204" pitchFamily="34" charset="0"/>
                  </a:rPr>
                  <a:t>AppOwnsDataDB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EACD6DB-53A8-4DF9-B8F5-DC634E87F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477" y="1875038"/>
                <a:ext cx="0" cy="520083"/>
              </a:xfrm>
              <a:prstGeom prst="straightConnector1">
                <a:avLst/>
              </a:prstGeom>
              <a:ln w="38100">
                <a:solidFill>
                  <a:srgbClr val="A500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274303F-3851-43CE-9265-4316BD911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875037"/>
                <a:ext cx="0" cy="520083"/>
              </a:xfrm>
              <a:prstGeom prst="straightConnector1">
                <a:avLst/>
              </a:prstGeom>
              <a:ln w="38100">
                <a:solidFill>
                  <a:srgbClr val="A5002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CB3C36-9934-40C4-99A2-E5EEC6404608}"/>
                </a:ext>
              </a:extLst>
            </p:cNvPr>
            <p:cNvSpPr/>
            <p:nvPr/>
          </p:nvSpPr>
          <p:spPr>
            <a:xfrm>
              <a:off x="4818936" y="5602979"/>
              <a:ext cx="1858366" cy="627048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7480CB-EE2C-453B-B7C0-CCC8D6CCD565}"/>
                </a:ext>
              </a:extLst>
            </p:cNvPr>
            <p:cNvSpPr/>
            <p:nvPr/>
          </p:nvSpPr>
          <p:spPr>
            <a:xfrm>
              <a:off x="1988126" y="6060180"/>
              <a:ext cx="1974759" cy="627048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AppOwnsDataReactClient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4C6C57-B1F6-4F97-B940-80D846FB4D2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713" y="5251615"/>
              <a:ext cx="0" cy="283756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FDF14D-09C3-433D-9833-E93BCECEB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90639" y="5251614"/>
              <a:ext cx="0" cy="283756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777AF5-79C4-467C-A992-E36676F0A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6467" y="5189050"/>
              <a:ext cx="458473" cy="39657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1A943-701C-4E45-92CF-823F71A12B9F}"/>
                </a:ext>
              </a:extLst>
            </p:cNvPr>
            <p:cNvCxnSpPr>
              <a:cxnSpLocks/>
            </p:cNvCxnSpPr>
            <p:nvPr/>
          </p:nvCxnSpPr>
          <p:spPr>
            <a:xfrm>
              <a:off x="4135581" y="5590308"/>
              <a:ext cx="552062" cy="253459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CBE2486-BF47-0561-CD2C-680B6731E5F9}"/>
                </a:ext>
              </a:extLst>
            </p:cNvPr>
            <p:cNvSpPr/>
            <p:nvPr/>
          </p:nvSpPr>
          <p:spPr>
            <a:xfrm>
              <a:off x="2005443" y="5183875"/>
              <a:ext cx="1974759" cy="627048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6EC28E-70E1-066B-3264-753B9AE28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799" y="6058509"/>
              <a:ext cx="558988" cy="238378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482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765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868-92E4-4EE7-BFC0-B2087E6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AppOwnsDataWebApi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DDF-C0A7-4527-9709-B49BAB8C3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Provides service-oriented architecture endpoints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process user login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retrieve embedding data and embed tokens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activity events</a:t>
            </a:r>
            <a:r>
              <a:rPr lang="en-US" sz="2000" dirty="0"/>
              <a:t> to be recorded in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2409E-ECA4-4CA8-B227-CC632EA91DBF}"/>
              </a:ext>
            </a:extLst>
          </p:cNvPr>
          <p:cNvSpPr/>
          <p:nvPr/>
        </p:nvSpPr>
        <p:spPr bwMode="auto">
          <a:xfrm>
            <a:off x="1159497" y="2977050"/>
            <a:ext cx="9967498" cy="2867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373794-1E5E-4BBC-90F9-6E6002CE7AC2}"/>
              </a:ext>
            </a:extLst>
          </p:cNvPr>
          <p:cNvSpPr/>
          <p:nvPr/>
        </p:nvSpPr>
        <p:spPr>
          <a:xfrm>
            <a:off x="8688728" y="3137302"/>
            <a:ext cx="2251873" cy="9893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Power BI REST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39F322-28C7-474C-9639-6239498121D9}"/>
              </a:ext>
            </a:extLst>
          </p:cNvPr>
          <p:cNvSpPr/>
          <p:nvPr/>
        </p:nvSpPr>
        <p:spPr>
          <a:xfrm>
            <a:off x="5225600" y="3137302"/>
            <a:ext cx="2251873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C2B0EC-327D-49FE-999B-8CA2D8604C2A}"/>
              </a:ext>
            </a:extLst>
          </p:cNvPr>
          <p:cNvSpPr/>
          <p:nvPr/>
        </p:nvSpPr>
        <p:spPr>
          <a:xfrm>
            <a:off x="1338606" y="3137302"/>
            <a:ext cx="2619760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AppOwnsDataReactClient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01911-E703-4F06-80CC-FFB6F615E1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477474" y="3631996"/>
            <a:ext cx="1211254" cy="0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AD92A4-4311-4078-AFE4-1AC5B41896E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958366" y="3631996"/>
            <a:ext cx="1267234" cy="0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CBEBA2BF-974D-48D1-9B2C-EF3FA27550BA}"/>
              </a:ext>
            </a:extLst>
          </p:cNvPr>
          <p:cNvSpPr/>
          <p:nvPr/>
        </p:nvSpPr>
        <p:spPr>
          <a:xfrm>
            <a:off x="5608718" y="4724136"/>
            <a:ext cx="1649468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A88E38-86A8-42F6-9D3E-35F4F4B31532}"/>
              </a:ext>
            </a:extLst>
          </p:cNvPr>
          <p:cNvCxnSpPr>
            <a:cxnSpLocks/>
          </p:cNvCxnSpPr>
          <p:nvPr/>
        </p:nvCxnSpPr>
        <p:spPr>
          <a:xfrm>
            <a:off x="6384428" y="4196051"/>
            <a:ext cx="0" cy="447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50E685-E7E0-44F7-9143-853168F39492}"/>
              </a:ext>
            </a:extLst>
          </p:cNvPr>
          <p:cNvCxnSpPr>
            <a:cxnSpLocks/>
          </p:cNvCxnSpPr>
          <p:nvPr/>
        </p:nvCxnSpPr>
        <p:spPr>
          <a:xfrm>
            <a:off x="6499370" y="4196050"/>
            <a:ext cx="0" cy="44772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97A10-0DDB-42E9-9A2C-6ED203611E89}"/>
              </a:ext>
            </a:extLst>
          </p:cNvPr>
          <p:cNvSpPr/>
          <p:nvPr/>
        </p:nvSpPr>
        <p:spPr>
          <a:xfrm>
            <a:off x="4195048" y="3330116"/>
            <a:ext cx="849850" cy="6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2" dirty="0">
                <a:solidFill>
                  <a:schemeClr val="tx1"/>
                </a:solidFill>
              </a:rPr>
              <a:t>Azure AD Client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43C88-694C-4F8D-9649-FC02AEA7778A}"/>
              </a:ext>
            </a:extLst>
          </p:cNvPr>
          <p:cNvSpPr/>
          <p:nvPr/>
        </p:nvSpPr>
        <p:spPr>
          <a:xfrm>
            <a:off x="7658175" y="3330116"/>
            <a:ext cx="849850" cy="6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2" dirty="0">
                <a:solidFill>
                  <a:schemeClr val="tx1"/>
                </a:solidFill>
              </a:rPr>
              <a:t>Azure AD Service App</a:t>
            </a:r>
          </a:p>
        </p:txBody>
      </p:sp>
    </p:spTree>
    <p:extLst>
      <p:ext uri="{BB962C8B-B14F-4D97-AF65-F5344CB8AC3E}">
        <p14:creationId xmlns:p14="http://schemas.microsoft.com/office/powerpoint/2010/main" val="9555844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f38329b-e139-4eb4-9d7a-1b84c79a6610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37607</TotalTime>
  <Words>380</Words>
  <Application>Microsoft Office PowerPoint</Application>
  <PresentationFormat>Custom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Lucida Console</vt:lpstr>
      <vt:lpstr>Segoe UI</vt:lpstr>
      <vt:lpstr>Segoe UI Light</vt:lpstr>
      <vt:lpstr>Segoe UI Semibold</vt:lpstr>
      <vt:lpstr>Wingdings</vt:lpstr>
      <vt:lpstr>Dynamics 365</vt:lpstr>
      <vt:lpstr>Embedding Power BI Content  in Your Application</vt:lpstr>
      <vt:lpstr>Power BI Embedded in a nutshell</vt:lpstr>
      <vt:lpstr>Client-side Programming with the Power BI JavaScript API </vt:lpstr>
      <vt:lpstr>Customer Tenants in App-Owns-Data Embedding</vt:lpstr>
      <vt:lpstr>Designing a Multi-tenant Environment</vt:lpstr>
      <vt:lpstr>App-Owns-Data Starter Kit on GitHub</vt:lpstr>
      <vt:lpstr>App-Owns-Data Starter Kit Architecture</vt:lpstr>
      <vt:lpstr>Database Schema for AppOwnsDataDB</vt:lpstr>
      <vt:lpstr>AppOwnsDataWebApi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Ted.Pattison@microsoft.com</dc:creator>
  <cp:keywords/>
  <dc:description>Template: Ariel Butz; ZUM Communications
Formatting: 
Audience Type:</dc:description>
  <cp:lastModifiedBy>Ted Pattison</cp:lastModifiedBy>
  <cp:revision>316</cp:revision>
  <cp:lastPrinted>2019-05-02T20:11:39Z</cp:lastPrinted>
  <dcterms:created xsi:type="dcterms:W3CDTF">2018-09-21T01:16:59Z</dcterms:created>
  <dcterms:modified xsi:type="dcterms:W3CDTF">2022-09-21T19:53:24Z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