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63"/>
  </p:notesMasterIdLst>
  <p:handoutMasterIdLst>
    <p:handoutMasterId r:id="rId64"/>
  </p:handoutMasterIdLst>
  <p:sldIdLst>
    <p:sldId id="4474" r:id="rId5"/>
    <p:sldId id="4475" r:id="rId6"/>
    <p:sldId id="4483" r:id="rId7"/>
    <p:sldId id="4556" r:id="rId8"/>
    <p:sldId id="298" r:id="rId9"/>
    <p:sldId id="1908" r:id="rId10"/>
    <p:sldId id="1909" r:id="rId11"/>
    <p:sldId id="4557" r:id="rId12"/>
    <p:sldId id="4559" r:id="rId13"/>
    <p:sldId id="4560" r:id="rId14"/>
    <p:sldId id="289" r:id="rId15"/>
    <p:sldId id="2076138740" r:id="rId16"/>
    <p:sldId id="4562" r:id="rId17"/>
    <p:sldId id="2147468690" r:id="rId18"/>
    <p:sldId id="2147468691" r:id="rId19"/>
    <p:sldId id="4550" r:id="rId20"/>
    <p:sldId id="4552" r:id="rId21"/>
    <p:sldId id="2147468687" r:id="rId22"/>
    <p:sldId id="4551" r:id="rId23"/>
    <p:sldId id="305" r:id="rId24"/>
    <p:sldId id="4486" r:id="rId25"/>
    <p:sldId id="4484" r:id="rId26"/>
    <p:sldId id="4504" r:id="rId27"/>
    <p:sldId id="321" r:id="rId28"/>
    <p:sldId id="2147468701" r:id="rId29"/>
    <p:sldId id="2076138741" r:id="rId30"/>
    <p:sldId id="2147468678" r:id="rId31"/>
    <p:sldId id="2147468696" r:id="rId32"/>
    <p:sldId id="2147468682" r:id="rId33"/>
    <p:sldId id="2147468686" r:id="rId34"/>
    <p:sldId id="2147468683" r:id="rId35"/>
    <p:sldId id="2147468688" r:id="rId36"/>
    <p:sldId id="4553" r:id="rId37"/>
    <p:sldId id="4487" r:id="rId38"/>
    <p:sldId id="4492" r:id="rId39"/>
    <p:sldId id="4508" r:id="rId40"/>
    <p:sldId id="4509" r:id="rId41"/>
    <p:sldId id="2147468697" r:id="rId42"/>
    <p:sldId id="4563" r:id="rId43"/>
    <p:sldId id="328" r:id="rId44"/>
    <p:sldId id="4566" r:id="rId45"/>
    <p:sldId id="2147468699" r:id="rId46"/>
    <p:sldId id="2147468698" r:id="rId47"/>
    <p:sldId id="2076138737" r:id="rId48"/>
    <p:sldId id="2076138756" r:id="rId49"/>
    <p:sldId id="2076138758" r:id="rId50"/>
    <p:sldId id="4567" r:id="rId51"/>
    <p:sldId id="326" r:id="rId52"/>
    <p:sldId id="324" r:id="rId53"/>
    <p:sldId id="4530" r:id="rId54"/>
    <p:sldId id="2147468689" r:id="rId55"/>
    <p:sldId id="4568" r:id="rId56"/>
    <p:sldId id="311" r:id="rId57"/>
    <p:sldId id="329" r:id="rId58"/>
    <p:sldId id="2147468700" r:id="rId59"/>
    <p:sldId id="4511" r:id="rId60"/>
    <p:sldId id="4495" r:id="rId61"/>
    <p:sldId id="4569" r:id="rId62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00"/>
    <a:srgbClr val="008000"/>
    <a:srgbClr val="008272"/>
    <a:srgbClr val="000000"/>
    <a:srgbClr val="F2C80F"/>
    <a:srgbClr val="FF9933"/>
    <a:srgbClr val="505050"/>
    <a:srgbClr val="49635D"/>
    <a:srgbClr val="2C3C38"/>
    <a:srgbClr val="F2F2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72" autoAdjust="0"/>
    <p:restoredTop sz="94598" autoAdjust="0"/>
  </p:normalViewPr>
  <p:slideViewPr>
    <p:cSldViewPr snapToGrid="0">
      <p:cViewPr varScale="1">
        <p:scale>
          <a:sx n="85" d="100"/>
          <a:sy n="85" d="100"/>
        </p:scale>
        <p:origin x="10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3624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3/30/2023 12:22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8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4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4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41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510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3753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am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411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5916" y="1463669"/>
            <a:ext cx="5316270" cy="141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17814" y="1463669"/>
            <a:ext cx="5324366" cy="141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/>
        </p:nvSpPr>
        <p:spPr>
          <a:xfrm>
            <a:off x="12603479" y="-208004"/>
            <a:ext cx="600100" cy="1600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20" dirty="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51078-E284-4168-BEE4-74B2FCC82C7B}"/>
              </a:ext>
            </a:extLst>
          </p:cNvPr>
          <p:cNvSpPr txBox="1"/>
          <p:nvPr userDrawn="1"/>
        </p:nvSpPr>
        <p:spPr>
          <a:xfrm>
            <a:off x="12603479" y="-208004"/>
            <a:ext cx="600100" cy="1600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2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32789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49958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729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67" r:id="rId2"/>
    <p:sldLayoutId id="2147484568" r:id="rId3"/>
    <p:sldLayoutId id="2147484570" r:id="rId4"/>
    <p:sldLayoutId id="2147484569" r:id="rId5"/>
    <p:sldLayoutId id="2147484571" r:id="rId6"/>
    <p:sldLayoutId id="2147484572" r:id="rId7"/>
    <p:sldLayoutId id="2147484573" r:id="rId8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bidevcamp.net/sessions/session25/" TargetMode="External"/><Relationship Id="rId2" Type="http://schemas.openxmlformats.org/officeDocument/2006/relationships/hyperlink" Target="https://www.powerbidevcamp.net/sessions/session11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powerbidevcamp.net/sessions/session27/" TargetMode="External"/><Relationship Id="rId4" Type="http://schemas.openxmlformats.org/officeDocument/2006/relationships/hyperlink" Target="https://www.powerbidevcamp.net/sessions/session26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ka.ms/AppOwnsDataDemo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powerbidevcamp.net/sessions/session27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8.wmf"/><Relationship Id="rId3" Type="http://schemas.openxmlformats.org/officeDocument/2006/relationships/image" Target="../media/image23.sv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5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7.wmf"/><Relationship Id="rId3" Type="http://schemas.openxmlformats.org/officeDocument/2006/relationships/image" Target="../media/image30.sv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4.bin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6.wmf"/><Relationship Id="rId5" Type="http://schemas.openxmlformats.org/officeDocument/2006/relationships/image" Target="../media/image23.svg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2.png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powerbidevcamp.net/sessions/session20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BiDevCamp/App-Owns-Data-Starter-Kit-B2C" TargetMode="External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www.powerbidevcamp.net/sessions/session18/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Multi-tenant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4055297" y="1130035"/>
            <a:ext cx="4816010" cy="56415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Multi-tenant Environment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37C1D2-0D8D-442E-9B54-DF79585BB186}"/>
              </a:ext>
            </a:extLst>
          </p:cNvPr>
          <p:cNvGrpSpPr/>
          <p:nvPr/>
        </p:nvGrpSpPr>
        <p:grpSpPr>
          <a:xfrm>
            <a:off x="1125698" y="1515317"/>
            <a:ext cx="7191439" cy="1553413"/>
            <a:chOff x="1375080" y="1546490"/>
            <a:chExt cx="7191439" cy="155341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4717785" y="1558352"/>
              <a:ext cx="3848734" cy="1541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459AF-185C-4E62-ADCB-5ED673BA9AD9}"/>
                </a:ext>
              </a:extLst>
            </p:cNvPr>
            <p:cNvSpPr/>
            <p:nvPr/>
          </p:nvSpPr>
          <p:spPr>
            <a:xfrm>
              <a:off x="1375080" y="1546490"/>
              <a:ext cx="2662664" cy="1551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r>
                <a:rPr lang="en-US" sz="1224" b="1" dirty="0">
                  <a:solidFill>
                    <a:schemeClr val="tx1"/>
                  </a:solidFill>
                </a:rPr>
                <a:t>Customer 01</a:t>
              </a:r>
            </a:p>
            <a:p>
              <a:pPr>
                <a:lnSpc>
                  <a:spcPct val="150000"/>
                </a:lnSpc>
              </a:pPr>
              <a:r>
                <a:rPr lang="en-US" sz="1122" b="1" i="1" dirty="0">
                  <a:solidFill>
                    <a:schemeClr val="tx1"/>
                  </a:solidFill>
                </a:rPr>
                <a:t>17 users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3D34E-83D4-4489-8AD2-99B7361CFE94}"/>
                </a:ext>
              </a:extLst>
            </p:cNvPr>
            <p:cNvSpPr/>
            <p:nvPr/>
          </p:nvSpPr>
          <p:spPr>
            <a:xfrm>
              <a:off x="5009619" y="1924275"/>
              <a:ext cx="1753866" cy="10685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4DE18-1624-42DC-B34F-F5ED481CEDA5}"/>
                </a:ext>
              </a:extLst>
            </p:cNvPr>
            <p:cNvSpPr/>
            <p:nvPr/>
          </p:nvSpPr>
          <p:spPr>
            <a:xfrm>
              <a:off x="5252474" y="218517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6BFAE-FB6B-4CA4-A539-7F2E52507B0A}"/>
                </a:ext>
              </a:extLst>
            </p:cNvPr>
            <p:cNvSpPr/>
            <p:nvPr/>
          </p:nvSpPr>
          <p:spPr>
            <a:xfrm>
              <a:off x="5250566" y="259246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EA97B-54CE-4801-A4AE-01C63AEBC8EC}"/>
                </a:ext>
              </a:extLst>
            </p:cNvPr>
            <p:cNvSpPr/>
            <p:nvPr/>
          </p:nvSpPr>
          <p:spPr>
            <a:xfrm>
              <a:off x="6920978" y="2178627"/>
              <a:ext cx="1465705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E0C5B0-87FB-4A7D-B15D-BC71F86C3802}"/>
                </a:ext>
              </a:extLst>
            </p:cNvPr>
            <p:cNvCxnSpPr>
              <a:cxnSpLocks/>
              <a:stCxn id="10" idx="4"/>
              <a:endCxn id="9" idx="1"/>
            </p:cNvCxnSpPr>
            <p:nvPr/>
          </p:nvCxnSpPr>
          <p:spPr>
            <a:xfrm>
              <a:off x="3843919" y="1948486"/>
              <a:ext cx="1408555" cy="37659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  <a:stCxn id="11" idx="1"/>
              <a:endCxn id="32" idx="3"/>
            </p:cNvCxnSpPr>
            <p:nvPr/>
          </p:nvCxnSpPr>
          <p:spPr>
            <a:xfrm flipH="1" flipV="1">
              <a:off x="3003128" y="2616666"/>
              <a:ext cx="2247438" cy="11570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1B5571-C26C-4BBF-AFB4-CCE216CE070A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6445810" y="2318529"/>
              <a:ext cx="475168" cy="654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72D2953-498E-4E97-A573-E0FCE2B1397F}"/>
                </a:ext>
              </a:extLst>
            </p:cNvPr>
            <p:cNvSpPr/>
            <p:nvPr/>
          </p:nvSpPr>
          <p:spPr>
            <a:xfrm>
              <a:off x="3081874" y="1678062"/>
              <a:ext cx="762045" cy="540847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Sales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6C940A-4D9D-4B89-9852-3B9D2FB0F3F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588" y="2218909"/>
              <a:ext cx="1526540" cy="7955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</p:pic>
      </p:grpSp>
      <p:pic>
        <p:nvPicPr>
          <p:cNvPr id="87" name="Graphic 86" descr="Users">
            <a:extLst>
              <a:ext uri="{FF2B5EF4-FFF2-40B4-BE49-F238E27FC236}">
                <a16:creationId xmlns:a16="http://schemas.microsoft.com/office/drawing/2014/main" id="{97F47A0D-D2F5-4305-B806-110BA1246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744" y="1805209"/>
            <a:ext cx="342245" cy="342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1D1AFF-066D-425B-A997-A1B8671DD948}"/>
              </a:ext>
            </a:extLst>
          </p:cNvPr>
          <p:cNvGrpSpPr/>
          <p:nvPr/>
        </p:nvGrpSpPr>
        <p:grpSpPr>
          <a:xfrm>
            <a:off x="1125698" y="3272919"/>
            <a:ext cx="7191439" cy="1553413"/>
            <a:chOff x="1125698" y="3272919"/>
            <a:chExt cx="7191439" cy="15534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D6A8E9-D4EA-4B75-B305-C890A8369343}"/>
                </a:ext>
              </a:extLst>
            </p:cNvPr>
            <p:cNvGrpSpPr/>
            <p:nvPr/>
          </p:nvGrpSpPr>
          <p:grpSpPr>
            <a:xfrm>
              <a:off x="1125698" y="3272919"/>
              <a:ext cx="7191439" cy="1553413"/>
              <a:chOff x="1375080" y="3304092"/>
              <a:chExt cx="7191439" cy="155341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DAC92A-A5FB-49B5-A8CD-F111EE94B9BC}"/>
                  </a:ext>
                </a:extLst>
              </p:cNvPr>
              <p:cNvSpPr/>
              <p:nvPr/>
            </p:nvSpPr>
            <p:spPr>
              <a:xfrm>
                <a:off x="4717785" y="3315954"/>
                <a:ext cx="3848734" cy="1541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02 Tenant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CB58C-B721-452C-8EF9-1CBA7B39A77F}"/>
                  </a:ext>
                </a:extLst>
              </p:cNvPr>
              <p:cNvSpPr/>
              <p:nvPr/>
            </p:nvSpPr>
            <p:spPr>
              <a:xfrm>
                <a:off x="1375080" y="3304092"/>
                <a:ext cx="2662664" cy="15512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243 users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A935DF7-2A19-4DBA-81EC-6242D191F244}"/>
                  </a:ext>
                </a:extLst>
              </p:cNvPr>
              <p:cNvSpPr/>
              <p:nvPr/>
            </p:nvSpPr>
            <p:spPr>
              <a:xfrm>
                <a:off x="5009619" y="3681877"/>
                <a:ext cx="1753866" cy="1068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54ED30-E810-45FE-9FF6-E65522A319A0}"/>
                  </a:ext>
                </a:extLst>
              </p:cNvPr>
              <p:cNvSpPr/>
              <p:nvPr/>
            </p:nvSpPr>
            <p:spPr>
              <a:xfrm>
                <a:off x="5252474" y="394277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933857-7D4C-447F-8F68-5E089FADF797}"/>
                  </a:ext>
                </a:extLst>
              </p:cNvPr>
              <p:cNvSpPr/>
              <p:nvPr/>
            </p:nvSpPr>
            <p:spPr>
              <a:xfrm>
                <a:off x="5250566" y="435006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DC562D6-1D0D-4EBF-81F4-B4B53D9658BD}"/>
                  </a:ext>
                </a:extLst>
              </p:cNvPr>
              <p:cNvSpPr/>
              <p:nvPr/>
            </p:nvSpPr>
            <p:spPr>
              <a:xfrm>
                <a:off x="6920978" y="3936229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07BCA6-AF92-4070-A908-39B78C2272FE}"/>
                  </a:ext>
                </a:extLst>
              </p:cNvPr>
              <p:cNvCxnSpPr>
                <a:cxnSpLocks/>
                <a:stCxn id="70" idx="4"/>
                <a:endCxn id="64" idx="1"/>
              </p:cNvCxnSpPr>
              <p:nvPr/>
            </p:nvCxnSpPr>
            <p:spPr>
              <a:xfrm>
                <a:off x="3843919" y="3706088"/>
                <a:ext cx="1408555" cy="37659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7282D2-B7C6-4C1E-A0B2-31E84D508A67}"/>
                  </a:ext>
                </a:extLst>
              </p:cNvPr>
              <p:cNvCxnSpPr>
                <a:cxnSpLocks/>
                <a:stCxn id="65" idx="1"/>
                <a:endCxn id="71" idx="3"/>
              </p:cNvCxnSpPr>
              <p:nvPr/>
            </p:nvCxnSpPr>
            <p:spPr>
              <a:xfrm flipH="1" flipV="1">
                <a:off x="3003128" y="4374268"/>
                <a:ext cx="2247438" cy="11570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470A3C1-4E39-4CA5-B0BE-53E80DA16E97}"/>
                  </a:ext>
                </a:extLst>
              </p:cNvPr>
              <p:cNvCxnSpPr>
                <a:cxnSpLocks/>
                <a:stCxn id="66" idx="1"/>
                <a:endCxn id="64" idx="3"/>
              </p:cNvCxnSpPr>
              <p:nvPr/>
            </p:nvCxnSpPr>
            <p:spPr>
              <a:xfrm flipH="1">
                <a:off x="6445810" y="4076131"/>
                <a:ext cx="475168" cy="6548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Magnetic Disk 69">
                <a:extLst>
                  <a:ext uri="{FF2B5EF4-FFF2-40B4-BE49-F238E27FC236}">
                    <a16:creationId xmlns:a16="http://schemas.microsoft.com/office/drawing/2014/main" id="{DE64CD26-0FF4-4F30-8FEB-A7DC894AC865}"/>
                  </a:ext>
                </a:extLst>
              </p:cNvPr>
              <p:cNvSpPr/>
              <p:nvPr/>
            </p:nvSpPr>
            <p:spPr>
              <a:xfrm>
                <a:off x="3081874" y="3435664"/>
                <a:ext cx="762045" cy="54084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0781974-5E2C-48AE-B6E0-C2568B88D60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3976511"/>
                <a:ext cx="1526540" cy="79551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FDAA4990-088E-47D7-A8AD-38846CFD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0279" y="3539202"/>
              <a:ext cx="342245" cy="34224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5CB5CF-CDE2-4F4F-A4B2-09CAFBCD2041}"/>
              </a:ext>
            </a:extLst>
          </p:cNvPr>
          <p:cNvGrpSpPr/>
          <p:nvPr/>
        </p:nvGrpSpPr>
        <p:grpSpPr>
          <a:xfrm>
            <a:off x="1125698" y="5030565"/>
            <a:ext cx="7191439" cy="1546405"/>
            <a:chOff x="1125698" y="5030565"/>
            <a:chExt cx="7191439" cy="154640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2E7406-DB50-4F8D-9784-386E70692ADE}"/>
                </a:ext>
              </a:extLst>
            </p:cNvPr>
            <p:cNvGrpSpPr/>
            <p:nvPr/>
          </p:nvGrpSpPr>
          <p:grpSpPr>
            <a:xfrm>
              <a:off x="1125698" y="5030565"/>
              <a:ext cx="7191439" cy="1546405"/>
              <a:chOff x="1375080" y="5061738"/>
              <a:chExt cx="7191439" cy="154640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8D3ABE-54FB-4900-9307-C07069BED49F}"/>
                  </a:ext>
                </a:extLst>
              </p:cNvPr>
              <p:cNvSpPr/>
              <p:nvPr/>
            </p:nvSpPr>
            <p:spPr>
              <a:xfrm>
                <a:off x="4717785" y="5073556"/>
                <a:ext cx="3848734" cy="1534587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N Tenant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CAFABDE-54E0-498C-976C-5F45E8A64366}"/>
                  </a:ext>
                </a:extLst>
              </p:cNvPr>
              <p:cNvSpPr/>
              <p:nvPr/>
            </p:nvSpPr>
            <p:spPr>
              <a:xfrm>
                <a:off x="1375080" y="5061738"/>
                <a:ext cx="2662664" cy="1544249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74 users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92DA1B-36B7-41F1-B2EA-7C365A818AC8}"/>
                  </a:ext>
                </a:extLst>
              </p:cNvPr>
              <p:cNvSpPr/>
              <p:nvPr/>
            </p:nvSpPr>
            <p:spPr>
              <a:xfrm>
                <a:off x="5009619" y="5432515"/>
                <a:ext cx="1753866" cy="106852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670E8-785D-4B0C-848F-BE6408C99C7A}"/>
                  </a:ext>
                </a:extLst>
              </p:cNvPr>
              <p:cNvSpPr/>
              <p:nvPr/>
            </p:nvSpPr>
            <p:spPr>
              <a:xfrm>
                <a:off x="5252474" y="569341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5AE93A-AF1B-4C4F-9179-CD3ABD614D43}"/>
                  </a:ext>
                </a:extLst>
              </p:cNvPr>
              <p:cNvSpPr/>
              <p:nvPr/>
            </p:nvSpPr>
            <p:spPr>
              <a:xfrm>
                <a:off x="5250566" y="610070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8063C7-8A26-4CC4-9719-CB9E7E6ABA49}"/>
                  </a:ext>
                </a:extLst>
              </p:cNvPr>
              <p:cNvSpPr/>
              <p:nvPr/>
            </p:nvSpPr>
            <p:spPr>
              <a:xfrm>
                <a:off x="6920978" y="5686867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6154D65-0498-45DF-9885-D2CC03EF4BB2}"/>
                  </a:ext>
                </a:extLst>
              </p:cNvPr>
              <p:cNvCxnSpPr>
                <a:cxnSpLocks/>
                <a:stCxn id="81" idx="4"/>
                <a:endCxn id="75" idx="1"/>
              </p:cNvCxnSpPr>
              <p:nvPr/>
            </p:nvCxnSpPr>
            <p:spPr>
              <a:xfrm>
                <a:off x="3843919" y="5456726"/>
                <a:ext cx="1408555" cy="37659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C90F6E-089D-46E2-AB94-8C5040631653}"/>
                  </a:ext>
                </a:extLst>
              </p:cNvPr>
              <p:cNvCxnSpPr>
                <a:cxnSpLocks/>
                <a:stCxn id="76" idx="1"/>
                <a:endCxn id="82" idx="3"/>
              </p:cNvCxnSpPr>
              <p:nvPr/>
            </p:nvCxnSpPr>
            <p:spPr>
              <a:xfrm flipH="1" flipV="1">
                <a:off x="3003128" y="6124906"/>
                <a:ext cx="2247438" cy="11570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A65C3A-1135-4066-8019-41DCB3DF026A}"/>
                  </a:ext>
                </a:extLst>
              </p:cNvPr>
              <p:cNvCxnSpPr>
                <a:cxnSpLocks/>
                <a:stCxn id="77" idx="1"/>
                <a:endCxn id="75" idx="3"/>
              </p:cNvCxnSpPr>
              <p:nvPr/>
            </p:nvCxnSpPr>
            <p:spPr>
              <a:xfrm flipH="1">
                <a:off x="6445810" y="5826769"/>
                <a:ext cx="475168" cy="65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>
                <a:extLst>
                  <a:ext uri="{FF2B5EF4-FFF2-40B4-BE49-F238E27FC236}">
                    <a16:creationId xmlns:a16="http://schemas.microsoft.com/office/drawing/2014/main" id="{8A2B22C1-EDBF-4ED1-BC7A-11E8B8B6DF24}"/>
                  </a:ext>
                </a:extLst>
              </p:cNvPr>
              <p:cNvSpPr/>
              <p:nvPr/>
            </p:nvSpPr>
            <p:spPr>
              <a:xfrm>
                <a:off x="3081874" y="5186302"/>
                <a:ext cx="762045" cy="540847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5579CC1-4B40-4FEC-ADFA-EC4BBD0E8247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5727149"/>
                <a:ext cx="1526540" cy="795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0A85637E-2A95-432D-A25F-3063A61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1503" y="5315081"/>
              <a:ext cx="342245" cy="34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5340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8F57-FDF8-4F08-9B3E-3C47DAF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-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3452-72D6-4491-BCE7-B312ABB71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guidance for the following tasks and procedures</a:t>
            </a:r>
          </a:p>
          <a:p>
            <a:pPr lvl="1"/>
            <a:r>
              <a:rPr lang="en-US" dirty="0"/>
              <a:t>Onboarding new customer tenants</a:t>
            </a:r>
          </a:p>
          <a:p>
            <a:pPr lvl="1"/>
            <a:r>
              <a:rPr lang="en-US" dirty="0"/>
              <a:t>Managing user permissions</a:t>
            </a:r>
          </a:p>
          <a:p>
            <a:pPr lvl="1"/>
            <a:r>
              <a:rPr lang="en-US" dirty="0"/>
              <a:t>Implementing customer-facing client as Single Page Application (SPA)</a:t>
            </a:r>
          </a:p>
          <a:p>
            <a:pPr lvl="1"/>
            <a:r>
              <a:rPr lang="en-US" dirty="0"/>
              <a:t>Creating custom telemetry layer to log user activity </a:t>
            </a:r>
          </a:p>
          <a:p>
            <a:pPr lvl="1"/>
            <a:r>
              <a:rPr lang="en-US" dirty="0"/>
              <a:t>Monitoring user actions such as viewing, editing, and creating reports</a:t>
            </a:r>
          </a:p>
          <a:p>
            <a:pPr lvl="1"/>
            <a:r>
              <a:rPr lang="en-US" dirty="0"/>
              <a:t>Monitoring report performance across all customer tenants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3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App-Owns-Data Starter Kit Architecture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CD2ABE-31BE-4B89-93F5-EF14A2D2F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39074"/>
          </a:xfrm>
        </p:spPr>
        <p:txBody>
          <a:bodyPr/>
          <a:lstStyle/>
          <a:p>
            <a:r>
              <a:rPr lang="en-US" sz="1800" b="1" dirty="0">
                <a:solidFill>
                  <a:srgbClr val="920000"/>
                </a:solidFill>
              </a:rPr>
              <a:t>AppOwnsDataDB</a:t>
            </a:r>
            <a:r>
              <a:rPr lang="en-US" sz="1800" dirty="0"/>
              <a:t>: custom database to track tenants, user permissions and user activity</a:t>
            </a:r>
          </a:p>
          <a:p>
            <a:r>
              <a:rPr lang="en-US" sz="1800" b="1" dirty="0">
                <a:solidFill>
                  <a:srgbClr val="920000"/>
                </a:solidFill>
              </a:rPr>
              <a:t>AppOwnsDataAdmin</a:t>
            </a:r>
            <a:r>
              <a:rPr lang="en-US" sz="1800" dirty="0"/>
              <a:t>: administrative app to create tenants and manage user permissions</a:t>
            </a:r>
          </a:p>
          <a:p>
            <a:r>
              <a:rPr lang="en-US" sz="1800" b="1" dirty="0">
                <a:solidFill>
                  <a:srgbClr val="920000"/>
                </a:solidFill>
              </a:rPr>
              <a:t>AppOwnsDataWebApi</a:t>
            </a:r>
            <a:r>
              <a:rPr lang="en-US" sz="1800" dirty="0"/>
              <a:t>: custom Web API used by client-side SPA applications</a:t>
            </a:r>
          </a:p>
          <a:p>
            <a:r>
              <a:rPr lang="en-US" sz="1800" b="1" dirty="0">
                <a:solidFill>
                  <a:srgbClr val="920000"/>
                </a:solidFill>
              </a:rPr>
              <a:t>AppOwnsDataClient</a:t>
            </a:r>
            <a:r>
              <a:rPr lang="en-US" sz="1800" dirty="0"/>
              <a:t>: customer-facing SPA used to view and author reports (JavaScript &amp; </a:t>
            </a:r>
            <a:r>
              <a:rPr lang="en-US" sz="1800" dirty="0" err="1"/>
              <a:t>JQuery</a:t>
            </a:r>
            <a:r>
              <a:rPr lang="en-US" sz="1800" dirty="0"/>
              <a:t>)</a:t>
            </a:r>
          </a:p>
          <a:p>
            <a:r>
              <a:rPr lang="en-US" sz="1800" b="1" dirty="0">
                <a:solidFill>
                  <a:srgbClr val="920000"/>
                </a:solidFill>
              </a:rPr>
              <a:t>AppOwnsDataReactClient</a:t>
            </a:r>
            <a:r>
              <a:rPr lang="en-US" sz="1800" dirty="0"/>
              <a:t> : customer-facing SPA used to view and author reports (modern React-JS)</a:t>
            </a:r>
          </a:p>
          <a:p>
            <a:endParaRPr lang="en-US" sz="1800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DC72B79-5F80-4A3B-8295-0F7D97C3705A}"/>
              </a:ext>
            </a:extLst>
          </p:cNvPr>
          <p:cNvSpPr/>
          <p:nvPr/>
        </p:nvSpPr>
        <p:spPr>
          <a:xfrm>
            <a:off x="4500037" y="4455181"/>
            <a:ext cx="1328164" cy="584480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 Black" panose="020B0A04020102020204" pitchFamily="34" charset="0"/>
              </a:rPr>
              <a:t>AppOwnsDataDB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93AEAF-A829-CB54-BE6B-6CC8F25187C1}"/>
              </a:ext>
            </a:extLst>
          </p:cNvPr>
          <p:cNvGrpSpPr/>
          <p:nvPr/>
        </p:nvGrpSpPr>
        <p:grpSpPr>
          <a:xfrm>
            <a:off x="4231989" y="3492881"/>
            <a:ext cx="4236363" cy="1437486"/>
            <a:chOff x="3986892" y="3568296"/>
            <a:chExt cx="4236363" cy="143748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E794B6-F65B-4A6D-A752-6F65593E0F4A}"/>
                </a:ext>
              </a:extLst>
            </p:cNvPr>
            <p:cNvSpPr/>
            <p:nvPr/>
          </p:nvSpPr>
          <p:spPr>
            <a:xfrm>
              <a:off x="3986892" y="3568296"/>
              <a:ext cx="1835526" cy="584480"/>
            </a:xfrm>
            <a:prstGeom prst="roundRect">
              <a:avLst/>
            </a:prstGeom>
            <a:solidFill>
              <a:srgbClr val="0022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AppOwnsDataAdmin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85EA9BD-5888-47CA-AC2D-6064A3B5227E}"/>
                </a:ext>
              </a:extLst>
            </p:cNvPr>
            <p:cNvSpPr/>
            <p:nvPr/>
          </p:nvSpPr>
          <p:spPr>
            <a:xfrm>
              <a:off x="6387729" y="4502474"/>
              <a:ext cx="1835526" cy="503308"/>
            </a:xfrm>
            <a:prstGeom prst="roundRect">
              <a:avLst/>
            </a:prstGeom>
            <a:solidFill>
              <a:srgbClr val="B7970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7118FE-572C-4BBC-B09B-577463904EA5}"/>
                </a:ext>
              </a:extLst>
            </p:cNvPr>
            <p:cNvCxnSpPr/>
            <p:nvPr/>
          </p:nvCxnSpPr>
          <p:spPr>
            <a:xfrm>
              <a:off x="5941453" y="4144768"/>
              <a:ext cx="383226" cy="335226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ACD6DB-53A8-4DF9-B8F5-DC634E87F46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950" y="4215501"/>
              <a:ext cx="0" cy="264493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274303F-3851-43CE-9265-4316BD911E2C}"/>
                </a:ext>
              </a:extLst>
            </p:cNvPr>
            <p:cNvCxnSpPr>
              <a:cxnSpLocks/>
            </p:cNvCxnSpPr>
            <p:nvPr/>
          </p:nvCxnSpPr>
          <p:spPr>
            <a:xfrm>
              <a:off x="4938820" y="4215500"/>
              <a:ext cx="0" cy="264493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FF8936-3BC5-D713-04B9-5AA42C0E12A4}"/>
              </a:ext>
            </a:extLst>
          </p:cNvPr>
          <p:cNvGrpSpPr/>
          <p:nvPr/>
        </p:nvGrpSpPr>
        <p:grpSpPr>
          <a:xfrm>
            <a:off x="4232850" y="5038047"/>
            <a:ext cx="2336925" cy="970308"/>
            <a:chOff x="3987753" y="5113462"/>
            <a:chExt cx="2336925" cy="9703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CB3C36-9934-40C4-99A2-E5EEC6404608}"/>
                </a:ext>
              </a:extLst>
            </p:cNvPr>
            <p:cNvSpPr/>
            <p:nvPr/>
          </p:nvSpPr>
          <p:spPr>
            <a:xfrm>
              <a:off x="3987753" y="5499290"/>
              <a:ext cx="1835526" cy="584480"/>
            </a:xfrm>
            <a:prstGeom prst="roundRect">
              <a:avLst/>
            </a:prstGeom>
            <a:solidFill>
              <a:srgbClr val="0022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44C6C57-B1F6-4F97-B940-80D846FB4D23}"/>
                </a:ext>
              </a:extLst>
            </p:cNvPr>
            <p:cNvCxnSpPr>
              <a:cxnSpLocks/>
            </p:cNvCxnSpPr>
            <p:nvPr/>
          </p:nvCxnSpPr>
          <p:spPr>
            <a:xfrm>
              <a:off x="4862644" y="5171779"/>
              <a:ext cx="0" cy="264493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FDF14D-09C3-433D-9833-E93BCECEB7DF}"/>
                </a:ext>
              </a:extLst>
            </p:cNvPr>
            <p:cNvCxnSpPr>
              <a:cxnSpLocks/>
            </p:cNvCxnSpPr>
            <p:nvPr/>
          </p:nvCxnSpPr>
          <p:spPr>
            <a:xfrm>
              <a:off x="4947514" y="5171778"/>
              <a:ext cx="0" cy="264493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4777AF5-79C4-467C-A992-E36676F0A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840" y="5113462"/>
              <a:ext cx="452838" cy="369651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17DC17-58DF-C5CF-AA97-C565F1FE3654}"/>
              </a:ext>
            </a:extLst>
          </p:cNvPr>
          <p:cNvGrpSpPr/>
          <p:nvPr/>
        </p:nvGrpSpPr>
        <p:grpSpPr>
          <a:xfrm>
            <a:off x="1453936" y="5033223"/>
            <a:ext cx="2649235" cy="615095"/>
            <a:chOff x="1208839" y="5108638"/>
            <a:chExt cx="2649235" cy="61509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11A943-701C-4E45-92CF-823F71A12B9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97" y="5487480"/>
              <a:ext cx="545277" cy="236253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CBE2486-BF47-0561-CD2C-680B6731E5F9}"/>
                </a:ext>
              </a:extLst>
            </p:cNvPr>
            <p:cNvSpPr/>
            <p:nvPr/>
          </p:nvSpPr>
          <p:spPr>
            <a:xfrm>
              <a:off x="1208839" y="5108638"/>
              <a:ext cx="1950489" cy="584480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AA32DF-5B86-535A-AC3A-267519FB3168}"/>
              </a:ext>
            </a:extLst>
          </p:cNvPr>
          <p:cNvGrpSpPr/>
          <p:nvPr/>
        </p:nvGrpSpPr>
        <p:grpSpPr>
          <a:xfrm>
            <a:off x="1436832" y="5848481"/>
            <a:ext cx="2652653" cy="586038"/>
            <a:chOff x="1191735" y="5923896"/>
            <a:chExt cx="2652653" cy="58603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47480CB-EE2C-453B-B7C0-CCC8D6CCD565}"/>
                </a:ext>
              </a:extLst>
            </p:cNvPr>
            <p:cNvSpPr/>
            <p:nvPr/>
          </p:nvSpPr>
          <p:spPr>
            <a:xfrm>
              <a:off x="1191735" y="5925454"/>
              <a:ext cx="1950489" cy="584480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AppOwnsDataReactClient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6EC28E-70E1-066B-3264-753B9AE28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2270" y="5923896"/>
              <a:ext cx="552118" cy="222195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3482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5B7E-3A9F-4B0C-8C35-DF056D03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for AppOwnsDataDB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BDF5B64-0A6D-4A4A-8AE5-4B5F8874E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3899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Tenants</a:t>
            </a:r>
            <a:r>
              <a:rPr lang="en-US" dirty="0"/>
              <a:t> table tracks Power BI workspace Id and customer database connection info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Users</a:t>
            </a:r>
            <a:r>
              <a:rPr lang="en-US" dirty="0"/>
              <a:t> table tracks user profile with tenant assignment and permissions within tenant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 tracks telemetry data about user activity and report performance</a:t>
            </a:r>
          </a:p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48CCF4-A1E6-4924-9096-43BC5789C22C}"/>
              </a:ext>
            </a:extLst>
          </p:cNvPr>
          <p:cNvGrpSpPr/>
          <p:nvPr/>
        </p:nvGrpSpPr>
        <p:grpSpPr>
          <a:xfrm>
            <a:off x="954595" y="2862323"/>
            <a:ext cx="7603922" cy="3812419"/>
            <a:chOff x="3768132" y="2100106"/>
            <a:chExt cx="7767375" cy="389437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100F29-8140-4D81-B70E-9C7C702977B7}"/>
                </a:ext>
              </a:extLst>
            </p:cNvPr>
            <p:cNvSpPr/>
            <p:nvPr/>
          </p:nvSpPr>
          <p:spPr bwMode="auto">
            <a:xfrm>
              <a:off x="3768132" y="2100106"/>
              <a:ext cx="7767375" cy="3894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4A4FE-B8AD-4D75-8283-229AB8F7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4310" y="2295096"/>
              <a:ext cx="2361369" cy="18921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2CCE00-A6F9-4CEB-BF45-28AAF6A3A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8480" y="2274564"/>
              <a:ext cx="2505170" cy="35950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DE016-7232-4968-8918-9509B9326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4325" y="2219955"/>
              <a:ext cx="2104040" cy="1922396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B9B4510-0CE8-4F13-AE80-A7E876D77A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43009" y="2648671"/>
              <a:ext cx="1695537" cy="1250090"/>
            </a:xfrm>
            <a:prstGeom prst="bentConnector3">
              <a:avLst>
                <a:gd name="adj1" fmla="val 27480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463BFFE-DFC2-45EE-B7FE-97FBA65171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74528" y="2658724"/>
              <a:ext cx="1882835" cy="612989"/>
            </a:xfrm>
            <a:prstGeom prst="bentConnector3">
              <a:avLst>
                <a:gd name="adj1" fmla="val 24383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73180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6E18-A666-7867-C0D8-4EBB42C4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Videos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686F0-8FB7-1245-30E3-D1746B49B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01369"/>
          </a:xfrm>
        </p:spPr>
        <p:txBody>
          <a:bodyPr/>
          <a:lstStyle/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11: Developing with the App-Owns-Data Starter Kit</a:t>
            </a:r>
          </a:p>
          <a:p>
            <a:pPr lvl="1"/>
            <a:r>
              <a:rPr lang="en-US" b="1" dirty="0">
                <a:hlinkClick r:id="rId2"/>
              </a:rPr>
              <a:t>https://www.powerbidevcamp.net/sessions/session11/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25: Modern React-JS Development with Power BI Embedding</a:t>
            </a:r>
          </a:p>
          <a:p>
            <a:pPr lvl="1"/>
            <a:r>
              <a:rPr lang="en-US" b="1" dirty="0">
                <a:hlinkClick r:id="rId3"/>
              </a:rPr>
              <a:t>https://www.powerbidevcamp.net/sessions/session25/</a:t>
            </a:r>
            <a:endParaRPr lang="en-US" b="1" dirty="0"/>
          </a:p>
          <a:p>
            <a:endParaRPr lang="en-US" dirty="0"/>
          </a:p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26: Modern React-JS Development with App-Owns-Data Embedding</a:t>
            </a:r>
          </a:p>
          <a:p>
            <a:pPr lvl="1"/>
            <a:r>
              <a:rPr lang="en-US" b="1" dirty="0">
                <a:hlinkClick r:id="rId4"/>
              </a:rPr>
              <a:t>https://www.powerbidevcamp.net/sessions/session26/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27: Integrating Azure AD B2C with App-Owns-Data Embedding</a:t>
            </a:r>
          </a:p>
          <a:p>
            <a:pPr lvl="1"/>
            <a:r>
              <a:rPr lang="en-US" b="1" dirty="0">
                <a:hlinkClick r:id="rId5"/>
              </a:rPr>
              <a:t>https://www.powerbidevcamp.net/sessions/session27/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28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3667-8BE7-ABDB-8681-6D68AFD8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App-Owns-Data with Azure AD B2C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C4BE-5177-0837-D70F-D08BFC9F2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b="1" dirty="0">
                <a:hlinkClick r:id="rId2"/>
              </a:rPr>
              <a:t>https://aka.ms/AppOwnsDataDemo</a:t>
            </a:r>
            <a:r>
              <a:rPr lang="en-US" dirty="0"/>
              <a:t> </a:t>
            </a:r>
            <a:endParaRPr lang="en-US" b="1" dirty="0"/>
          </a:p>
          <a:p>
            <a:pPr lvl="1"/>
            <a:r>
              <a:rPr lang="en-US" dirty="0"/>
              <a:t>This demo authenticates users using Azure AD B2C</a:t>
            </a:r>
          </a:p>
          <a:p>
            <a:pPr lvl="1"/>
            <a:r>
              <a:rPr lang="en-US" dirty="0"/>
              <a:t>You can login using Work or School account or social media account with Facebook or LinkedIn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74171-5B78-94EF-4E07-A13A06C19B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27"/>
          <a:stretch/>
        </p:blipFill>
        <p:spPr>
          <a:xfrm>
            <a:off x="1345325" y="2497696"/>
            <a:ext cx="8366358" cy="4114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63794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1090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Authenticating Users with App-Owns-Data</a:t>
            </a:r>
          </a:p>
          <a:p>
            <a:r>
              <a:rPr lang="en-US" dirty="0"/>
              <a:t>Multi-tenant Provisioning Patterns</a:t>
            </a:r>
          </a:p>
          <a:p>
            <a:r>
              <a:rPr lang="en-US" dirty="0"/>
              <a:t>Service Principals and Service Principal Profiles</a:t>
            </a:r>
          </a:p>
          <a:p>
            <a:r>
              <a:rPr lang="en-US" dirty="0"/>
              <a:t>Permissions Management with App-Owns-Data</a:t>
            </a:r>
          </a:p>
          <a:p>
            <a:r>
              <a:rPr lang="en-US" dirty="0"/>
              <a:t>Self-service report authoring</a:t>
            </a:r>
          </a:p>
          <a:p>
            <a:r>
              <a:rPr lang="en-US" dirty="0"/>
              <a:t>Token Management</a:t>
            </a:r>
          </a:p>
          <a:p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13303693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8199-0360-4B03-84EC-171BEB2D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Providers and App-Owns-Data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0B30-18A6-4ABC-8B2E-A9712DF0E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development allows you to pick any identity provider</a:t>
            </a:r>
          </a:p>
          <a:p>
            <a:pPr lvl="1"/>
            <a:r>
              <a:rPr lang="en-US" dirty="0"/>
              <a:t>Identity provider responsible for authenticating user and validating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LoginId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/>
              <a:t>App-Owns-Data Starter Kit uses Azure AD as client app identity provider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Solution architecture designed to facilitate switching out the identity provider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9CDE22-16CA-4132-9764-134C7BED366E}"/>
              </a:ext>
            </a:extLst>
          </p:cNvPr>
          <p:cNvGrpSpPr/>
          <p:nvPr/>
        </p:nvGrpSpPr>
        <p:grpSpPr>
          <a:xfrm>
            <a:off x="1370422" y="2763756"/>
            <a:ext cx="4837573" cy="966424"/>
            <a:chOff x="493426" y="1242095"/>
            <a:chExt cx="7024256" cy="17145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3A1E94-4984-4405-9205-5ECC34E045D6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04FB74-95A6-419F-9B66-3208DFBB9B7C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1446E0-F967-4CF3-A431-DD14862E451F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E9E6CD-C46B-433E-8100-A1CFFEAD7EB1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030C7D-2C30-478B-AA00-F16457425D10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Azure AD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6A234E-AA29-47AF-AD63-B8670CD3009E}"/>
              </a:ext>
            </a:extLst>
          </p:cNvPr>
          <p:cNvGrpSpPr/>
          <p:nvPr/>
        </p:nvGrpSpPr>
        <p:grpSpPr>
          <a:xfrm>
            <a:off x="1338898" y="4517618"/>
            <a:ext cx="4837573" cy="966424"/>
            <a:chOff x="493426" y="1242095"/>
            <a:chExt cx="7024256" cy="17145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ABDB16-6A92-4352-9A15-08A53A372AC4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FE6648C-7CA3-42BE-8059-1C3304D2963A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EB0178C-BC25-42C9-BDE4-9EF37CACEFCC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558D82-E75F-4D79-B4D1-4B176D1ED1C6}"/>
                </a:ext>
              </a:extLst>
            </p:cNvPr>
            <p:cNvCxnSpPr>
              <a:cxnSpLocks/>
              <a:stCxn id="16" idx="3"/>
              <a:endCxn id="15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DA9730-2F34-422C-B384-6A9F3614E297}"/>
                </a:ext>
              </a:extLst>
            </p:cNvPr>
            <p:cNvSpPr/>
            <p:nvPr/>
          </p:nvSpPr>
          <p:spPr>
            <a:xfrm>
              <a:off x="3491930" y="1741697"/>
              <a:ext cx="1066682" cy="7152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OneLogin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979D6-F334-4AAD-A5F0-7E4CAE392BAC}"/>
              </a:ext>
            </a:extLst>
          </p:cNvPr>
          <p:cNvGrpSpPr/>
          <p:nvPr/>
        </p:nvGrpSpPr>
        <p:grpSpPr>
          <a:xfrm>
            <a:off x="6672895" y="4517618"/>
            <a:ext cx="4837573" cy="966424"/>
            <a:chOff x="493426" y="1242095"/>
            <a:chExt cx="7024256" cy="17145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C7406A-6048-4CF5-B670-AE17D1E183FE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7415DF4-6A55-4D55-828E-A72DAFBABB98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5682C98-B1F8-476B-88FA-9E8B1B9DC7BB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1E4D0D1-82C6-4420-B540-0648AE34FA83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09400-2C96-434E-A9AA-6C30BA874C16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634D07-1F0F-4603-A74A-7F789885786D}"/>
              </a:ext>
            </a:extLst>
          </p:cNvPr>
          <p:cNvGrpSpPr/>
          <p:nvPr/>
        </p:nvGrpSpPr>
        <p:grpSpPr>
          <a:xfrm>
            <a:off x="1359261" y="5798274"/>
            <a:ext cx="4837573" cy="966424"/>
            <a:chOff x="493426" y="1242095"/>
            <a:chExt cx="7024256" cy="17145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7F73A1-BBFE-48E8-890A-BFEF7D54A9DB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06FE3F-0F8F-40C1-B684-D6FE0C0A1D81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5C8C522-AAA9-443B-9680-8CEAABFA0239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BC252F-A810-414D-9EF3-B5C6D89F4F28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F0C40B-8E3D-48A9-9845-41F3BB453FB9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Okta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AC5241-445F-4DA2-BDBA-82574F4C8538}"/>
              </a:ext>
            </a:extLst>
          </p:cNvPr>
          <p:cNvGrpSpPr/>
          <p:nvPr/>
        </p:nvGrpSpPr>
        <p:grpSpPr>
          <a:xfrm>
            <a:off x="6672895" y="5780096"/>
            <a:ext cx="4837573" cy="966424"/>
            <a:chOff x="493426" y="1242095"/>
            <a:chExt cx="7024256" cy="17145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1A31AB-999D-4118-852B-709F5E28E9FF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EB176B7-1BFE-42C9-95E7-A526668CDECF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46C15A5-3704-4FE5-A83B-B26C847AA593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467AD95-038A-4FC4-AFCF-FD978ED41B6E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1D3F75-DBF0-421F-BB5F-D5BA6390A192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Auth0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B3DC0A-BCB9-D3D8-56AB-73C2BAD763AD}"/>
              </a:ext>
            </a:extLst>
          </p:cNvPr>
          <p:cNvGrpSpPr/>
          <p:nvPr/>
        </p:nvGrpSpPr>
        <p:grpSpPr>
          <a:xfrm>
            <a:off x="6469193" y="2763756"/>
            <a:ext cx="4837573" cy="966424"/>
            <a:chOff x="493426" y="1242095"/>
            <a:chExt cx="7024256" cy="17145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95A5588-9538-FA3E-0DA9-29416DB9ED9F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2FD681B-27DC-A302-AF99-BF720802DE74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E485416-2BCD-191F-02F6-9716A5EBB0C1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05A0B48-6AB7-75C8-5554-67670A4DB567}"/>
                </a:ext>
              </a:extLst>
            </p:cNvPr>
            <p:cNvCxnSpPr>
              <a:cxnSpLocks/>
              <a:stCxn id="39" idx="3"/>
              <a:endCxn id="38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B8A86FC-BB29-C649-B386-0C52CA05E2EB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AAD B2C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95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6D76-14DC-CCFB-5191-ED4FA26D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43198"/>
          </a:xfrm>
        </p:spPr>
        <p:txBody>
          <a:bodyPr/>
          <a:lstStyle/>
          <a:p>
            <a:r>
              <a:rPr lang="en-US" sz="3200" dirty="0"/>
              <a:t>Integrating Azure AD B2C with App-Owns-Data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A8CED-0D2F-23F2-F259-8C3E75BAE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015663"/>
          </a:xfrm>
        </p:spPr>
        <p:txBody>
          <a:bodyPr/>
          <a:lstStyle/>
          <a:p>
            <a:r>
              <a:rPr lang="en-US" sz="2000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27: Integrating Azure AD B2C with App-Owns-Data Embedding</a:t>
            </a:r>
          </a:p>
          <a:p>
            <a:pPr lvl="1"/>
            <a:r>
              <a:rPr lang="en-US" sz="1800" b="1" dirty="0">
                <a:hlinkClick r:id="rId2"/>
              </a:rPr>
              <a:t>https://www.powerbidevcamp.net/sessions/session27/</a:t>
            </a:r>
            <a:endParaRPr lang="en-US" sz="1800" b="1" dirty="0"/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93BAC-BD96-2B8A-5A6B-90F5E0A5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73" y="2072281"/>
            <a:ext cx="6842234" cy="4676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96067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1090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Multi-tenant Provisioning Patterns</a:t>
            </a:r>
          </a:p>
          <a:p>
            <a:r>
              <a:rPr lang="en-US" dirty="0"/>
              <a:t>Service Principals and Service Principal Profiles</a:t>
            </a:r>
          </a:p>
          <a:p>
            <a:r>
              <a:rPr lang="en-US" dirty="0"/>
              <a:t>Permissions Management with App-Owns-Data</a:t>
            </a:r>
          </a:p>
          <a:p>
            <a:r>
              <a:rPr lang="en-US" dirty="0"/>
              <a:t>Self-service report authoring</a:t>
            </a:r>
          </a:p>
          <a:p>
            <a:r>
              <a:rPr lang="en-US" dirty="0"/>
              <a:t>Token Management</a:t>
            </a:r>
          </a:p>
          <a:p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18531355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050359"/>
            <a:ext cx="11053773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</a:rPr>
              <a:t>Design Patterns and Best Practices with Power BI Embedding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9730-B583-48BB-88DD-78B03C1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04B3-DE4F-48BF-8408-08ABACDE4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38828"/>
          </a:xfrm>
        </p:spPr>
        <p:txBody>
          <a:bodyPr/>
          <a:lstStyle/>
          <a:p>
            <a:r>
              <a:rPr lang="en-US" dirty="0"/>
              <a:t>Uses Power BI REST API to provision workspaces for customer tenants</a:t>
            </a:r>
          </a:p>
          <a:p>
            <a:r>
              <a:rPr lang="en-US" dirty="0"/>
              <a:t>Calls to Power BI REST API as a service principal – not as a user</a:t>
            </a:r>
          </a:p>
          <a:p>
            <a:r>
              <a:rPr lang="en-US" dirty="0"/>
              <a:t>Adds a record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dirty="0"/>
              <a:t> for each customer tenant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3C53D0-95E8-4EC5-BC7B-FA34BC58906B}"/>
              </a:ext>
            </a:extLst>
          </p:cNvPr>
          <p:cNvGrpSpPr/>
          <p:nvPr/>
        </p:nvGrpSpPr>
        <p:grpSpPr>
          <a:xfrm>
            <a:off x="833443" y="3188990"/>
            <a:ext cx="6797252" cy="3002205"/>
            <a:chOff x="1058275" y="2927733"/>
            <a:chExt cx="7772400" cy="34329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79B6C0-806D-4EB8-A619-6B953A6A52C8}"/>
                </a:ext>
              </a:extLst>
            </p:cNvPr>
            <p:cNvSpPr/>
            <p:nvPr/>
          </p:nvSpPr>
          <p:spPr bwMode="auto">
            <a:xfrm>
              <a:off x="1058275" y="2927733"/>
              <a:ext cx="7772400" cy="3432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C5C9A3-1157-4110-B6F4-05ABDF080AE9}"/>
                </a:ext>
              </a:extLst>
            </p:cNvPr>
            <p:cNvSpPr/>
            <p:nvPr/>
          </p:nvSpPr>
          <p:spPr>
            <a:xfrm>
              <a:off x="5705360" y="3142879"/>
              <a:ext cx="2867793" cy="11721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97EB89-F6C8-4B78-AE32-C9558A040A8C}"/>
                </a:ext>
              </a:extLst>
            </p:cNvPr>
            <p:cNvSpPr/>
            <p:nvPr/>
          </p:nvSpPr>
          <p:spPr>
            <a:xfrm>
              <a:off x="1295018" y="3142879"/>
              <a:ext cx="2867793" cy="117216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AppOwnsDataAdmin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1B98DA-C2C4-47BD-9B7E-411AE87CEE99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4162810" y="3728962"/>
              <a:ext cx="1542550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648BB73D-A9FA-4302-9635-DA7C27018C97}"/>
                </a:ext>
              </a:extLst>
            </p:cNvPr>
            <p:cNvSpPr/>
            <p:nvPr/>
          </p:nvSpPr>
          <p:spPr>
            <a:xfrm>
              <a:off x="1683320" y="5022865"/>
              <a:ext cx="2100622" cy="1172166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1400E3-A95A-48F2-9B53-5D5093C95716}"/>
                </a:ext>
              </a:extLst>
            </p:cNvPr>
            <p:cNvCxnSpPr>
              <a:cxnSpLocks/>
            </p:cNvCxnSpPr>
            <p:nvPr/>
          </p:nvCxnSpPr>
          <p:spPr>
            <a:xfrm>
              <a:off x="2671198" y="4397221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D8466E-8538-46E1-AE6D-DCC456FD0D37}"/>
                </a:ext>
              </a:extLst>
            </p:cNvPr>
            <p:cNvCxnSpPr>
              <a:cxnSpLocks/>
            </p:cNvCxnSpPr>
            <p:nvPr/>
          </p:nvCxnSpPr>
          <p:spPr>
            <a:xfrm>
              <a:off x="2817578" y="4397220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ECF134-D9A1-445A-86AC-0196241D9845}"/>
                </a:ext>
              </a:extLst>
            </p:cNvPr>
            <p:cNvSpPr/>
            <p:nvPr/>
          </p:nvSpPr>
          <p:spPr>
            <a:xfrm>
              <a:off x="4392936" y="3371312"/>
              <a:ext cx="108229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Azure AD Service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06000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0A5D-C6E7-49E4-A3C1-09BD65EC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Customer Tenants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AC0944-6E2B-4A7B-9FE5-13DE054B0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provides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Onboard New Tenant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Behind the scenes,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creates and configures Power BI workspace</a:t>
            </a:r>
          </a:p>
          <a:p>
            <a:pPr lvl="1"/>
            <a:r>
              <a:rPr lang="en-US" dirty="0"/>
              <a:t>Makes is possible to configure details for connection to customer database</a:t>
            </a:r>
          </a:p>
          <a:p>
            <a:pPr lvl="1"/>
            <a:r>
              <a:rPr lang="en-US" dirty="0"/>
              <a:t>Tenants can be viewed or deleted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0CEB7C-B5C4-438D-81B9-922AC0EE337B}"/>
              </a:ext>
            </a:extLst>
          </p:cNvPr>
          <p:cNvGrpSpPr/>
          <p:nvPr/>
        </p:nvGrpSpPr>
        <p:grpSpPr>
          <a:xfrm>
            <a:off x="5961513" y="4611757"/>
            <a:ext cx="6185459" cy="2219325"/>
            <a:chOff x="3990795" y="3901066"/>
            <a:chExt cx="8020426" cy="28777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B5214A-A68E-4165-983C-992EC38C0950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824" y="3901066"/>
              <a:ext cx="7109397" cy="287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D047D48-7DDC-426B-91AA-08E2F6743F72}"/>
                </a:ext>
              </a:extLst>
            </p:cNvPr>
            <p:cNvSpPr/>
            <p:nvPr/>
          </p:nvSpPr>
          <p:spPr>
            <a:xfrm>
              <a:off x="3990795" y="6156216"/>
              <a:ext cx="914400" cy="529936"/>
            </a:xfrm>
            <a:prstGeom prst="rightArrow">
              <a:avLst/>
            </a:prstGeom>
            <a:solidFill>
              <a:srgbClr val="A50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8BED540-DC72-44E9-AAB6-5FBF2045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37" y="3159021"/>
            <a:ext cx="5311776" cy="23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3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Tenant Provisioning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Power BI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workspace to a dedicated capacity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template PBIX files to create datasets and 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dataset parameters to redirect datasource to customer’s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Patch datasource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dataset refresh operations</a:t>
            </a:r>
          </a:p>
        </p:txBody>
      </p:sp>
    </p:spTree>
    <p:extLst>
      <p:ext uri="{BB962C8B-B14F-4D97-AF65-F5344CB8AC3E}">
        <p14:creationId xmlns:p14="http://schemas.microsoft.com/office/powerpoint/2010/main" val="4249484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3641-45DF-44C8-A482-AF8CE69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E53AE-64D2-4863-BD73-C8F93915F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Details</a:t>
            </a:r>
            <a:r>
              <a:rPr lang="en-US" dirty="0"/>
              <a:t> page lists members, datasets and reports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calls Power BI REST API to discover workspace artifacts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BCE07-F755-4075-95F6-049225625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"/>
          <a:stretch/>
        </p:blipFill>
        <p:spPr>
          <a:xfrm>
            <a:off x="1308051" y="2341137"/>
            <a:ext cx="6710534" cy="43117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175167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88B-E00F-4CD7-8187-8899B882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SalesReportTemplate.pbix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F600-1398-42AF-9442-FABF37C35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2103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uses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SalesReportTemplate.pbix</a:t>
            </a:r>
            <a:r>
              <a:rPr lang="en-US" sz="2000" dirty="0"/>
              <a:t> as PBIX template file</a:t>
            </a:r>
          </a:p>
          <a:p>
            <a:r>
              <a:rPr lang="en-US" sz="2000" dirty="0"/>
              <a:t>PBIX import process creates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report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parameterized with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DatabaseServer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DatabaseName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dirty="0"/>
              <a:t>Dataset parameters updated after import to redirect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to customer database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D628-AF15-4DDA-8B63-12148BD6BC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9" y="3327919"/>
            <a:ext cx="3062055" cy="209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2B33B-99CA-457A-9024-DC0E4EB4F9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7" y="3321092"/>
            <a:ext cx="3871913" cy="284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77AE7-B7ED-4908-A069-2C1B125B019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0500" y="3404358"/>
            <a:ext cx="4399140" cy="229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42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80F-64A9-2DB5-F69D-CC406E4D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Dataset Parameters using Power BI .NET SDK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28106-867A-39D0-3D61-DC637AE4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72" y="1294196"/>
            <a:ext cx="9458325" cy="2619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036260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1090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Service Principals and Service Principal Profiles</a:t>
            </a:r>
          </a:p>
          <a:p>
            <a:r>
              <a:rPr lang="en-US" dirty="0"/>
              <a:t>Permissions Management with App-Owns-Data</a:t>
            </a:r>
          </a:p>
          <a:p>
            <a:r>
              <a:rPr lang="en-US" dirty="0"/>
              <a:t>Self-service report authoring</a:t>
            </a:r>
          </a:p>
          <a:p>
            <a:r>
              <a:rPr lang="en-US" dirty="0"/>
              <a:t>Token Management</a:t>
            </a:r>
          </a:p>
          <a:p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164607731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B534-AA26-438B-82A1-386196FB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1000 Workspace Limitation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B641E-5935-4DAB-B63F-C195B48A0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39978"/>
          </a:xfrm>
        </p:spPr>
        <p:txBody>
          <a:bodyPr/>
          <a:lstStyle/>
          <a:p>
            <a:r>
              <a:rPr lang="en-US" dirty="0"/>
              <a:t>Adding service principal as member in over 1000 workspaces unsupported</a:t>
            </a:r>
          </a:p>
          <a:p>
            <a:pPr lvl="1"/>
            <a:r>
              <a:rPr lang="en-US" dirty="0"/>
              <a:t>Purpose of limitation is to maintain high levels of performance </a:t>
            </a:r>
          </a:p>
          <a:p>
            <a:pPr lvl="1"/>
            <a:r>
              <a:rPr lang="en-US" dirty="0"/>
              <a:t>Performance suffers as service principal is added to more workspaces</a:t>
            </a:r>
          </a:p>
          <a:p>
            <a:pPr lvl="1"/>
            <a:r>
              <a:rPr lang="en-US" dirty="0"/>
              <a:t>1000 workspace limitation is not enforced through code in Power BI Service</a:t>
            </a:r>
          </a:p>
          <a:p>
            <a:endParaRPr lang="en-US" dirty="0"/>
          </a:p>
          <a:p>
            <a:r>
              <a:rPr lang="en-US" dirty="0"/>
              <a:t>Observations about the 1000 workspace limitation</a:t>
            </a:r>
          </a:p>
          <a:p>
            <a:pPr lvl="1"/>
            <a:r>
              <a:rPr lang="en-US" dirty="0"/>
              <a:t>Adding service principal to 1000+ workspaces  = unsupported scenario</a:t>
            </a:r>
          </a:p>
          <a:p>
            <a:pPr lvl="1"/>
            <a:r>
              <a:rPr lang="en-US" dirty="0"/>
              <a:t>Performance slows as the number of workspace memberships for SP increases</a:t>
            </a:r>
          </a:p>
          <a:p>
            <a:pPr lvl="1"/>
            <a:r>
              <a:rPr lang="en-US" dirty="0"/>
              <a:t>Being member of 100 workspaces will perform better than 1000 workspaces</a:t>
            </a:r>
          </a:p>
          <a:p>
            <a:pPr lvl="1"/>
            <a:r>
              <a:rPr lang="en-US" dirty="0"/>
              <a:t>Being member of 10 workspaces will perform better than 100 workspaces</a:t>
            </a:r>
          </a:p>
          <a:p>
            <a:pPr lvl="1"/>
            <a:r>
              <a:rPr lang="en-US" dirty="0"/>
              <a:t>Optimal number of workspace memberships for performance reasons =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98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Understanding Dataset &amp; Datasource Credentials Isolation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F4FD41-778B-4D10-85CD-606DDB6A2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92963"/>
          </a:xfrm>
        </p:spPr>
        <p:txBody>
          <a:bodyPr/>
          <a:lstStyle/>
          <a:p>
            <a:r>
              <a:rPr lang="en-US" dirty="0"/>
              <a:t>Multitenant design should isolate customer tenants from one another</a:t>
            </a:r>
          </a:p>
          <a:p>
            <a:pPr lvl="1"/>
            <a:r>
              <a:rPr lang="en-US" dirty="0"/>
              <a:t>You don't want users seeing data from another tenant belonging to a different customer</a:t>
            </a:r>
          </a:p>
          <a:p>
            <a:r>
              <a:rPr lang="en-US" dirty="0"/>
              <a:t>Each dataset is owned by a single user or service principal</a:t>
            </a:r>
          </a:p>
          <a:p>
            <a:pPr lvl="1"/>
            <a:r>
              <a:rPr lang="en-US" dirty="0"/>
              <a:t>Dataset owner must set datasource credentials to connect to underlying datasource</a:t>
            </a:r>
          </a:p>
          <a:p>
            <a:pPr lvl="1"/>
            <a:r>
              <a:rPr lang="en-US" dirty="0"/>
              <a:t>Datasource credentials scoped by service principal and this scope extends across all workspaces</a:t>
            </a:r>
          </a:p>
          <a:p>
            <a:pPr lvl="1"/>
            <a:r>
              <a:rPr lang="en-US" dirty="0"/>
              <a:t>It's possible (but not recommended) to share dataset credentials across workspaces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C668DB-FCC4-4BE3-972C-5E0BBDDA1BD9}"/>
              </a:ext>
            </a:extLst>
          </p:cNvPr>
          <p:cNvGrpSpPr/>
          <p:nvPr/>
        </p:nvGrpSpPr>
        <p:grpSpPr>
          <a:xfrm>
            <a:off x="1222514" y="3757761"/>
            <a:ext cx="7692011" cy="3046264"/>
            <a:chOff x="1067231" y="3686019"/>
            <a:chExt cx="8354190" cy="330850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B36BDB5-E2B2-44EF-ADE2-F4EAC15D5B43}"/>
                </a:ext>
              </a:extLst>
            </p:cNvPr>
            <p:cNvGrpSpPr/>
            <p:nvPr/>
          </p:nvGrpSpPr>
          <p:grpSpPr>
            <a:xfrm>
              <a:off x="1105004" y="5756336"/>
              <a:ext cx="1096056" cy="1014003"/>
              <a:chOff x="2159489" y="1527178"/>
              <a:chExt cx="1258156" cy="1183938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322FA48-20A7-4A35-B3BE-E13CDD955ACB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FFFA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50" b="1" i="1" dirty="0">
                    <a:solidFill>
                      <a:schemeClr val="tx1"/>
                    </a:solidFill>
                  </a:rPr>
                  <a:t>118 users</a:t>
                </a:r>
              </a:p>
            </p:txBody>
          </p:sp>
          <p:pic>
            <p:nvPicPr>
              <p:cNvPr id="80" name="Graphic 79" descr="Users">
                <a:extLst>
                  <a:ext uri="{FF2B5EF4-FFF2-40B4-BE49-F238E27FC236}">
                    <a16:creationId xmlns:a16="http://schemas.microsoft.com/office/drawing/2014/main" id="{11514E5C-D097-43F3-A885-939001EDF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C5DF36D-5DED-4C43-80B6-8BC338F1B9C6}"/>
                </a:ext>
              </a:extLst>
            </p:cNvPr>
            <p:cNvSpPr/>
            <p:nvPr/>
          </p:nvSpPr>
          <p:spPr>
            <a:xfrm>
              <a:off x="8071192" y="4770610"/>
              <a:ext cx="1350229" cy="1086331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Azure SQL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1D5A48-A7C5-4C6F-B755-A43F7EBE3DB5}"/>
                </a:ext>
              </a:extLst>
            </p:cNvPr>
            <p:cNvSpPr/>
            <p:nvPr/>
          </p:nvSpPr>
          <p:spPr>
            <a:xfrm>
              <a:off x="2751630" y="3686019"/>
              <a:ext cx="4952605" cy="3308506"/>
            </a:xfrm>
            <a:prstGeom prst="rect">
              <a:avLst/>
            </a:prstGeom>
            <a:solidFill>
              <a:srgbClr val="FFF5D5"/>
            </a:solidFill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Power BI Multi-tenant Environment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3728D8-B75D-4F9E-B90F-E84DD4434A5E}"/>
                </a:ext>
              </a:extLst>
            </p:cNvPr>
            <p:cNvSpPr/>
            <p:nvPr/>
          </p:nvSpPr>
          <p:spPr>
            <a:xfrm>
              <a:off x="3001870" y="4084904"/>
              <a:ext cx="2339617" cy="1252146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6EE1EF8-C8DC-4467-B312-6C498700BC77}"/>
                </a:ext>
              </a:extLst>
            </p:cNvPr>
            <p:cNvSpPr/>
            <p:nvPr/>
          </p:nvSpPr>
          <p:spPr>
            <a:xfrm>
              <a:off x="3268310" y="4418985"/>
              <a:ext cx="1871290" cy="746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43163E7-0075-44A6-877E-6A7CEFF99852}"/>
                </a:ext>
              </a:extLst>
            </p:cNvPr>
            <p:cNvSpPr/>
            <p:nvPr/>
          </p:nvSpPr>
          <p:spPr>
            <a:xfrm>
              <a:off x="4313765" y="4668199"/>
              <a:ext cx="656085" cy="379785"/>
            </a:xfrm>
            <a:prstGeom prst="rect">
              <a:avLst/>
            </a:prstGeom>
            <a:solidFill>
              <a:srgbClr val="C94F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B04B66-B855-4BB9-9EE8-08BD785DC6A5}"/>
                </a:ext>
              </a:extLst>
            </p:cNvPr>
            <p:cNvSpPr/>
            <p:nvPr/>
          </p:nvSpPr>
          <p:spPr>
            <a:xfrm>
              <a:off x="3462781" y="4666184"/>
              <a:ext cx="656085" cy="381800"/>
            </a:xfrm>
            <a:prstGeom prst="rect">
              <a:avLst/>
            </a:prstGeom>
            <a:solidFill>
              <a:srgbClr val="1223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115AA61-A792-4C72-8909-F2E3BF21C887}"/>
                </a:ext>
              </a:extLst>
            </p:cNvPr>
            <p:cNvSpPr/>
            <p:nvPr/>
          </p:nvSpPr>
          <p:spPr>
            <a:xfrm>
              <a:off x="5927893" y="5178683"/>
              <a:ext cx="1338168" cy="493786"/>
            </a:xfrm>
            <a:prstGeom prst="rect">
              <a:avLst/>
            </a:prstGeom>
            <a:solidFill>
              <a:srgbClr val="C94F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612E310-2BC3-44D8-ADD0-CFCCD4977C8C}"/>
                </a:ext>
              </a:extLst>
            </p:cNvPr>
            <p:cNvCxnSpPr>
              <a:cxnSpLocks/>
              <a:stCxn id="91" idx="2"/>
              <a:endCxn id="87" idx="3"/>
            </p:cNvCxnSpPr>
            <p:nvPr/>
          </p:nvCxnSpPr>
          <p:spPr>
            <a:xfrm flipH="1" flipV="1">
              <a:off x="7266061" y="5425576"/>
              <a:ext cx="1122483" cy="993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EAF3C13-83C9-4637-AB76-FB3CBD2BE846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>
              <a:off x="2170625" y="4857084"/>
              <a:ext cx="1292157" cy="884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2E1678D-5413-4CEF-BEB7-9462CD766D6C}"/>
                </a:ext>
              </a:extLst>
            </p:cNvPr>
            <p:cNvCxnSpPr>
              <a:cxnSpLocks/>
              <a:stCxn id="87" idx="1"/>
              <a:endCxn id="85" idx="3"/>
            </p:cNvCxnSpPr>
            <p:nvPr/>
          </p:nvCxnSpPr>
          <p:spPr>
            <a:xfrm flipH="1" flipV="1">
              <a:off x="4969850" y="4858092"/>
              <a:ext cx="958043" cy="56748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lowchart: Magnetic Disk 90">
              <a:extLst>
                <a:ext uri="{FF2B5EF4-FFF2-40B4-BE49-F238E27FC236}">
                  <a16:creationId xmlns:a16="http://schemas.microsoft.com/office/drawing/2014/main" id="{1445272E-D4E3-44D1-9016-1B141DCE6BBB}"/>
                </a:ext>
              </a:extLst>
            </p:cNvPr>
            <p:cNvSpPr/>
            <p:nvPr/>
          </p:nvSpPr>
          <p:spPr>
            <a:xfrm>
              <a:off x="8388544" y="5188621"/>
              <a:ext cx="695737" cy="493786"/>
            </a:xfrm>
            <a:prstGeom prst="flowChartMagneticDisk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Sales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ACDA6F3-53DD-4D38-9B25-92E105F15E56}"/>
                </a:ext>
              </a:extLst>
            </p:cNvPr>
            <p:cNvGrpSpPr/>
            <p:nvPr/>
          </p:nvGrpSpPr>
          <p:grpSpPr>
            <a:xfrm>
              <a:off x="1067231" y="4335461"/>
              <a:ext cx="1096056" cy="1014003"/>
              <a:chOff x="2159489" y="1527178"/>
              <a:chExt cx="1258156" cy="1183938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B724264-D72F-4D42-9184-9AD933CA567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5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94" name="Graphic 93" descr="Users">
                <a:extLst>
                  <a:ext uri="{FF2B5EF4-FFF2-40B4-BE49-F238E27FC236}">
                    <a16:creationId xmlns:a16="http://schemas.microsoft.com/office/drawing/2014/main" id="{D21FD6E0-EF66-49D1-BBC1-260FA6A16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83ADA86-8FC1-4936-90D0-C145A115B1F3}"/>
                </a:ext>
              </a:extLst>
            </p:cNvPr>
            <p:cNvSpPr/>
            <p:nvPr/>
          </p:nvSpPr>
          <p:spPr>
            <a:xfrm>
              <a:off x="3039644" y="5505779"/>
              <a:ext cx="2301844" cy="1252146"/>
            </a:xfrm>
            <a:prstGeom prst="rect">
              <a:avLst/>
            </a:prstGeom>
            <a:solidFill>
              <a:srgbClr val="FFFA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Customer 02 Tenant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04F4A26-B6C0-4C00-9D2F-6E31BD08B10F}"/>
                </a:ext>
              </a:extLst>
            </p:cNvPr>
            <p:cNvSpPr/>
            <p:nvPr/>
          </p:nvSpPr>
          <p:spPr>
            <a:xfrm>
              <a:off x="3306083" y="5839861"/>
              <a:ext cx="1871290" cy="746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A1D698-AFA7-45FE-B0C7-B0D32F9D1643}"/>
                </a:ext>
              </a:extLst>
            </p:cNvPr>
            <p:cNvSpPr/>
            <p:nvPr/>
          </p:nvSpPr>
          <p:spPr>
            <a:xfrm>
              <a:off x="4351538" y="6089075"/>
              <a:ext cx="656085" cy="379785"/>
            </a:xfrm>
            <a:prstGeom prst="rect">
              <a:avLst/>
            </a:prstGeom>
            <a:solidFill>
              <a:srgbClr val="C94F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847E5F-F2E4-460E-824A-78BEA3B8A8BF}"/>
                </a:ext>
              </a:extLst>
            </p:cNvPr>
            <p:cNvSpPr/>
            <p:nvPr/>
          </p:nvSpPr>
          <p:spPr>
            <a:xfrm>
              <a:off x="3500554" y="6087060"/>
              <a:ext cx="656085" cy="381800"/>
            </a:xfrm>
            <a:prstGeom prst="rect">
              <a:avLst/>
            </a:prstGeom>
            <a:solidFill>
              <a:srgbClr val="1223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C17B25B-9332-4C3C-93F3-83E96C52997E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2208398" y="6277960"/>
              <a:ext cx="1292157" cy="8846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CEB9147-517E-4B63-8265-C08C432AAD65}"/>
                </a:ext>
              </a:extLst>
            </p:cNvPr>
            <p:cNvCxnSpPr>
              <a:cxnSpLocks/>
              <a:stCxn id="87" idx="1"/>
              <a:endCxn id="97" idx="3"/>
            </p:cNvCxnSpPr>
            <p:nvPr/>
          </p:nvCxnSpPr>
          <p:spPr>
            <a:xfrm flipH="1">
              <a:off x="5007623" y="5425576"/>
              <a:ext cx="920270" cy="853392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32DF767-6BDC-4948-8547-C9B94929299B}"/>
                </a:ext>
              </a:extLst>
            </p:cNvPr>
            <p:cNvCxnSpPr>
              <a:cxnSpLocks/>
              <a:stCxn id="85" idx="1"/>
              <a:endCxn id="86" idx="3"/>
            </p:cNvCxnSpPr>
            <p:nvPr/>
          </p:nvCxnSpPr>
          <p:spPr>
            <a:xfrm flipH="1" flipV="1">
              <a:off x="4118866" y="4857084"/>
              <a:ext cx="194899" cy="100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BAD6FF4-F909-4C06-913D-F322850FC0C2}"/>
                </a:ext>
              </a:extLst>
            </p:cNvPr>
            <p:cNvCxnSpPr>
              <a:cxnSpLocks/>
              <a:stCxn id="97" idx="1"/>
              <a:endCxn id="98" idx="3"/>
            </p:cNvCxnSpPr>
            <p:nvPr/>
          </p:nvCxnSpPr>
          <p:spPr>
            <a:xfrm flipH="1" flipV="1">
              <a:off x="4156639" y="6277960"/>
              <a:ext cx="194899" cy="100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0087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DB5EB-7103-43F0-831C-528CF0A67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216539"/>
          </a:xfrm>
        </p:spPr>
        <p:txBody>
          <a:bodyPr/>
          <a:lstStyle/>
          <a:p>
            <a:r>
              <a:rPr lang="en-US" dirty="0"/>
              <a:t>Service principal profiles are created as local accounts in Power BI Service</a:t>
            </a:r>
          </a:p>
          <a:p>
            <a:pPr lvl="1"/>
            <a:r>
              <a:rPr lang="en-US" dirty="0"/>
              <a:t>Service principal profiles created as alternative to separate service principal per customer tenant</a:t>
            </a:r>
          </a:p>
          <a:p>
            <a:pPr lvl="1"/>
            <a:r>
              <a:rPr lang="en-US" dirty="0"/>
              <a:t>New Profiles API allows service principal to create service principal profiles</a:t>
            </a:r>
          </a:p>
          <a:p>
            <a:pPr lvl="1"/>
            <a:r>
              <a:rPr lang="en-US" dirty="0"/>
              <a:t>No limit on how many service principal profiles can be created by a single service principal</a:t>
            </a:r>
          </a:p>
          <a:p>
            <a:pPr lvl="1"/>
            <a:r>
              <a:rPr lang="en-US" dirty="0"/>
              <a:t>Service principal profiles are unknowns to Azure AD and external datasources such as Azure SQL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F44D46-8240-4D5B-834C-08C7F7A0F63C}"/>
              </a:ext>
            </a:extLst>
          </p:cNvPr>
          <p:cNvSpPr/>
          <p:nvPr/>
        </p:nvSpPr>
        <p:spPr bwMode="auto">
          <a:xfrm>
            <a:off x="1346826" y="3391599"/>
            <a:ext cx="3233059" cy="21421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DEA67CD-B9BB-4A76-9A2B-199E646F7C38}"/>
              </a:ext>
            </a:extLst>
          </p:cNvPr>
          <p:cNvSpPr/>
          <p:nvPr/>
        </p:nvSpPr>
        <p:spPr bwMode="auto">
          <a:xfrm>
            <a:off x="2728425" y="3529671"/>
            <a:ext cx="1644631" cy="1786314"/>
          </a:xfrm>
          <a:prstGeom prst="rect">
            <a:avLst/>
          </a:prstGeom>
          <a:solidFill>
            <a:srgbClr val="FEFCF0"/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Service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7BFD9-5A9C-4BC7-BA33-7576BF53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Service Principal Profiles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EDAFE1A-AB94-480F-8336-A9F18B3B0F28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060162" y="4023935"/>
            <a:ext cx="1097912" cy="51079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BDBB8E-0462-45AC-BC96-C61B500D70B4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2060162" y="4497212"/>
            <a:ext cx="1097912" cy="3751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CFAA2F4-ABFE-41E4-97F4-5403A59E6CA5}"/>
              </a:ext>
            </a:extLst>
          </p:cNvPr>
          <p:cNvCxnSpPr>
            <a:cxnSpLocks/>
          </p:cNvCxnSpPr>
          <p:nvPr/>
        </p:nvCxnSpPr>
        <p:spPr>
          <a:xfrm>
            <a:off x="2066884" y="4534725"/>
            <a:ext cx="1037048" cy="44785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4C8419-4A12-45BD-BCDC-00A85E2187AF}"/>
              </a:ext>
            </a:extLst>
          </p:cNvPr>
          <p:cNvGrpSpPr/>
          <p:nvPr/>
        </p:nvGrpSpPr>
        <p:grpSpPr>
          <a:xfrm>
            <a:off x="1573329" y="4121211"/>
            <a:ext cx="809083" cy="869245"/>
            <a:chOff x="6262373" y="2435914"/>
            <a:chExt cx="848695" cy="91180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5CA730-E2EA-43DF-94A3-B6A87DC93855}"/>
                </a:ext>
              </a:extLst>
            </p:cNvPr>
            <p:cNvSpPr/>
            <p:nvPr/>
          </p:nvSpPr>
          <p:spPr bwMode="auto">
            <a:xfrm>
              <a:off x="6262373" y="2435914"/>
              <a:ext cx="848695" cy="91180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Service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Principal</a:t>
              </a:r>
            </a:p>
          </p:txBody>
        </p:sp>
        <p:pic>
          <p:nvPicPr>
            <p:cNvPr id="59" name="Graphic 58" descr="User with solid fill">
              <a:extLst>
                <a:ext uri="{FF2B5EF4-FFF2-40B4-BE49-F238E27FC236}">
                  <a16:creationId xmlns:a16="http://schemas.microsoft.com/office/drawing/2014/main" id="{B352EF67-DC41-49EF-8BB9-C171EB91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3342" y="2646694"/>
              <a:ext cx="701023" cy="701023"/>
            </a:xfrm>
            <a:prstGeom prst="rect">
              <a:avLst/>
            </a:prstGeom>
          </p:spPr>
        </p:pic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3053665-D467-4501-AEAF-35D94F30F812}"/>
              </a:ext>
            </a:extLst>
          </p:cNvPr>
          <p:cNvSpPr/>
          <p:nvPr/>
        </p:nvSpPr>
        <p:spPr bwMode="auto">
          <a:xfrm>
            <a:off x="3158074" y="3867849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1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FE13712-810A-4D65-9257-393589B0925A}"/>
              </a:ext>
            </a:extLst>
          </p:cNvPr>
          <p:cNvSpPr/>
          <p:nvPr/>
        </p:nvSpPr>
        <p:spPr bwMode="auto">
          <a:xfrm>
            <a:off x="3158074" y="4341126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2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B93A6DB-897B-4BF7-B50B-982521AC3F3F}"/>
              </a:ext>
            </a:extLst>
          </p:cNvPr>
          <p:cNvSpPr/>
          <p:nvPr/>
        </p:nvSpPr>
        <p:spPr bwMode="auto">
          <a:xfrm>
            <a:off x="3127466" y="4826497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3</a:t>
            </a:r>
          </a:p>
        </p:txBody>
      </p:sp>
    </p:spTree>
    <p:extLst>
      <p:ext uri="{BB962C8B-B14F-4D97-AF65-F5344CB8AC3E}">
        <p14:creationId xmlns:p14="http://schemas.microsoft.com/office/powerpoint/2010/main" val="11496358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Check out the Power BI Dev Camp Portal at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AE91F-8E3A-6A9B-74AD-28CD3B2C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21" y="1821090"/>
            <a:ext cx="8484026" cy="4837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BFD9-5A9C-4BC7-BA33-7576BF53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3" y="170622"/>
            <a:ext cx="11801475" cy="498598"/>
          </a:xfrm>
        </p:spPr>
        <p:txBody>
          <a:bodyPr/>
          <a:lstStyle/>
          <a:p>
            <a:r>
              <a:rPr lang="en-US" dirty="0"/>
              <a:t>Service Principal Profiles and the Power BI Security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DB5EB-7103-43F0-831C-528CF0A67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Service principal profile is first-class security principal in Power BI authorization system</a:t>
            </a:r>
          </a:p>
          <a:p>
            <a:pPr lvl="1"/>
            <a:r>
              <a:rPr lang="en-US" dirty="0"/>
              <a:t>Service principal profile can be added as workspace member</a:t>
            </a:r>
          </a:p>
          <a:p>
            <a:pPr lvl="1"/>
            <a:r>
              <a:rPr lang="en-US" dirty="0"/>
              <a:t>Service principal can execute Power BI REST API calls under identity of service principal profile</a:t>
            </a:r>
          </a:p>
          <a:p>
            <a:pPr lvl="1"/>
            <a:r>
              <a:rPr lang="en-US" dirty="0"/>
              <a:t>Service principal profile can create workspaces and datasets and set datasource credentials</a:t>
            </a:r>
          </a:p>
          <a:p>
            <a:pPr lvl="1"/>
            <a:r>
              <a:rPr lang="en-US" dirty="0"/>
              <a:t>Service principal profile can generate embed token for App-Owns-Data embedding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B16719-0F30-454C-8915-9A941FC6F1ED}"/>
              </a:ext>
            </a:extLst>
          </p:cNvPr>
          <p:cNvSpPr/>
          <p:nvPr/>
        </p:nvSpPr>
        <p:spPr bwMode="auto">
          <a:xfrm>
            <a:off x="1284138" y="3369671"/>
            <a:ext cx="5637402" cy="28847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BC1117-EB17-4ADF-96AF-EBA82732D801}"/>
              </a:ext>
            </a:extLst>
          </p:cNvPr>
          <p:cNvSpPr/>
          <p:nvPr/>
        </p:nvSpPr>
        <p:spPr bwMode="auto">
          <a:xfrm>
            <a:off x="1505766" y="3624240"/>
            <a:ext cx="2023045" cy="23196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BC9E85-934B-4759-89D2-A8C6B779B731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384228" y="3965590"/>
            <a:ext cx="2116448" cy="85097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EE38CB-55B3-45B8-ACD6-7BF1F05075F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469962" y="4706147"/>
            <a:ext cx="2029469" cy="11041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610818-E461-4BC8-8FDB-2FF7A4B7273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69962" y="4816564"/>
            <a:ext cx="2029469" cy="63014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29F0BC-AD67-4C33-9863-109AF600F9C7}"/>
              </a:ext>
            </a:extLst>
          </p:cNvPr>
          <p:cNvGrpSpPr/>
          <p:nvPr/>
        </p:nvGrpSpPr>
        <p:grpSpPr>
          <a:xfrm>
            <a:off x="2069860" y="4403992"/>
            <a:ext cx="809083" cy="869245"/>
            <a:chOff x="6262373" y="2435914"/>
            <a:chExt cx="848695" cy="9118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92FB50-4F00-451A-88EF-FC05897DE00D}"/>
                </a:ext>
              </a:extLst>
            </p:cNvPr>
            <p:cNvSpPr/>
            <p:nvPr/>
          </p:nvSpPr>
          <p:spPr bwMode="auto">
            <a:xfrm>
              <a:off x="6262373" y="2435914"/>
              <a:ext cx="848695" cy="91180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Service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Principal</a:t>
              </a:r>
            </a:p>
          </p:txBody>
        </p:sp>
        <p:pic>
          <p:nvPicPr>
            <p:cNvPr id="12" name="Graphic 11" descr="User with solid fill">
              <a:extLst>
                <a:ext uri="{FF2B5EF4-FFF2-40B4-BE49-F238E27FC236}">
                  <a16:creationId xmlns:a16="http://schemas.microsoft.com/office/drawing/2014/main" id="{D436623F-B3C6-4AC4-A602-F8BCBA98A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3342" y="2646694"/>
              <a:ext cx="701023" cy="70102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4F9185-7CED-45D5-995B-51084E6C7E90}"/>
              </a:ext>
            </a:extLst>
          </p:cNvPr>
          <p:cNvGrpSpPr/>
          <p:nvPr/>
        </p:nvGrpSpPr>
        <p:grpSpPr>
          <a:xfrm>
            <a:off x="4500676" y="3658247"/>
            <a:ext cx="2088400" cy="614685"/>
            <a:chOff x="8211024" y="3430934"/>
            <a:chExt cx="2141331" cy="63026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4D71936-ED98-47F9-A3DE-3B6DC891EC23}"/>
                </a:ext>
              </a:extLst>
            </p:cNvPr>
            <p:cNvSpPr/>
            <p:nvPr/>
          </p:nvSpPr>
          <p:spPr bwMode="auto">
            <a:xfrm>
              <a:off x="8211024" y="3430934"/>
              <a:ext cx="2141331" cy="630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Workspace for Customer 1 Tenant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B515770-DA6E-4F58-8D16-38F73F388321}"/>
                </a:ext>
              </a:extLst>
            </p:cNvPr>
            <p:cNvGrpSpPr/>
            <p:nvPr/>
          </p:nvGrpSpPr>
          <p:grpSpPr>
            <a:xfrm>
              <a:off x="8363529" y="3635898"/>
              <a:ext cx="1874011" cy="373552"/>
              <a:chOff x="8489236" y="3139978"/>
              <a:chExt cx="1429269" cy="296761"/>
            </a:xfrm>
          </p:grpSpPr>
          <p:graphicFrame>
            <p:nvGraphicFramePr>
              <p:cNvPr id="41" name="Object 40">
                <a:extLst>
                  <a:ext uri="{FF2B5EF4-FFF2-40B4-BE49-F238E27FC236}">
                    <a16:creationId xmlns:a16="http://schemas.microsoft.com/office/drawing/2014/main" id="{AB5DF5ED-0585-47DE-8F83-C43D9AD2D4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331842" y="3139984"/>
              <a:ext cx="309664" cy="278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4" imgW="380880" imgH="343080" progId="Paint.Picture">
                      <p:embed/>
                    </p:oleObj>
                  </mc:Choice>
                  <mc:Fallback>
                    <p:oleObj name="Bitmap Image" r:id="rId4" imgW="380880" imgH="343080" progId="Paint.Picture">
                      <p:embed/>
                      <p:pic>
                        <p:nvPicPr>
                          <p:cNvPr id="41" name="Object 40">
                            <a:extLst>
                              <a:ext uri="{FF2B5EF4-FFF2-40B4-BE49-F238E27FC236}">
                                <a16:creationId xmlns:a16="http://schemas.microsoft.com/office/drawing/2014/main" id="{AB5DF5ED-0585-47DE-8F83-C43D9AD2D42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331842" y="3139984"/>
                            <a:ext cx="309664" cy="2786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41">
                <a:extLst>
                  <a:ext uri="{FF2B5EF4-FFF2-40B4-BE49-F238E27FC236}">
                    <a16:creationId xmlns:a16="http://schemas.microsoft.com/office/drawing/2014/main" id="{FD00F0E2-E6A9-44A2-8FCC-30F449F973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66234" y="3139978"/>
              <a:ext cx="303212" cy="2967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6" imgW="373320" imgH="365760" progId="Paint.Picture">
                      <p:embed/>
                    </p:oleObj>
                  </mc:Choice>
                  <mc:Fallback>
                    <p:oleObj name="Bitmap Image" r:id="rId6" imgW="373320" imgH="365760" progId="Paint.Picture">
                      <p:embed/>
                      <p:pic>
                        <p:nvPicPr>
                          <p:cNvPr id="42" name="Object 41">
                            <a:extLst>
                              <a:ext uri="{FF2B5EF4-FFF2-40B4-BE49-F238E27FC236}">
                                <a16:creationId xmlns:a16="http://schemas.microsoft.com/office/drawing/2014/main" id="{FD00F0E2-E6A9-44A2-8FCC-30F449F973F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766234" y="3139978"/>
                            <a:ext cx="303212" cy="2967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42">
                <a:extLst>
                  <a:ext uri="{FF2B5EF4-FFF2-40B4-BE49-F238E27FC236}">
                    <a16:creationId xmlns:a16="http://schemas.microsoft.com/office/drawing/2014/main" id="{72F18C72-5355-4045-B280-C3A063451F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54844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8" imgW="358200" imgH="350640" progId="Paint.Picture">
                      <p:embed/>
                    </p:oleObj>
                  </mc:Choice>
                  <mc:Fallback>
                    <p:oleObj name="Bitmap Image" r:id="rId8" imgW="358200" imgH="350640" progId="Paint.Picture">
                      <p:embed/>
                      <p:pic>
                        <p:nvPicPr>
                          <p:cNvPr id="43" name="Object 42">
                            <a:extLst>
                              <a:ext uri="{FF2B5EF4-FFF2-40B4-BE49-F238E27FC236}">
                                <a16:creationId xmlns:a16="http://schemas.microsoft.com/office/drawing/2014/main" id="{72F18C72-5355-4045-B280-C3A063451F2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9054844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43">
                <a:extLst>
                  <a:ext uri="{FF2B5EF4-FFF2-40B4-BE49-F238E27FC236}">
                    <a16:creationId xmlns:a16="http://schemas.microsoft.com/office/drawing/2014/main" id="{8A695CF6-843B-4159-8152-1E597A0520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26905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0" imgW="358200" imgH="350640" progId="Paint.Picture">
                      <p:embed/>
                    </p:oleObj>
                  </mc:Choice>
                  <mc:Fallback>
                    <p:oleObj name="Bitmap Image" r:id="rId10" imgW="358200" imgH="350640" progId="Paint.Picture">
                      <p:embed/>
                      <p:pic>
                        <p:nvPicPr>
                          <p:cNvPr id="44" name="Object 43">
                            <a:extLst>
                              <a:ext uri="{FF2B5EF4-FFF2-40B4-BE49-F238E27FC236}">
                                <a16:creationId xmlns:a16="http://schemas.microsoft.com/office/drawing/2014/main" id="{8A695CF6-843B-4159-8152-1E597A05206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9626905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Object 44">
                <a:extLst>
                  <a:ext uri="{FF2B5EF4-FFF2-40B4-BE49-F238E27FC236}">
                    <a16:creationId xmlns:a16="http://schemas.microsoft.com/office/drawing/2014/main" id="{815737FD-81AB-4484-A599-A1F75B4D44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89236" y="3139982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2" imgW="358200" imgH="350640" progId="Paint.Picture">
                      <p:embed/>
                    </p:oleObj>
                  </mc:Choice>
                  <mc:Fallback>
                    <p:oleObj name="Bitmap Image" r:id="rId12" imgW="358200" imgH="350640" progId="Paint.Picture">
                      <p:embed/>
                      <p:pic>
                        <p:nvPicPr>
                          <p:cNvPr id="45" name="Object 44">
                            <a:extLst>
                              <a:ext uri="{FF2B5EF4-FFF2-40B4-BE49-F238E27FC236}">
                                <a16:creationId xmlns:a16="http://schemas.microsoft.com/office/drawing/2014/main" id="{815737FD-81AB-4484-A599-A1F75B4D44D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8489236" y="3139982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725A60-3FBA-46F5-BE3A-4C430F75F222}"/>
              </a:ext>
            </a:extLst>
          </p:cNvPr>
          <p:cNvGrpSpPr/>
          <p:nvPr/>
        </p:nvGrpSpPr>
        <p:grpSpPr>
          <a:xfrm>
            <a:off x="4499431" y="4398804"/>
            <a:ext cx="2088400" cy="614685"/>
            <a:chOff x="8209747" y="4162233"/>
            <a:chExt cx="2141331" cy="6302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B4328A-E5DD-40D8-B4C6-A66EC8E1F24C}"/>
                </a:ext>
              </a:extLst>
            </p:cNvPr>
            <p:cNvSpPr/>
            <p:nvPr/>
          </p:nvSpPr>
          <p:spPr bwMode="auto">
            <a:xfrm>
              <a:off x="8209747" y="4162233"/>
              <a:ext cx="2141331" cy="630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Workspace for Customer 2 Tenant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CEB2CBF-E2D3-4839-AE88-386696A26980}"/>
                </a:ext>
              </a:extLst>
            </p:cNvPr>
            <p:cNvGrpSpPr/>
            <p:nvPr/>
          </p:nvGrpSpPr>
          <p:grpSpPr>
            <a:xfrm>
              <a:off x="8362252" y="4367197"/>
              <a:ext cx="1874011" cy="373552"/>
              <a:chOff x="8489236" y="3139978"/>
              <a:chExt cx="1429269" cy="296761"/>
            </a:xfrm>
          </p:grpSpPr>
          <p:graphicFrame>
            <p:nvGraphicFramePr>
              <p:cNvPr id="34" name="Object 33">
                <a:extLst>
                  <a:ext uri="{FF2B5EF4-FFF2-40B4-BE49-F238E27FC236}">
                    <a16:creationId xmlns:a16="http://schemas.microsoft.com/office/drawing/2014/main" id="{BDA31BAE-CB28-4502-9E44-5F08AC588F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331842" y="3139984"/>
              <a:ext cx="309664" cy="278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4" imgW="380880" imgH="343080" progId="Paint.Picture">
                      <p:embed/>
                    </p:oleObj>
                  </mc:Choice>
                  <mc:Fallback>
                    <p:oleObj name="Bitmap Image" r:id="rId4" imgW="380880" imgH="343080" progId="Paint.Picture">
                      <p:embed/>
                      <p:pic>
                        <p:nvPicPr>
                          <p:cNvPr id="34" name="Object 33">
                            <a:extLst>
                              <a:ext uri="{FF2B5EF4-FFF2-40B4-BE49-F238E27FC236}">
                                <a16:creationId xmlns:a16="http://schemas.microsoft.com/office/drawing/2014/main" id="{BDA31BAE-CB28-4502-9E44-5F08AC588F0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331842" y="3139984"/>
                            <a:ext cx="309664" cy="2786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34">
                <a:extLst>
                  <a:ext uri="{FF2B5EF4-FFF2-40B4-BE49-F238E27FC236}">
                    <a16:creationId xmlns:a16="http://schemas.microsoft.com/office/drawing/2014/main" id="{724ABEF8-6AF0-41DC-9983-CCD221B33C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66234" y="3139978"/>
              <a:ext cx="303212" cy="2967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6" imgW="373320" imgH="365760" progId="Paint.Picture">
                      <p:embed/>
                    </p:oleObj>
                  </mc:Choice>
                  <mc:Fallback>
                    <p:oleObj name="Bitmap Image" r:id="rId6" imgW="373320" imgH="365760" progId="Paint.Picture">
                      <p:embed/>
                      <p:pic>
                        <p:nvPicPr>
                          <p:cNvPr id="35" name="Object 34">
                            <a:extLst>
                              <a:ext uri="{FF2B5EF4-FFF2-40B4-BE49-F238E27FC236}">
                                <a16:creationId xmlns:a16="http://schemas.microsoft.com/office/drawing/2014/main" id="{724ABEF8-6AF0-41DC-9983-CCD221B33C2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766234" y="3139978"/>
                            <a:ext cx="303212" cy="2967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35">
                <a:extLst>
                  <a:ext uri="{FF2B5EF4-FFF2-40B4-BE49-F238E27FC236}">
                    <a16:creationId xmlns:a16="http://schemas.microsoft.com/office/drawing/2014/main" id="{2F9E3423-D488-4E45-B9BF-16CFB882E3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54844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8" imgW="358200" imgH="350640" progId="Paint.Picture">
                      <p:embed/>
                    </p:oleObj>
                  </mc:Choice>
                  <mc:Fallback>
                    <p:oleObj name="Bitmap Image" r:id="rId8" imgW="358200" imgH="350640" progId="Paint.Picture">
                      <p:embed/>
                      <p:pic>
                        <p:nvPicPr>
                          <p:cNvPr id="36" name="Object 35">
                            <a:extLst>
                              <a:ext uri="{FF2B5EF4-FFF2-40B4-BE49-F238E27FC236}">
                                <a16:creationId xmlns:a16="http://schemas.microsoft.com/office/drawing/2014/main" id="{2F9E3423-D488-4E45-B9BF-16CFB882E36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9054844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36">
                <a:extLst>
                  <a:ext uri="{FF2B5EF4-FFF2-40B4-BE49-F238E27FC236}">
                    <a16:creationId xmlns:a16="http://schemas.microsoft.com/office/drawing/2014/main" id="{C7481C7C-4A9A-41F6-8FB9-67090E0736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26905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0" imgW="358200" imgH="350640" progId="Paint.Picture">
                      <p:embed/>
                    </p:oleObj>
                  </mc:Choice>
                  <mc:Fallback>
                    <p:oleObj name="Bitmap Image" r:id="rId10" imgW="358200" imgH="350640" progId="Paint.Picture">
                      <p:embed/>
                      <p:pic>
                        <p:nvPicPr>
                          <p:cNvPr id="37" name="Object 36">
                            <a:extLst>
                              <a:ext uri="{FF2B5EF4-FFF2-40B4-BE49-F238E27FC236}">
                                <a16:creationId xmlns:a16="http://schemas.microsoft.com/office/drawing/2014/main" id="{C7481C7C-4A9A-41F6-8FB9-67090E0736A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9626905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37">
                <a:extLst>
                  <a:ext uri="{FF2B5EF4-FFF2-40B4-BE49-F238E27FC236}">
                    <a16:creationId xmlns:a16="http://schemas.microsoft.com/office/drawing/2014/main" id="{A8B08C9F-E6C2-48FE-AD55-E7C730EA43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89236" y="3139982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2" imgW="358200" imgH="350640" progId="Paint.Picture">
                      <p:embed/>
                    </p:oleObj>
                  </mc:Choice>
                  <mc:Fallback>
                    <p:oleObj name="Bitmap Image" r:id="rId12" imgW="358200" imgH="350640" progId="Paint.Picture">
                      <p:embed/>
                      <p:pic>
                        <p:nvPicPr>
                          <p:cNvPr id="38" name="Object 37">
                            <a:extLst>
                              <a:ext uri="{FF2B5EF4-FFF2-40B4-BE49-F238E27FC236}">
                                <a16:creationId xmlns:a16="http://schemas.microsoft.com/office/drawing/2014/main" id="{A8B08C9F-E6C2-48FE-AD55-E7C730EA431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8489236" y="3139982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447D50-CA00-4C8A-91E9-E1C2A7D1E04A}"/>
              </a:ext>
            </a:extLst>
          </p:cNvPr>
          <p:cNvGrpSpPr/>
          <p:nvPr/>
        </p:nvGrpSpPr>
        <p:grpSpPr>
          <a:xfrm>
            <a:off x="4499431" y="5139362"/>
            <a:ext cx="2088400" cy="614685"/>
            <a:chOff x="8209747" y="4162233"/>
            <a:chExt cx="2141331" cy="6302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DFF5F-00CB-4ABA-8484-A8A1656FCF67}"/>
                </a:ext>
              </a:extLst>
            </p:cNvPr>
            <p:cNvSpPr/>
            <p:nvPr/>
          </p:nvSpPr>
          <p:spPr bwMode="auto">
            <a:xfrm>
              <a:off x="8209747" y="4162233"/>
              <a:ext cx="2141331" cy="630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Workspace for Customer 3 Tenant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03E11EA-9870-45F6-96BF-5D002C15E147}"/>
                </a:ext>
              </a:extLst>
            </p:cNvPr>
            <p:cNvGrpSpPr/>
            <p:nvPr/>
          </p:nvGrpSpPr>
          <p:grpSpPr>
            <a:xfrm>
              <a:off x="8362252" y="4367197"/>
              <a:ext cx="1874011" cy="373552"/>
              <a:chOff x="8489236" y="3139978"/>
              <a:chExt cx="1429269" cy="296761"/>
            </a:xfrm>
          </p:grpSpPr>
          <p:graphicFrame>
            <p:nvGraphicFramePr>
              <p:cNvPr id="27" name="Object 26">
                <a:extLst>
                  <a:ext uri="{FF2B5EF4-FFF2-40B4-BE49-F238E27FC236}">
                    <a16:creationId xmlns:a16="http://schemas.microsoft.com/office/drawing/2014/main" id="{58C6F3F7-9EC9-467D-8B93-F8E275FB79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331842" y="3139984"/>
              <a:ext cx="309664" cy="278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4" imgW="380880" imgH="343080" progId="Paint.Picture">
                      <p:embed/>
                    </p:oleObj>
                  </mc:Choice>
                  <mc:Fallback>
                    <p:oleObj name="Bitmap Image" r:id="rId4" imgW="380880" imgH="343080" progId="Paint.Picture">
                      <p:embed/>
                      <p:pic>
                        <p:nvPicPr>
                          <p:cNvPr id="27" name="Object 26">
                            <a:extLst>
                              <a:ext uri="{FF2B5EF4-FFF2-40B4-BE49-F238E27FC236}">
                                <a16:creationId xmlns:a16="http://schemas.microsoft.com/office/drawing/2014/main" id="{58C6F3F7-9EC9-467D-8B93-F8E275FB792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331842" y="3139984"/>
                            <a:ext cx="309664" cy="27869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27">
                <a:extLst>
                  <a:ext uri="{FF2B5EF4-FFF2-40B4-BE49-F238E27FC236}">
                    <a16:creationId xmlns:a16="http://schemas.microsoft.com/office/drawing/2014/main" id="{0DA165E3-B355-4C0E-B342-B05B258F47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66234" y="3139978"/>
              <a:ext cx="303212" cy="2967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6" imgW="373320" imgH="365760" progId="Paint.Picture">
                      <p:embed/>
                    </p:oleObj>
                  </mc:Choice>
                  <mc:Fallback>
                    <p:oleObj name="Bitmap Image" r:id="rId6" imgW="373320" imgH="365760" progId="Paint.Picture">
                      <p:embed/>
                      <p:pic>
                        <p:nvPicPr>
                          <p:cNvPr id="28" name="Object 27">
                            <a:extLst>
                              <a:ext uri="{FF2B5EF4-FFF2-40B4-BE49-F238E27FC236}">
                                <a16:creationId xmlns:a16="http://schemas.microsoft.com/office/drawing/2014/main" id="{0DA165E3-B355-4C0E-B342-B05B258F47F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766234" y="3139978"/>
                            <a:ext cx="303212" cy="2967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28">
                <a:extLst>
                  <a:ext uri="{FF2B5EF4-FFF2-40B4-BE49-F238E27FC236}">
                    <a16:creationId xmlns:a16="http://schemas.microsoft.com/office/drawing/2014/main" id="{3C7D7996-679F-4577-B716-FD5BCE7BE2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54844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8" imgW="358200" imgH="350640" progId="Paint.Picture">
                      <p:embed/>
                    </p:oleObj>
                  </mc:Choice>
                  <mc:Fallback>
                    <p:oleObj name="Bitmap Image" r:id="rId8" imgW="358200" imgH="350640" progId="Paint.Picture">
                      <p:embed/>
                      <p:pic>
                        <p:nvPicPr>
                          <p:cNvPr id="29" name="Object 28">
                            <a:extLst>
                              <a:ext uri="{FF2B5EF4-FFF2-40B4-BE49-F238E27FC236}">
                                <a16:creationId xmlns:a16="http://schemas.microsoft.com/office/drawing/2014/main" id="{3C7D7996-679F-4577-B716-FD5BCE7BE26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9054844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9">
                <a:extLst>
                  <a:ext uri="{FF2B5EF4-FFF2-40B4-BE49-F238E27FC236}">
                    <a16:creationId xmlns:a16="http://schemas.microsoft.com/office/drawing/2014/main" id="{1EE52899-FE1A-439B-A7DF-49EDC6C0B05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26905" y="3139984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0" imgW="358200" imgH="350640" progId="Paint.Picture">
                      <p:embed/>
                    </p:oleObj>
                  </mc:Choice>
                  <mc:Fallback>
                    <p:oleObj name="Bitmap Image" r:id="rId10" imgW="358200" imgH="350640" progId="Paint.Picture">
                      <p:embed/>
                      <p:pic>
                        <p:nvPicPr>
                          <p:cNvPr id="30" name="Object 29">
                            <a:extLst>
                              <a:ext uri="{FF2B5EF4-FFF2-40B4-BE49-F238E27FC236}">
                                <a16:creationId xmlns:a16="http://schemas.microsoft.com/office/drawing/2014/main" id="{1EE52899-FE1A-439B-A7DF-49EDC6C0B05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9626905" y="3139984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30">
                <a:extLst>
                  <a:ext uri="{FF2B5EF4-FFF2-40B4-BE49-F238E27FC236}">
                    <a16:creationId xmlns:a16="http://schemas.microsoft.com/office/drawing/2014/main" id="{D5899FCE-4643-43A1-AB1C-B62305BF5A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89236" y="3139982"/>
              <a:ext cx="291600" cy="285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12" imgW="358200" imgH="350640" progId="Paint.Picture">
                      <p:embed/>
                    </p:oleObj>
                  </mc:Choice>
                  <mc:Fallback>
                    <p:oleObj name="Bitmap Image" r:id="rId12" imgW="358200" imgH="350640" progId="Paint.Picture">
                      <p:embed/>
                      <p:pic>
                        <p:nvPicPr>
                          <p:cNvPr id="31" name="Object 30">
                            <a:extLst>
                              <a:ext uri="{FF2B5EF4-FFF2-40B4-BE49-F238E27FC236}">
                                <a16:creationId xmlns:a16="http://schemas.microsoft.com/office/drawing/2014/main" id="{D5899FCE-4643-43A1-AB1C-B62305BF5A5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8489236" y="3139982"/>
                            <a:ext cx="291600" cy="2851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942A1FF-CE92-4AE8-AD5B-05B23BC44940}"/>
              </a:ext>
            </a:extLst>
          </p:cNvPr>
          <p:cNvSpPr/>
          <p:nvPr/>
        </p:nvSpPr>
        <p:spPr bwMode="auto">
          <a:xfrm>
            <a:off x="3180178" y="4186640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1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F19A83-1FCF-4A43-9891-F3D1A6B58063}"/>
              </a:ext>
            </a:extLst>
          </p:cNvPr>
          <p:cNvSpPr/>
          <p:nvPr/>
        </p:nvSpPr>
        <p:spPr bwMode="auto">
          <a:xfrm>
            <a:off x="3182496" y="4603152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2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75C8441-FA9F-4A98-ADF0-32EC243F5617}"/>
              </a:ext>
            </a:extLst>
          </p:cNvPr>
          <p:cNvSpPr/>
          <p:nvPr/>
        </p:nvSpPr>
        <p:spPr bwMode="auto">
          <a:xfrm>
            <a:off x="3195740" y="5000973"/>
            <a:ext cx="642020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 3</a:t>
            </a:r>
          </a:p>
        </p:txBody>
      </p:sp>
    </p:spTree>
    <p:extLst>
      <p:ext uri="{BB962C8B-B14F-4D97-AF65-F5344CB8AC3E}">
        <p14:creationId xmlns:p14="http://schemas.microsoft.com/office/powerpoint/2010/main" val="276103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BC82-03EF-406E-9ADF-3A17C45E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Principal Profile Per Customer Tenant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4639-1A36-405C-A910-EA0381BB0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9274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Can scale to any number of required tenants (e.g. 100,000+)</a:t>
            </a:r>
            <a:endParaRPr lang="en-US" sz="2000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dirty="0"/>
              <a:t>Each service principal profile owns datasource credentials for one customer tenant</a:t>
            </a:r>
          </a:p>
          <a:p>
            <a:pPr>
              <a:spcAft>
                <a:spcPts val="0"/>
              </a:spcAft>
            </a:pPr>
            <a:r>
              <a:rPr lang="en-US" dirty="0"/>
              <a:t>Optimized performance due to profile being member of single workspace</a:t>
            </a:r>
          </a:p>
          <a:p>
            <a:pPr>
              <a:spcAft>
                <a:spcPts val="0"/>
              </a:spcAft>
            </a:pPr>
            <a:r>
              <a:rPr lang="en-US" dirty="0"/>
              <a:t>Requires one-time creation of Azure AD application for service principal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540A6D-6E31-4722-954F-EC2295BDB8B0}"/>
              </a:ext>
            </a:extLst>
          </p:cNvPr>
          <p:cNvSpPr/>
          <p:nvPr/>
        </p:nvSpPr>
        <p:spPr bwMode="auto">
          <a:xfrm>
            <a:off x="903514" y="2997018"/>
            <a:ext cx="8479971" cy="38940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1C0958-C58C-487F-B4AC-C30A810C7756}"/>
              </a:ext>
            </a:extLst>
          </p:cNvPr>
          <p:cNvSpPr/>
          <p:nvPr/>
        </p:nvSpPr>
        <p:spPr bwMode="auto">
          <a:xfrm>
            <a:off x="3495232" y="3655265"/>
            <a:ext cx="2023045" cy="291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Application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4BBEA5-522E-42E1-8A31-922CD4BE3961}"/>
              </a:ext>
            </a:extLst>
          </p:cNvPr>
          <p:cNvSpPr/>
          <p:nvPr/>
        </p:nvSpPr>
        <p:spPr bwMode="auto">
          <a:xfrm>
            <a:off x="6108404" y="3202218"/>
            <a:ext cx="2809295" cy="3556872"/>
          </a:xfrm>
          <a:prstGeom prst="rect">
            <a:avLst/>
          </a:prstGeom>
          <a:solidFill>
            <a:srgbClr val="FEFCF0"/>
          </a:solidFill>
          <a:ln w="19050">
            <a:solidFill>
              <a:schemeClr val="tx1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Multi-tenant Environment</a:t>
            </a:r>
            <a:b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Service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5452A13-ED4B-4043-9A2D-5E6D4B2EA781}"/>
              </a:ext>
            </a:extLst>
          </p:cNvPr>
          <p:cNvGrpSpPr/>
          <p:nvPr/>
        </p:nvGrpSpPr>
        <p:grpSpPr>
          <a:xfrm>
            <a:off x="1273314" y="3581453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D423690-5A29-4325-89A4-D33D8AD4B0B9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1</a:t>
              </a:r>
            </a:p>
          </p:txBody>
        </p:sp>
        <p:pic>
          <p:nvPicPr>
            <p:cNvPr id="66" name="Graphic 65" descr="Users outline">
              <a:extLst>
                <a:ext uri="{FF2B5EF4-FFF2-40B4-BE49-F238E27FC236}">
                  <a16:creationId xmlns:a16="http://schemas.microsoft.com/office/drawing/2014/main" id="{70763E18-98EE-4116-9F6E-2F42EB60D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04E2C3-988A-4C5A-BAF2-CDDE83518FCC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4373694" y="3996615"/>
            <a:ext cx="2116448" cy="85097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1AE01A-2EED-4B8E-A70E-C503D5C088E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4459428" y="4737172"/>
            <a:ext cx="2029469" cy="11041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9AEE37-0B27-4111-981E-F58B3A6138AE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4459428" y="4847589"/>
            <a:ext cx="2029469" cy="63014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2A6C30-313C-4EBD-B3D2-FD627DD67756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414750" y="4891996"/>
            <a:ext cx="2088400" cy="132629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81A011F-3C0E-4775-9553-FF7A03C06F67}"/>
              </a:ext>
            </a:extLst>
          </p:cNvPr>
          <p:cNvGrpSpPr/>
          <p:nvPr/>
        </p:nvGrpSpPr>
        <p:grpSpPr>
          <a:xfrm>
            <a:off x="4059326" y="4435017"/>
            <a:ext cx="809083" cy="869245"/>
            <a:chOff x="6262373" y="2435914"/>
            <a:chExt cx="848695" cy="91180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59CFE14-C27B-47C0-8603-FF81972DE1B8}"/>
                </a:ext>
              </a:extLst>
            </p:cNvPr>
            <p:cNvSpPr/>
            <p:nvPr/>
          </p:nvSpPr>
          <p:spPr bwMode="auto">
            <a:xfrm>
              <a:off x="6262373" y="2435914"/>
              <a:ext cx="848695" cy="91180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4008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Service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Principal</a:t>
              </a:r>
            </a:p>
          </p:txBody>
        </p:sp>
        <p:pic>
          <p:nvPicPr>
            <p:cNvPr id="73" name="Graphic 72" descr="User with solid fill">
              <a:extLst>
                <a:ext uri="{FF2B5EF4-FFF2-40B4-BE49-F238E27FC236}">
                  <a16:creationId xmlns:a16="http://schemas.microsoft.com/office/drawing/2014/main" id="{E5399852-6C4D-4470-9CED-2B7DA035E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23342" y="2646694"/>
              <a:ext cx="701023" cy="701023"/>
            </a:xfrm>
            <a:prstGeom prst="rect">
              <a:avLst/>
            </a:prstGeom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4D9DED-5946-453A-B4CB-4310133C2080}"/>
              </a:ext>
            </a:extLst>
          </p:cNvPr>
          <p:cNvCxnSpPr>
            <a:cxnSpLocks/>
            <a:endCxn id="65" idx="3"/>
          </p:cNvCxnSpPr>
          <p:nvPr/>
        </p:nvCxnSpPr>
        <p:spPr>
          <a:xfrm flipH="1" flipV="1">
            <a:off x="2508840" y="3888795"/>
            <a:ext cx="870290" cy="4751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3FB24C-A638-4560-AC29-691482C291C6}"/>
              </a:ext>
            </a:extLst>
          </p:cNvPr>
          <p:cNvCxnSpPr>
            <a:cxnSpLocks/>
            <a:endCxn id="112" idx="3"/>
          </p:cNvCxnSpPr>
          <p:nvPr/>
        </p:nvCxnSpPr>
        <p:spPr>
          <a:xfrm flipH="1" flipV="1">
            <a:off x="2497959" y="4639905"/>
            <a:ext cx="914682" cy="12367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8332F4B-F366-487B-BBBF-6CC807D72941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2497957" y="5141811"/>
            <a:ext cx="864771" cy="26009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4FBFCBA-5CE9-463A-9815-DD45EFE6767E}"/>
              </a:ext>
            </a:extLst>
          </p:cNvPr>
          <p:cNvCxnSpPr>
            <a:cxnSpLocks/>
            <a:endCxn id="118" idx="3"/>
          </p:cNvCxnSpPr>
          <p:nvPr/>
        </p:nvCxnSpPr>
        <p:spPr>
          <a:xfrm flipH="1">
            <a:off x="2487064" y="5691847"/>
            <a:ext cx="838906" cy="47206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6AD952-3033-40D7-8C67-294D215BEA55}"/>
              </a:ext>
            </a:extLst>
          </p:cNvPr>
          <p:cNvGrpSpPr/>
          <p:nvPr/>
        </p:nvGrpSpPr>
        <p:grpSpPr>
          <a:xfrm>
            <a:off x="6488897" y="3689272"/>
            <a:ext cx="2102653" cy="2836356"/>
            <a:chOff x="9003497" y="3530299"/>
            <a:chExt cx="2155945" cy="290824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6B80245-9286-487C-8B74-527F6AA0BDD1}"/>
                </a:ext>
              </a:extLst>
            </p:cNvPr>
            <p:cNvGrpSpPr/>
            <p:nvPr/>
          </p:nvGrpSpPr>
          <p:grpSpPr>
            <a:xfrm>
              <a:off x="9004774" y="3530299"/>
              <a:ext cx="2141331" cy="630264"/>
              <a:chOff x="8211024" y="3430934"/>
              <a:chExt cx="2141331" cy="630264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A0D11D4-9804-4455-A4E1-03189EE27A2E}"/>
                  </a:ext>
                </a:extLst>
              </p:cNvPr>
              <p:cNvSpPr/>
              <p:nvPr/>
            </p:nvSpPr>
            <p:spPr bwMode="auto">
              <a:xfrm>
                <a:off x="8211024" y="3430934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1 Tenant</a:t>
                </a: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D1ECA1D-0F3A-4FAB-8680-01A44CD5867D}"/>
                  </a:ext>
                </a:extLst>
              </p:cNvPr>
              <p:cNvGrpSpPr/>
              <p:nvPr/>
            </p:nvGrpSpPr>
            <p:grpSpPr>
              <a:xfrm>
                <a:off x="8363529" y="3635898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106" name="Object 105">
                  <a:extLst>
                    <a:ext uri="{FF2B5EF4-FFF2-40B4-BE49-F238E27FC236}">
                      <a16:creationId xmlns:a16="http://schemas.microsoft.com/office/drawing/2014/main" id="{9B529727-6F58-49D2-AE09-A9ABEF68ED3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80880" imgH="343080" progId="Paint.Picture">
                        <p:embed/>
                      </p:oleObj>
                    </mc:Choice>
                    <mc:Fallback>
                      <p:oleObj name="Bitmap Image" r:id="rId6" imgW="380880" imgH="343080" progId="Paint.Picture">
                        <p:embed/>
                        <p:pic>
                          <p:nvPicPr>
                            <p:cNvPr id="106" name="Object 105">
                              <a:extLst>
                                <a:ext uri="{FF2B5EF4-FFF2-40B4-BE49-F238E27FC236}">
                                  <a16:creationId xmlns:a16="http://schemas.microsoft.com/office/drawing/2014/main" id="{9B529727-6F58-49D2-AE09-A9ABEF68ED3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7" name="Object 106">
                  <a:extLst>
                    <a:ext uri="{FF2B5EF4-FFF2-40B4-BE49-F238E27FC236}">
                      <a16:creationId xmlns:a16="http://schemas.microsoft.com/office/drawing/2014/main" id="{22D0D749-1C88-43AD-A3A2-A92AA6F2571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73320" imgH="365760" progId="Paint.Picture">
                        <p:embed/>
                      </p:oleObj>
                    </mc:Choice>
                    <mc:Fallback>
                      <p:oleObj name="Bitmap Image" r:id="rId8" imgW="373320" imgH="365760" progId="Paint.Picture">
                        <p:embed/>
                        <p:pic>
                          <p:nvPicPr>
                            <p:cNvPr id="107" name="Object 106">
                              <a:extLst>
                                <a:ext uri="{FF2B5EF4-FFF2-40B4-BE49-F238E27FC236}">
                                  <a16:creationId xmlns:a16="http://schemas.microsoft.com/office/drawing/2014/main" id="{22D0D749-1C88-43AD-A3A2-A92AA6F2571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8" name="Object 107">
                  <a:extLst>
                    <a:ext uri="{FF2B5EF4-FFF2-40B4-BE49-F238E27FC236}">
                      <a16:creationId xmlns:a16="http://schemas.microsoft.com/office/drawing/2014/main" id="{EA62FA59-E7EE-4D01-945F-F748D3165BF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108" name="Object 107">
                              <a:extLst>
                                <a:ext uri="{FF2B5EF4-FFF2-40B4-BE49-F238E27FC236}">
                                  <a16:creationId xmlns:a16="http://schemas.microsoft.com/office/drawing/2014/main" id="{EA62FA59-E7EE-4D01-945F-F748D3165BF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9" name="Object 108">
                  <a:extLst>
                    <a:ext uri="{FF2B5EF4-FFF2-40B4-BE49-F238E27FC236}">
                      <a16:creationId xmlns:a16="http://schemas.microsoft.com/office/drawing/2014/main" id="{23137EED-21AF-46C8-B7AC-41C79606C4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109" name="Object 108">
                              <a:extLst>
                                <a:ext uri="{FF2B5EF4-FFF2-40B4-BE49-F238E27FC236}">
                                  <a16:creationId xmlns:a16="http://schemas.microsoft.com/office/drawing/2014/main" id="{23137EED-21AF-46C8-B7AC-41C79606C4C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" name="Object 109">
                  <a:extLst>
                    <a:ext uri="{FF2B5EF4-FFF2-40B4-BE49-F238E27FC236}">
                      <a16:creationId xmlns:a16="http://schemas.microsoft.com/office/drawing/2014/main" id="{A77D3183-5375-4058-A37E-34F8238C6E9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4" imgW="358200" imgH="350640" progId="Paint.Picture">
                        <p:embed/>
                      </p:oleObj>
                    </mc:Choice>
                    <mc:Fallback>
                      <p:oleObj name="Bitmap Image" r:id="rId14" imgW="358200" imgH="350640" progId="Paint.Picture">
                        <p:embed/>
                        <p:pic>
                          <p:nvPicPr>
                            <p:cNvPr id="110" name="Object 109">
                              <a:extLst>
                                <a:ext uri="{FF2B5EF4-FFF2-40B4-BE49-F238E27FC236}">
                                  <a16:creationId xmlns:a16="http://schemas.microsoft.com/office/drawing/2014/main" id="{A77D3183-5375-4058-A37E-34F8238C6E9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F20F71C-2075-4EA4-AB90-4DB97FECA085}"/>
                </a:ext>
              </a:extLst>
            </p:cNvPr>
            <p:cNvGrpSpPr/>
            <p:nvPr/>
          </p:nvGrpSpPr>
          <p:grpSpPr>
            <a:xfrm>
              <a:off x="9003497" y="4289626"/>
              <a:ext cx="2141331" cy="630264"/>
              <a:chOff x="8209747" y="4162233"/>
              <a:chExt cx="2141331" cy="63026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90798DA-D4D9-4F39-AA19-B365E844E663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2 Tenant</a:t>
                </a: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46A776B-EC16-4F31-A388-0B85D34B5628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99" name="Object 98">
                  <a:extLst>
                    <a:ext uri="{FF2B5EF4-FFF2-40B4-BE49-F238E27FC236}">
                      <a16:creationId xmlns:a16="http://schemas.microsoft.com/office/drawing/2014/main" id="{70D9ACCA-56EA-46BE-90C2-DD3BA0D32D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80880" imgH="343080" progId="Paint.Picture">
                        <p:embed/>
                      </p:oleObj>
                    </mc:Choice>
                    <mc:Fallback>
                      <p:oleObj name="Bitmap Image" r:id="rId6" imgW="380880" imgH="343080" progId="Paint.Picture">
                        <p:embed/>
                        <p:pic>
                          <p:nvPicPr>
                            <p:cNvPr id="99" name="Object 98">
                              <a:extLst>
                                <a:ext uri="{FF2B5EF4-FFF2-40B4-BE49-F238E27FC236}">
                                  <a16:creationId xmlns:a16="http://schemas.microsoft.com/office/drawing/2014/main" id="{70D9ACCA-56EA-46BE-90C2-DD3BA0D32D2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0" name="Object 99">
                  <a:extLst>
                    <a:ext uri="{FF2B5EF4-FFF2-40B4-BE49-F238E27FC236}">
                      <a16:creationId xmlns:a16="http://schemas.microsoft.com/office/drawing/2014/main" id="{8F080BAE-3499-4DD9-99FD-A2314940BA4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73320" imgH="365760" progId="Paint.Picture">
                        <p:embed/>
                      </p:oleObj>
                    </mc:Choice>
                    <mc:Fallback>
                      <p:oleObj name="Bitmap Image" r:id="rId8" imgW="373320" imgH="365760" progId="Paint.Picture">
                        <p:embed/>
                        <p:pic>
                          <p:nvPicPr>
                            <p:cNvPr id="100" name="Object 99">
                              <a:extLst>
                                <a:ext uri="{FF2B5EF4-FFF2-40B4-BE49-F238E27FC236}">
                                  <a16:creationId xmlns:a16="http://schemas.microsoft.com/office/drawing/2014/main" id="{8F080BAE-3499-4DD9-99FD-A2314940BA4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1" name="Object 100">
                  <a:extLst>
                    <a:ext uri="{FF2B5EF4-FFF2-40B4-BE49-F238E27FC236}">
                      <a16:creationId xmlns:a16="http://schemas.microsoft.com/office/drawing/2014/main" id="{43814A1F-7010-44F1-98F9-16D440DE4BB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101" name="Object 100">
                              <a:extLst>
                                <a:ext uri="{FF2B5EF4-FFF2-40B4-BE49-F238E27FC236}">
                                  <a16:creationId xmlns:a16="http://schemas.microsoft.com/office/drawing/2014/main" id="{43814A1F-7010-44F1-98F9-16D440DE4BB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" name="Object 101">
                  <a:extLst>
                    <a:ext uri="{FF2B5EF4-FFF2-40B4-BE49-F238E27FC236}">
                      <a16:creationId xmlns:a16="http://schemas.microsoft.com/office/drawing/2014/main" id="{49500ADF-EE12-4E5B-B42D-87B34970F63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102" name="Object 101">
                              <a:extLst>
                                <a:ext uri="{FF2B5EF4-FFF2-40B4-BE49-F238E27FC236}">
                                  <a16:creationId xmlns:a16="http://schemas.microsoft.com/office/drawing/2014/main" id="{49500ADF-EE12-4E5B-B42D-87B34970F63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" name="Object 102">
                  <a:extLst>
                    <a:ext uri="{FF2B5EF4-FFF2-40B4-BE49-F238E27FC236}">
                      <a16:creationId xmlns:a16="http://schemas.microsoft.com/office/drawing/2014/main" id="{3D452AEF-1CC1-4876-9BF0-1E04AF7C8DA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4" imgW="358200" imgH="350640" progId="Paint.Picture">
                        <p:embed/>
                      </p:oleObj>
                    </mc:Choice>
                    <mc:Fallback>
                      <p:oleObj name="Bitmap Image" r:id="rId14" imgW="358200" imgH="350640" progId="Paint.Picture">
                        <p:embed/>
                        <p:pic>
                          <p:nvPicPr>
                            <p:cNvPr id="103" name="Object 102">
                              <a:extLst>
                                <a:ext uri="{FF2B5EF4-FFF2-40B4-BE49-F238E27FC236}">
                                  <a16:creationId xmlns:a16="http://schemas.microsoft.com/office/drawing/2014/main" id="{3D452AEF-1CC1-4876-9BF0-1E04AF7C8DA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9D1E30A-E8ED-4920-93CE-87BF2C1F217F}"/>
                </a:ext>
              </a:extLst>
            </p:cNvPr>
            <p:cNvGrpSpPr/>
            <p:nvPr/>
          </p:nvGrpSpPr>
          <p:grpSpPr>
            <a:xfrm>
              <a:off x="9003497" y="5048953"/>
              <a:ext cx="2141331" cy="630264"/>
              <a:chOff x="8209747" y="4162233"/>
              <a:chExt cx="2141331" cy="63026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C1FCB3F-D2B7-4345-92A5-C7E0171991EF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3 Tenant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A414EBD-F8C6-47CD-8491-A4B3EF366E9E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92" name="Object 91">
                  <a:extLst>
                    <a:ext uri="{FF2B5EF4-FFF2-40B4-BE49-F238E27FC236}">
                      <a16:creationId xmlns:a16="http://schemas.microsoft.com/office/drawing/2014/main" id="{5BFCAD67-2B7C-42F1-BAAE-5906E9215C4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80880" imgH="343080" progId="Paint.Picture">
                        <p:embed/>
                      </p:oleObj>
                    </mc:Choice>
                    <mc:Fallback>
                      <p:oleObj name="Bitmap Image" r:id="rId6" imgW="380880" imgH="343080" progId="Paint.Picture">
                        <p:embed/>
                        <p:pic>
                          <p:nvPicPr>
                            <p:cNvPr id="92" name="Object 91">
                              <a:extLst>
                                <a:ext uri="{FF2B5EF4-FFF2-40B4-BE49-F238E27FC236}">
                                  <a16:creationId xmlns:a16="http://schemas.microsoft.com/office/drawing/2014/main" id="{5BFCAD67-2B7C-42F1-BAAE-5906E9215C4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3" name="Object 92">
                  <a:extLst>
                    <a:ext uri="{FF2B5EF4-FFF2-40B4-BE49-F238E27FC236}">
                      <a16:creationId xmlns:a16="http://schemas.microsoft.com/office/drawing/2014/main" id="{30A1BABA-7571-4DF0-A766-5A1DDB5CB5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73320" imgH="365760" progId="Paint.Picture">
                        <p:embed/>
                      </p:oleObj>
                    </mc:Choice>
                    <mc:Fallback>
                      <p:oleObj name="Bitmap Image" r:id="rId8" imgW="373320" imgH="365760" progId="Paint.Picture">
                        <p:embed/>
                        <p:pic>
                          <p:nvPicPr>
                            <p:cNvPr id="93" name="Object 92">
                              <a:extLst>
                                <a:ext uri="{FF2B5EF4-FFF2-40B4-BE49-F238E27FC236}">
                                  <a16:creationId xmlns:a16="http://schemas.microsoft.com/office/drawing/2014/main" id="{30A1BABA-7571-4DF0-A766-5A1DDB5CB5D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" name="Object 93">
                  <a:extLst>
                    <a:ext uri="{FF2B5EF4-FFF2-40B4-BE49-F238E27FC236}">
                      <a16:creationId xmlns:a16="http://schemas.microsoft.com/office/drawing/2014/main" id="{C87FFD05-334E-4536-B2E0-FD5DE8EC9F1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94" name="Object 93">
                              <a:extLst>
                                <a:ext uri="{FF2B5EF4-FFF2-40B4-BE49-F238E27FC236}">
                                  <a16:creationId xmlns:a16="http://schemas.microsoft.com/office/drawing/2014/main" id="{C87FFD05-334E-4536-B2E0-FD5DE8EC9F1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5" name="Object 94">
                  <a:extLst>
                    <a:ext uri="{FF2B5EF4-FFF2-40B4-BE49-F238E27FC236}">
                      <a16:creationId xmlns:a16="http://schemas.microsoft.com/office/drawing/2014/main" id="{A667D85E-7255-498E-B452-4798AC38E94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95" name="Object 94">
                              <a:extLst>
                                <a:ext uri="{FF2B5EF4-FFF2-40B4-BE49-F238E27FC236}">
                                  <a16:creationId xmlns:a16="http://schemas.microsoft.com/office/drawing/2014/main" id="{A667D85E-7255-498E-B452-4798AC38E94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6" name="Object 95">
                  <a:extLst>
                    <a:ext uri="{FF2B5EF4-FFF2-40B4-BE49-F238E27FC236}">
                      <a16:creationId xmlns:a16="http://schemas.microsoft.com/office/drawing/2014/main" id="{4ED9AC2D-4E7D-4E51-8641-2FDDB427DA0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4" imgW="358200" imgH="350640" progId="Paint.Picture">
                        <p:embed/>
                      </p:oleObj>
                    </mc:Choice>
                    <mc:Fallback>
                      <p:oleObj name="Bitmap Image" r:id="rId14" imgW="358200" imgH="350640" progId="Paint.Picture">
                        <p:embed/>
                        <p:pic>
                          <p:nvPicPr>
                            <p:cNvPr id="96" name="Object 95">
                              <a:extLst>
                                <a:ext uri="{FF2B5EF4-FFF2-40B4-BE49-F238E27FC236}">
                                  <a16:creationId xmlns:a16="http://schemas.microsoft.com/office/drawing/2014/main" id="{4ED9AC2D-4E7D-4E51-8641-2FDDB427DA0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A16AF03-8734-4929-8506-0062809EA7B4}"/>
                </a:ext>
              </a:extLst>
            </p:cNvPr>
            <p:cNvGrpSpPr/>
            <p:nvPr/>
          </p:nvGrpSpPr>
          <p:grpSpPr>
            <a:xfrm>
              <a:off x="9018111" y="5808279"/>
              <a:ext cx="2141331" cy="630264"/>
              <a:chOff x="8209747" y="4162233"/>
              <a:chExt cx="2141331" cy="63026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A232731-3202-4B80-ADDC-E0892B68EBC7}"/>
                  </a:ext>
                </a:extLst>
              </p:cNvPr>
              <p:cNvSpPr/>
              <p:nvPr/>
            </p:nvSpPr>
            <p:spPr bwMode="auto">
              <a:xfrm>
                <a:off x="8209747" y="4162233"/>
                <a:ext cx="2141331" cy="6302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64008" rIns="18288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Workspace for Customer N Tenant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FABB52B-AC99-4C13-9889-3D23D32F080B}"/>
                  </a:ext>
                </a:extLst>
              </p:cNvPr>
              <p:cNvGrpSpPr/>
              <p:nvPr/>
            </p:nvGrpSpPr>
            <p:grpSpPr>
              <a:xfrm>
                <a:off x="8362252" y="4367197"/>
                <a:ext cx="1874011" cy="373552"/>
                <a:chOff x="8489236" y="3139978"/>
                <a:chExt cx="1429269" cy="296761"/>
              </a:xfrm>
            </p:grpSpPr>
            <p:graphicFrame>
              <p:nvGraphicFramePr>
                <p:cNvPr id="85" name="Object 84">
                  <a:extLst>
                    <a:ext uri="{FF2B5EF4-FFF2-40B4-BE49-F238E27FC236}">
                      <a16:creationId xmlns:a16="http://schemas.microsoft.com/office/drawing/2014/main" id="{335A0A49-9434-4C9B-B8AF-7B11CFE1745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31842" y="3139984"/>
                <a:ext cx="309664" cy="278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6" imgW="380880" imgH="343080" progId="Paint.Picture">
                        <p:embed/>
                      </p:oleObj>
                    </mc:Choice>
                    <mc:Fallback>
                      <p:oleObj name="Bitmap Image" r:id="rId6" imgW="380880" imgH="343080" progId="Paint.Picture">
                        <p:embed/>
                        <p:pic>
                          <p:nvPicPr>
                            <p:cNvPr id="85" name="Object 84">
                              <a:extLst>
                                <a:ext uri="{FF2B5EF4-FFF2-40B4-BE49-F238E27FC236}">
                                  <a16:creationId xmlns:a16="http://schemas.microsoft.com/office/drawing/2014/main" id="{335A0A49-9434-4C9B-B8AF-7B11CFE1745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31842" y="3139984"/>
                              <a:ext cx="309664" cy="2786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" name="Object 85">
                  <a:extLst>
                    <a:ext uri="{FF2B5EF4-FFF2-40B4-BE49-F238E27FC236}">
                      <a16:creationId xmlns:a16="http://schemas.microsoft.com/office/drawing/2014/main" id="{EFEDDC7B-E4F3-41BD-BAF5-D3C319EBE61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766234" y="3139978"/>
                <a:ext cx="303212" cy="2967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8" imgW="373320" imgH="365760" progId="Paint.Picture">
                        <p:embed/>
                      </p:oleObj>
                    </mc:Choice>
                    <mc:Fallback>
                      <p:oleObj name="Bitmap Image" r:id="rId8" imgW="373320" imgH="365760" progId="Paint.Picture">
                        <p:embed/>
                        <p:pic>
                          <p:nvPicPr>
                            <p:cNvPr id="86" name="Object 85">
                              <a:extLst>
                                <a:ext uri="{FF2B5EF4-FFF2-40B4-BE49-F238E27FC236}">
                                  <a16:creationId xmlns:a16="http://schemas.microsoft.com/office/drawing/2014/main" id="{EFEDDC7B-E4F3-41BD-BAF5-D3C319EBE61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766234" y="3139978"/>
                              <a:ext cx="303212" cy="2967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7" name="Object 86">
                  <a:extLst>
                    <a:ext uri="{FF2B5EF4-FFF2-40B4-BE49-F238E27FC236}">
                      <a16:creationId xmlns:a16="http://schemas.microsoft.com/office/drawing/2014/main" id="{A34178CB-2BA7-4C49-9674-011FECA0961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054844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0" imgW="358200" imgH="350640" progId="Paint.Picture">
                        <p:embed/>
                      </p:oleObj>
                    </mc:Choice>
                    <mc:Fallback>
                      <p:oleObj name="Bitmap Image" r:id="rId10" imgW="358200" imgH="350640" progId="Paint.Picture">
                        <p:embed/>
                        <p:pic>
                          <p:nvPicPr>
                            <p:cNvPr id="87" name="Object 86">
                              <a:extLst>
                                <a:ext uri="{FF2B5EF4-FFF2-40B4-BE49-F238E27FC236}">
                                  <a16:creationId xmlns:a16="http://schemas.microsoft.com/office/drawing/2014/main" id="{A34178CB-2BA7-4C49-9674-011FECA0961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054844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8" name="Object 87">
                  <a:extLst>
                    <a:ext uri="{FF2B5EF4-FFF2-40B4-BE49-F238E27FC236}">
                      <a16:creationId xmlns:a16="http://schemas.microsoft.com/office/drawing/2014/main" id="{DAE795F9-C7AE-40B5-8603-6B5147B0287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26905" y="3139984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2" imgW="358200" imgH="350640" progId="Paint.Picture">
                        <p:embed/>
                      </p:oleObj>
                    </mc:Choice>
                    <mc:Fallback>
                      <p:oleObj name="Bitmap Image" r:id="rId12" imgW="358200" imgH="350640" progId="Paint.Picture">
                        <p:embed/>
                        <p:pic>
                          <p:nvPicPr>
                            <p:cNvPr id="88" name="Object 87">
                              <a:extLst>
                                <a:ext uri="{FF2B5EF4-FFF2-40B4-BE49-F238E27FC236}">
                                  <a16:creationId xmlns:a16="http://schemas.microsoft.com/office/drawing/2014/main" id="{DAE795F9-C7AE-40B5-8603-6B5147B0287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26905" y="3139984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9" name="Object 88">
                  <a:extLst>
                    <a:ext uri="{FF2B5EF4-FFF2-40B4-BE49-F238E27FC236}">
                      <a16:creationId xmlns:a16="http://schemas.microsoft.com/office/drawing/2014/main" id="{1CBAAF66-7774-4810-AF23-576E8A9BF18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89236" y="3139982"/>
                <a:ext cx="291600" cy="285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14" imgW="358200" imgH="350640" progId="Paint.Picture">
                        <p:embed/>
                      </p:oleObj>
                    </mc:Choice>
                    <mc:Fallback>
                      <p:oleObj name="Bitmap Image" r:id="rId14" imgW="358200" imgH="350640" progId="Paint.Picture">
                        <p:embed/>
                        <p:pic>
                          <p:nvPicPr>
                            <p:cNvPr id="89" name="Object 88">
                              <a:extLst>
                                <a:ext uri="{FF2B5EF4-FFF2-40B4-BE49-F238E27FC236}">
                                  <a16:creationId xmlns:a16="http://schemas.microsoft.com/office/drawing/2014/main" id="{1CBAAF66-7774-4810-AF23-576E8A9BF18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89236" y="3139982"/>
                              <a:ext cx="291600" cy="2851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38CD7AD-4BAD-4022-8B8A-602B8A3F3F35}"/>
              </a:ext>
            </a:extLst>
          </p:cNvPr>
          <p:cNvGrpSpPr/>
          <p:nvPr/>
        </p:nvGrpSpPr>
        <p:grpSpPr>
          <a:xfrm>
            <a:off x="1262433" y="4332563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F945DA-8126-4562-98BB-766CC427294F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2</a:t>
              </a:r>
            </a:p>
          </p:txBody>
        </p:sp>
        <p:pic>
          <p:nvPicPr>
            <p:cNvPr id="113" name="Graphic 112" descr="Users outline">
              <a:extLst>
                <a:ext uri="{FF2B5EF4-FFF2-40B4-BE49-F238E27FC236}">
                  <a16:creationId xmlns:a16="http://schemas.microsoft.com/office/drawing/2014/main" id="{4D33B72F-F24C-4395-BF8E-F4A4522CF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7B1A3D5-0263-4DA0-8975-472E1C86B704}"/>
              </a:ext>
            </a:extLst>
          </p:cNvPr>
          <p:cNvGrpSpPr/>
          <p:nvPr/>
        </p:nvGrpSpPr>
        <p:grpSpPr>
          <a:xfrm>
            <a:off x="1262431" y="5094567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1DF8356-7B2F-4513-ADD0-2C1BB9276D89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3</a:t>
              </a:r>
            </a:p>
          </p:txBody>
        </p:sp>
        <p:pic>
          <p:nvPicPr>
            <p:cNvPr id="116" name="Graphic 115" descr="Users outline">
              <a:extLst>
                <a:ext uri="{FF2B5EF4-FFF2-40B4-BE49-F238E27FC236}">
                  <a16:creationId xmlns:a16="http://schemas.microsoft.com/office/drawing/2014/main" id="{5F8CDC0F-EA89-44B1-A5C5-D3D2648E6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B1BC9FE-BAB9-49ED-8161-6CCF08B3BB09}"/>
              </a:ext>
            </a:extLst>
          </p:cNvPr>
          <p:cNvGrpSpPr/>
          <p:nvPr/>
        </p:nvGrpSpPr>
        <p:grpSpPr>
          <a:xfrm>
            <a:off x="1251538" y="5856572"/>
            <a:ext cx="1235526" cy="614903"/>
            <a:chOff x="-393444" y="1578748"/>
            <a:chExt cx="1520149" cy="100545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158A48D-C94E-478B-A12E-E055202E6AB7}"/>
                </a:ext>
              </a:extLst>
            </p:cNvPr>
            <p:cNvSpPr/>
            <p:nvPr/>
          </p:nvSpPr>
          <p:spPr bwMode="auto">
            <a:xfrm>
              <a:off x="-393444" y="1578748"/>
              <a:ext cx="1520149" cy="1005093"/>
            </a:xfrm>
            <a:prstGeom prst="rect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Customer N</a:t>
              </a:r>
            </a:p>
          </p:txBody>
        </p:sp>
        <p:pic>
          <p:nvPicPr>
            <p:cNvPr id="119" name="Graphic 118" descr="Users outline">
              <a:extLst>
                <a:ext uri="{FF2B5EF4-FFF2-40B4-BE49-F238E27FC236}">
                  <a16:creationId xmlns:a16="http://schemas.microsoft.com/office/drawing/2014/main" id="{15CDA73C-8E64-4271-BA60-E08B7FBAAC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299" b="15313"/>
            <a:stretch/>
          </p:blipFill>
          <p:spPr>
            <a:xfrm>
              <a:off x="-102219" y="1820078"/>
              <a:ext cx="931323" cy="764121"/>
            </a:xfrm>
            <a:prstGeom prst="rect">
              <a:avLst/>
            </a:prstGeom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02821B-A1E4-4D7C-9AA0-6E83BCA126D5}"/>
              </a:ext>
            </a:extLst>
          </p:cNvPr>
          <p:cNvSpPr/>
          <p:nvPr/>
        </p:nvSpPr>
        <p:spPr bwMode="auto">
          <a:xfrm>
            <a:off x="5254265" y="4191540"/>
            <a:ext cx="499924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BC0B2-4FA1-45ED-8300-0DFD52FAEC77}"/>
              </a:ext>
            </a:extLst>
          </p:cNvPr>
          <p:cNvSpPr/>
          <p:nvPr/>
        </p:nvSpPr>
        <p:spPr bwMode="auto">
          <a:xfrm>
            <a:off x="5256583" y="4608052"/>
            <a:ext cx="499924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6D20AA-9004-4B81-B67B-24EF4C1571A4}"/>
              </a:ext>
            </a:extLst>
          </p:cNvPr>
          <p:cNvSpPr/>
          <p:nvPr/>
        </p:nvSpPr>
        <p:spPr bwMode="auto">
          <a:xfrm>
            <a:off x="5269827" y="5005873"/>
            <a:ext cx="499924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3F5AC1-6ACD-40B6-AE0E-29C31BC0FF81}"/>
              </a:ext>
            </a:extLst>
          </p:cNvPr>
          <p:cNvSpPr/>
          <p:nvPr/>
        </p:nvSpPr>
        <p:spPr bwMode="auto">
          <a:xfrm>
            <a:off x="5286922" y="5418229"/>
            <a:ext cx="499924" cy="312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396163083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D63-8774-CC38-DEF2-1FD8A50E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70898"/>
          </a:xfrm>
        </p:spPr>
        <p:txBody>
          <a:bodyPr/>
          <a:lstStyle/>
          <a:p>
            <a:r>
              <a:rPr lang="en-US" sz="3400" dirty="0"/>
              <a:t>Scaling Multi-tenant Solutions using Service Principal Profiles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5ADC-9D09-960F-3E8E-2C53EF47B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20: Scaling Multi-tenant Solutions using Service Principal Profiles</a:t>
            </a:r>
          </a:p>
          <a:p>
            <a:pPr lvl="1"/>
            <a:r>
              <a:rPr lang="en-US" b="1" dirty="0">
                <a:hlinkClick r:id="rId2"/>
              </a:rPr>
              <a:t>https://www.powerbidevcamp.net/sessions/session20/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43B97-B60D-6EE5-BB02-03136ADCF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03" y="2216681"/>
            <a:ext cx="7354011" cy="42668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452415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1090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Service Principals and Service Principal Profiles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Permissions Management with App-Owns-Data</a:t>
            </a:r>
          </a:p>
          <a:p>
            <a:r>
              <a:rPr lang="en-US" dirty="0"/>
              <a:t>Self-service report authoring</a:t>
            </a:r>
          </a:p>
          <a:p>
            <a:r>
              <a:rPr lang="en-US" dirty="0"/>
              <a:t>Token Management</a:t>
            </a:r>
          </a:p>
          <a:p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304481398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EB753-8762-44EE-B5E2-22E4D15A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2347070"/>
            <a:ext cx="7404101" cy="17778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0A845-FA9A-4ED9-99E1-1789025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 Permissions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C64DC7-E7F9-46AC-BCC7-BCDB76D9E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User</a:t>
            </a:r>
            <a:r>
              <a:rPr lang="en-US" dirty="0"/>
              <a:t> page make it possible to assign user to a customer tenant</a:t>
            </a:r>
          </a:p>
          <a:p>
            <a:r>
              <a:rPr lang="en-US" dirty="0"/>
              <a:t>Users can optionally be assigned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permissions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3D49D5-C2CA-461F-AD82-F215B40BDE3D}"/>
              </a:ext>
            </a:extLst>
          </p:cNvPr>
          <p:cNvSpPr/>
          <p:nvPr/>
        </p:nvSpPr>
        <p:spPr>
          <a:xfrm>
            <a:off x="6614330" y="3291811"/>
            <a:ext cx="743578" cy="452176"/>
          </a:xfrm>
          <a:prstGeom prst="rightArrow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78FAA-6379-46AE-905D-1422DB73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1" y="4311635"/>
            <a:ext cx="5946774" cy="25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89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5343-117C-43E2-B6A4-3BA97493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E1339-A2FF-4BA3-A170-1D325F34B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returns view model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dirty="0"/>
              <a:t>View model contains embedding data for reports and datasets</a:t>
            </a:r>
          </a:p>
          <a:p>
            <a:pPr lvl="1"/>
            <a:r>
              <a:rPr lang="en-US" dirty="0"/>
              <a:t>View model contains embed token used to embed reports</a:t>
            </a:r>
          </a:p>
          <a:p>
            <a:pPr lvl="1"/>
            <a:r>
              <a:rPr lang="en-US" dirty="0"/>
              <a:t>Embed tokens contains set of permissions generated for current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FA1A-4AFB-4B37-A5F2-C1F199B5EA35}"/>
              </a:ext>
            </a:extLst>
          </p:cNvPr>
          <p:cNvSpPr/>
          <p:nvPr/>
        </p:nvSpPr>
        <p:spPr>
          <a:xfrm>
            <a:off x="1266092" y="3300430"/>
            <a:ext cx="8460713" cy="2075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1EBE1F-1257-4EA0-B661-28ECE114A898}"/>
              </a:ext>
            </a:extLst>
          </p:cNvPr>
          <p:cNvSpPr/>
          <p:nvPr/>
        </p:nvSpPr>
        <p:spPr>
          <a:xfrm>
            <a:off x="7225798" y="3861219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 Black" panose="020B0A04020102020204" pitchFamily="34" charset="0"/>
              </a:rPr>
              <a:t>AppOwnsDataWebApi</a:t>
            </a:r>
            <a:endParaRPr lang="en-US" sz="1224" dirty="0">
              <a:latin typeface="Arial Black" panose="020B0A040201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0FF0B-1E3A-4C36-BC36-B566A295A842}"/>
              </a:ext>
            </a:extLst>
          </p:cNvPr>
          <p:cNvSpPr/>
          <p:nvPr/>
        </p:nvSpPr>
        <p:spPr>
          <a:xfrm>
            <a:off x="1414629" y="3861219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Black" panose="020B0A04020102020204" pitchFamily="34" charset="0"/>
              </a:rPr>
              <a:t>AppOwnsDataReactClient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669D71-FE04-4C21-B715-5F36A3787B7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731465" y="4355913"/>
            <a:ext cx="3494333" cy="0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CD18046-78C6-4B9A-9D1E-4217B1ED50E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76213" y="3478748"/>
            <a:ext cx="2150347" cy="1754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53135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2ACA-F8FD-418E-86A0-3F024D13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User Permission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04755-DB9A-4C85-879C-99C5FC5DC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39047"/>
          </a:xfrm>
        </p:spPr>
        <p:txBody>
          <a:bodyPr/>
          <a:lstStyle/>
          <a:p>
            <a:r>
              <a:rPr lang="en-US" sz="2000" dirty="0"/>
              <a:t>Use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to move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AppOwnsDataReactClient</a:t>
            </a:r>
            <a:r>
              <a:rPr lang="en-US" sz="2000" dirty="0"/>
              <a:t> user through 4 possible states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AppOwnsDataReactClient</a:t>
            </a:r>
            <a:r>
              <a:rPr lang="en-US" sz="1800" dirty="0"/>
              <a:t> when user is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unassigned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AppOwnsDataReactClient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read-only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AppOwnsDataReactClient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AppOwnsDataReactClient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edit + create permissions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E0BB6-7DA2-4926-AD8D-DF97B839AB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24" y="3347377"/>
            <a:ext cx="4888197" cy="147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322AD-8D8E-4F74-B8E7-B72CB2F996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84" y="3275275"/>
            <a:ext cx="5378167" cy="217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8A4BB-FC5A-4065-8BD1-B904D7B8853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41" y="5647347"/>
            <a:ext cx="6419873" cy="1198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58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676B-F35F-49FF-A908-9592835F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AppOwnsDataReactClient User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745A-07EF-48A0-B281-789D2B33E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08269"/>
          </a:xfrm>
        </p:spPr>
        <p:txBody>
          <a:bodyPr/>
          <a:lstStyle/>
          <a:p>
            <a:r>
              <a:rPr lang="en-US" dirty="0"/>
              <a:t>Test user experience when user is unassigned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Test experience once user has been assigned to customer tenant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EFAB5C-2A4E-DABD-FAC7-06635291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08" y="1687215"/>
            <a:ext cx="6707981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B25B18-FE7B-6E8B-550B-BBBDB01E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81" y="3410696"/>
            <a:ext cx="6703695" cy="3244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4717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897B-AE2D-FDDE-402F-CA143931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and Interacting with Reports in Read-only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C2938-B45B-D069-4FF5-43DE7A47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086951"/>
            <a:ext cx="11646115" cy="5631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378374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5243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Permissions Management with App-Owns-Data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Self-service report authoring</a:t>
            </a:r>
          </a:p>
          <a:p>
            <a:r>
              <a:rPr lang="en-US" dirty="0"/>
              <a:t>Token Management</a:t>
            </a:r>
          </a:p>
          <a:p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23193623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994A-2C27-4747-8643-30C93E19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with App-Owns-Data Starter Kit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B97F-2912-42C6-AE43-E3E994FF7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source code and documentation available through public GitHub repository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https://github.com/PowerBiDevCamp/App-Owns-Data-Starter-Kit</a:t>
            </a:r>
            <a:endParaRPr lang="en-US" dirty="0"/>
          </a:p>
          <a:p>
            <a:r>
              <a:rPr lang="en-US" dirty="0"/>
              <a:t>There is a second repository with a version specialized to use Azure AD B2C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https://github.com/PowerBiDevCamp/App-Owns-Data-Starter-Kit-B2C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3AB9C-60F5-4C17-A5CA-647C4AC96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780" y="3160203"/>
            <a:ext cx="7478890" cy="34381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198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1B8C-F5F5-4084-952F-20326ACE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reports using AppOwnsDataReactClient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B166F-C5FE-4482-A2DF-6FAB31B3F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user experience when user has edit permissions</a:t>
            </a:r>
          </a:p>
          <a:p>
            <a:pPr lvl="1"/>
            <a:r>
              <a:rPr lang="en-US" dirty="0"/>
              <a:t>User can move report into edit mode</a:t>
            </a:r>
          </a:p>
          <a:p>
            <a:pPr lvl="1"/>
            <a:r>
              <a:rPr lang="en-US" dirty="0"/>
              <a:t>Once in edit mode, you can customize report and save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F538E-B2BF-4C5E-A878-C0C0619B78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6" y="2834465"/>
            <a:ext cx="4073189" cy="1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FCC85-2721-93E6-4A59-6E01F199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05" y="2858655"/>
            <a:ext cx="6694293" cy="1391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15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5243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Permissions Management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Self-service report authoring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Token Management</a:t>
            </a:r>
          </a:p>
          <a:p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354949512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D422-28A2-AA44-79C4-98B6D1E3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into the C# Code in </a:t>
            </a:r>
            <a:r>
              <a:rPr lang="en-US" dirty="0" err="1"/>
              <a:t>AppOwnsDataWebApi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5AD05-50BB-6405-1147-04A0CBC31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Key points to observe in this Web API implementation</a:t>
            </a:r>
          </a:p>
          <a:p>
            <a:pPr lvl="1"/>
            <a:r>
              <a:rPr lang="en-US" dirty="0"/>
              <a:t>It uses Power BI .NET SDK to retrieve embedding data sent to browser in view model</a:t>
            </a:r>
          </a:p>
          <a:p>
            <a:pPr lvl="1"/>
            <a:r>
              <a:rPr lang="en-US" dirty="0"/>
              <a:t>It uses Power BI .NET SDK to generate embed token sent to browser</a:t>
            </a:r>
          </a:p>
          <a:p>
            <a:pPr lvl="1"/>
            <a:r>
              <a:rPr lang="en-US" dirty="0"/>
              <a:t>It uses service principal profiles to access Power BI content in tenant workspaces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7DD3D-79C3-B26E-C754-9C532E3D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91" y="3037468"/>
            <a:ext cx="8147434" cy="2839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5FF90-6DF1-A604-85A8-4B7E3955A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18" y="2987274"/>
            <a:ext cx="2315044" cy="29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3584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7778518-7669-1A6C-28FF-AA3DB987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Embed Tokens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7264D-4711-E5C7-BE8D-562389C2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12" y="1046093"/>
            <a:ext cx="7211083" cy="56544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993500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81C9-CEED-E20F-2E93-416E9C2C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Refreshing </a:t>
            </a:r>
            <a:r>
              <a:rPr lang="en-US" dirty="0" err="1"/>
              <a:t>EmbedToken</a:t>
            </a:r>
            <a:r>
              <a:rPr lang="en-US" dirty="0"/>
              <a:t> and </a:t>
            </a:r>
            <a:r>
              <a:rPr lang="en-US" dirty="0" err="1"/>
              <a:t>EmbeddingData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3CD4D-F694-00EF-CE41-89D3E9303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70044"/>
          </a:xfrm>
        </p:spPr>
        <p:txBody>
          <a:bodyPr/>
          <a:lstStyle/>
          <a:p>
            <a:r>
              <a:rPr lang="en-US" sz="2000" dirty="0"/>
              <a:t>Creating new report invalidates embed token and embedding data</a:t>
            </a:r>
          </a:p>
          <a:p>
            <a:pPr lvl="1"/>
            <a:r>
              <a:rPr lang="en-US" sz="1600" b="1" dirty="0" err="1">
                <a:solidFill>
                  <a:srgbClr val="920000"/>
                </a:solidFill>
              </a:rPr>
              <a:t>EmbedToken</a:t>
            </a:r>
            <a:r>
              <a:rPr lang="en-US" sz="1800" dirty="0"/>
              <a:t> does not contain report ID for new report</a:t>
            </a:r>
          </a:p>
          <a:p>
            <a:pPr lvl="1"/>
            <a:r>
              <a:rPr lang="en-US" sz="1600" b="1" dirty="0" err="1">
                <a:solidFill>
                  <a:srgbClr val="920000"/>
                </a:solidFill>
              </a:rPr>
              <a:t>EmbeddingData</a:t>
            </a:r>
            <a:r>
              <a:rPr lang="en-US" sz="1800" dirty="0"/>
              <a:t> does not contain new report in </a:t>
            </a:r>
            <a:r>
              <a:rPr lang="en-US" sz="1800" b="1" dirty="0">
                <a:solidFill>
                  <a:srgbClr val="920000"/>
                </a:solidFill>
              </a:rPr>
              <a:t>Reports</a:t>
            </a:r>
            <a:r>
              <a:rPr lang="en-US" sz="1800" dirty="0"/>
              <a:t> collection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What happens when new report is created with </a:t>
            </a:r>
            <a:r>
              <a:rPr lang="en-US" sz="1800" b="1" dirty="0">
                <a:solidFill>
                  <a:srgbClr val="920000"/>
                </a:solidFill>
              </a:rPr>
              <a:t>Save As</a:t>
            </a:r>
            <a:r>
              <a:rPr lang="en-US" sz="2000" dirty="0"/>
              <a:t> command?</a:t>
            </a:r>
          </a:p>
          <a:p>
            <a:pPr lvl="1"/>
            <a:r>
              <a:rPr lang="en-US" sz="1800" dirty="0"/>
              <a:t>Call to </a:t>
            </a:r>
            <a:r>
              <a:rPr lang="en-US" sz="1600" b="1" dirty="0">
                <a:solidFill>
                  <a:srgbClr val="920000"/>
                </a:solidFill>
              </a:rPr>
              <a:t>refreshEmbedToken</a:t>
            </a:r>
            <a:endParaRPr lang="en-US" sz="1800" b="1" dirty="0">
              <a:solidFill>
                <a:srgbClr val="920000"/>
              </a:solidFill>
            </a:endParaRPr>
          </a:p>
          <a:p>
            <a:pPr lvl="1"/>
            <a:r>
              <a:rPr lang="en-US" sz="1800" dirty="0"/>
              <a:t>Call to </a:t>
            </a:r>
            <a:r>
              <a:rPr lang="en-US" sz="1600" b="1" dirty="0" err="1">
                <a:solidFill>
                  <a:srgbClr val="920000"/>
                </a:solidFill>
              </a:rPr>
              <a:t>refreshEmbeddingata</a:t>
            </a:r>
            <a:endParaRPr lang="en-US" sz="1800" dirty="0"/>
          </a:p>
          <a:p>
            <a:pPr lvl="1"/>
            <a:r>
              <a:rPr lang="en-US" sz="1800" dirty="0"/>
              <a:t>Log </a:t>
            </a:r>
            <a:r>
              <a:rPr lang="en-US" sz="1600" b="1" dirty="0" err="1">
                <a:solidFill>
                  <a:srgbClr val="920000"/>
                </a:solidFill>
              </a:rPr>
              <a:t>CopyReport</a:t>
            </a:r>
            <a:r>
              <a:rPr lang="en-US" sz="1800" dirty="0"/>
              <a:t> activity event</a:t>
            </a:r>
          </a:p>
          <a:p>
            <a:pPr lvl="1"/>
            <a:r>
              <a:rPr lang="en-US" sz="1800" dirty="0"/>
              <a:t>Navigate to URL with ID of new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CD0BF-2FB2-62B6-17DD-AA4C53231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24" y="3245913"/>
            <a:ext cx="6177706" cy="290978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1433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99A1-7E50-1A6E-0404-DEA8762C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refreshEmbedToken in Report.tsx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F524-B712-BB14-126F-B54B66B93B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b="1" dirty="0"/>
              <a:t>refreshEmbedToken</a:t>
            </a:r>
            <a:r>
              <a:rPr lang="en-US" dirty="0"/>
              <a:t> calls </a:t>
            </a:r>
            <a:r>
              <a:rPr lang="en-US" b="1" dirty="0"/>
              <a:t>AppOwnsDataWebApi</a:t>
            </a:r>
            <a:r>
              <a:rPr lang="en-US" dirty="0"/>
              <a:t> to get new embed token</a:t>
            </a:r>
          </a:p>
          <a:p>
            <a:pPr lvl="1"/>
            <a:r>
              <a:rPr lang="en-US" dirty="0"/>
              <a:t>Called whenever a new report is created</a:t>
            </a:r>
          </a:p>
          <a:p>
            <a:pPr lvl="1"/>
            <a:r>
              <a:rPr lang="en-US" dirty="0"/>
              <a:t>Called to prevent embed token from expiring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F9833-D729-FAB5-127E-B33DC2FE7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38" y="2557519"/>
            <a:ext cx="6029325" cy="29908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112726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312D-2D77-59E0-DDAA-F424FD5B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Token Auto-refresh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E856E-A483-2822-A54D-E09493A57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31955"/>
          </a:xfrm>
        </p:spPr>
        <p:txBody>
          <a:bodyPr/>
          <a:lstStyle/>
          <a:p>
            <a:r>
              <a:rPr lang="en-US" sz="2000" dirty="0"/>
              <a:t>Token expiration time displayed to user with </a:t>
            </a:r>
            <a:r>
              <a:rPr lang="en-US" sz="1800" b="1" dirty="0" err="1">
                <a:solidFill>
                  <a:srgbClr val="920000"/>
                </a:solidFill>
              </a:rPr>
              <a:t>ReportPath.tsx</a:t>
            </a:r>
            <a:endParaRPr lang="en-US" sz="2000" b="1" dirty="0">
              <a:solidFill>
                <a:srgbClr val="920000"/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 err="1">
                <a:solidFill>
                  <a:srgbClr val="920000"/>
                </a:solidFill>
              </a:rPr>
              <a:t>monitorTokenExpiration</a:t>
            </a:r>
            <a:r>
              <a:rPr lang="en-US" sz="2000" dirty="0"/>
              <a:t> calls </a:t>
            </a:r>
            <a:r>
              <a:rPr lang="en-US" sz="1800" b="1" dirty="0">
                <a:solidFill>
                  <a:srgbClr val="920000"/>
                </a:solidFill>
              </a:rPr>
              <a:t>refreshEmbedToken</a:t>
            </a:r>
            <a:r>
              <a:rPr lang="en-US" sz="2000" dirty="0"/>
              <a:t> if expiration is two minutes away or less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800" b="1" dirty="0">
                <a:solidFill>
                  <a:srgbClr val="920000"/>
                </a:solidFill>
              </a:rPr>
              <a:t>useEffect</a:t>
            </a:r>
            <a:r>
              <a:rPr lang="en-US" sz="2000" dirty="0"/>
              <a:t> function calls </a:t>
            </a:r>
            <a:r>
              <a:rPr lang="en-US" sz="1800" b="1" dirty="0" err="1">
                <a:solidFill>
                  <a:srgbClr val="920000"/>
                </a:solidFill>
              </a:rPr>
              <a:t>setTimeout</a:t>
            </a:r>
            <a:r>
              <a:rPr lang="en-US" sz="2000" dirty="0"/>
              <a:t> to periodically call </a:t>
            </a:r>
            <a:r>
              <a:rPr lang="en-US" sz="2000" b="1" dirty="0" err="1">
                <a:solidFill>
                  <a:srgbClr val="920000"/>
                </a:solidFill>
              </a:rPr>
              <a:t>monitorTokenExpiration</a:t>
            </a:r>
            <a:r>
              <a:rPr lang="en-US" sz="2000" dirty="0"/>
              <a:t> once a minute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72846-20A0-9C58-A500-DA4C72F9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93" y="3114585"/>
            <a:ext cx="8503920" cy="204368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7BC79-18BA-29B2-FC1A-3F4F8E10E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68" y="5618352"/>
            <a:ext cx="6583680" cy="110413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26CE1-DAC5-6CD9-64B5-40D249800E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09" t="-464" r="409" b="47299"/>
          <a:stretch/>
        </p:blipFill>
        <p:spPr>
          <a:xfrm>
            <a:off x="863616" y="1620130"/>
            <a:ext cx="8323869" cy="97373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3378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5243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Permissions Management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Self-service report authoring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Token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177502799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D372-3EEA-4AF4-8E86-611B8577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RLS in Multi-tenant 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303A-1340-4483-A936-54446C683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Use of RLS is often optional in multitenant applications</a:t>
            </a:r>
          </a:p>
          <a:p>
            <a:pPr lvl="1"/>
            <a:r>
              <a:rPr lang="en-US" dirty="0"/>
              <a:t>Splitting customer data out into separate datasets provides first level of isolation</a:t>
            </a:r>
          </a:p>
          <a:p>
            <a:pPr lvl="1"/>
            <a:r>
              <a:rPr lang="en-US" dirty="0"/>
              <a:t>RLS rules added if users in same customer tenant must vary in permissions levels</a:t>
            </a:r>
          </a:p>
        </p:txBody>
      </p:sp>
    </p:spTree>
    <p:extLst>
      <p:ext uri="{BB962C8B-B14F-4D97-AF65-F5344CB8AC3E}">
        <p14:creationId xmlns:p14="http://schemas.microsoft.com/office/powerpoint/2010/main" val="299170649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0E2A-226C-414D-951D-E06C382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</a:t>
            </a:r>
            <a:r>
              <a:rPr lang="en-US" dirty="0" err="1"/>
              <a:t>EffectiveIdentity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E5C84-AA57-FA3C-73E6-A3BACEEC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7" y="1171376"/>
            <a:ext cx="6517125" cy="5088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9926D-A856-85E8-4F44-9DF983BD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193" y="1171376"/>
            <a:ext cx="3580101" cy="3587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21428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1090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User-Owns-Data versus App-Owns-Data</a:t>
            </a:r>
          </a:p>
          <a:p>
            <a:r>
              <a:rPr lang="en-US" dirty="0"/>
              <a:t>Authenticating Users with App-Owns-Data</a:t>
            </a:r>
          </a:p>
          <a:p>
            <a:r>
              <a:rPr lang="en-US" dirty="0"/>
              <a:t>Multi-tenant Provisioning Patterns</a:t>
            </a:r>
          </a:p>
          <a:p>
            <a:r>
              <a:rPr lang="en-US" dirty="0"/>
              <a:t>Service Principals and Service Principal Profiles</a:t>
            </a:r>
          </a:p>
          <a:p>
            <a:r>
              <a:rPr lang="en-US" dirty="0"/>
              <a:t>Permissions Management with App-Owns-Data</a:t>
            </a:r>
          </a:p>
          <a:p>
            <a:r>
              <a:rPr lang="en-US" dirty="0"/>
              <a:t>Self-service report authoring</a:t>
            </a:r>
          </a:p>
          <a:p>
            <a:r>
              <a:rPr lang="en-US" dirty="0"/>
              <a:t>Token Management</a:t>
            </a:r>
          </a:p>
          <a:p>
            <a:r>
              <a:rPr lang="en-US" dirty="0"/>
              <a:t>Effective Identity and RLS</a:t>
            </a:r>
          </a:p>
          <a:p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3290342950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D037C91-EAC7-4211-B6BE-9B7ABB97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6" y="1818421"/>
            <a:ext cx="7105890" cy="2396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8E29F262-46CA-4B24-9C71-0C17E659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Rules with Text Search to Minimal Number of Rows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336659-F34F-CF35-9521-64C6ABEFD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Beware of performance issues when using expensive RLS rules over large </a:t>
            </a:r>
            <a:r>
              <a:rPr lang="en-US" dirty="0" err="1"/>
              <a:t>rowsets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B631E-DD67-4610-B48C-745D8F746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5"/>
          <a:stretch/>
        </p:blipFill>
        <p:spPr>
          <a:xfrm>
            <a:off x="5632559" y="4485076"/>
            <a:ext cx="5534748" cy="2160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60DA0AB-D26B-402A-B37F-2EDA41DCE565}"/>
              </a:ext>
            </a:extLst>
          </p:cNvPr>
          <p:cNvSpPr/>
          <p:nvPr/>
        </p:nvSpPr>
        <p:spPr bwMode="auto">
          <a:xfrm>
            <a:off x="10363874" y="4214983"/>
            <a:ext cx="1606865" cy="304040"/>
          </a:xfrm>
          <a:prstGeom prst="wedgeRectCallout">
            <a:avLst>
              <a:gd name="adj1" fmla="val -30774"/>
              <a:gd name="adj2" fmla="val 127276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5,000,000 rows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71E9004-3F98-4939-AB64-C9D43A171EC2}"/>
              </a:ext>
            </a:extLst>
          </p:cNvPr>
          <p:cNvSpPr/>
          <p:nvPr/>
        </p:nvSpPr>
        <p:spPr bwMode="auto">
          <a:xfrm>
            <a:off x="8334706" y="4216356"/>
            <a:ext cx="1917008" cy="369186"/>
          </a:xfrm>
          <a:prstGeom prst="wedgeRectCallout">
            <a:avLst>
              <a:gd name="adj1" fmla="val -27083"/>
              <a:gd name="adj2" fmla="val 107425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375,000 rows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4A11BFD-F6D1-4695-96E3-9DA9FC915C2E}"/>
              </a:ext>
            </a:extLst>
          </p:cNvPr>
          <p:cNvSpPr/>
          <p:nvPr/>
        </p:nvSpPr>
        <p:spPr bwMode="auto">
          <a:xfrm>
            <a:off x="6555185" y="4248929"/>
            <a:ext cx="1148961" cy="336613"/>
          </a:xfrm>
          <a:prstGeom prst="wedgeRectCallout">
            <a:avLst>
              <a:gd name="adj1" fmla="val -37500"/>
              <a:gd name="adj2" fmla="val 154261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50 rows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C2B87-E0E6-45ED-A464-9A6B3B2E93D1}"/>
              </a:ext>
            </a:extLst>
          </p:cNvPr>
          <p:cNvCxnSpPr>
            <a:cxnSpLocks/>
          </p:cNvCxnSpPr>
          <p:nvPr/>
        </p:nvCxnSpPr>
        <p:spPr>
          <a:xfrm>
            <a:off x="3895457" y="4078014"/>
            <a:ext cx="1948295" cy="9669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6151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E2BA-A47F-52B3-AD46-7793F935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Deep Dive into Row Level Security (RLS)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69CC4-F66C-8EFE-F1F8-EEE0E0941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b="1" i="0" dirty="0">
                <a:solidFill>
                  <a:srgbClr val="9F1B30"/>
                </a:solidFill>
                <a:effectLst/>
                <a:latin typeface="Segoe UI" panose="020B0502040204020203" pitchFamily="34" charset="0"/>
              </a:rPr>
              <a:t>Session 18: Developer Deep Dive into Row Level Security (RLS)</a:t>
            </a:r>
          </a:p>
          <a:p>
            <a:pPr lvl="1"/>
            <a:r>
              <a:rPr lang="en-US" b="1" dirty="0">
                <a:hlinkClick r:id="rId2"/>
              </a:rPr>
              <a:t>https://www.powerbidevcamp.net/sessions/session18/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DAE12-E339-D409-CCA7-0B68E61B8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61" y="2141289"/>
            <a:ext cx="9042427" cy="44066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662988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5243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User-Owns-Data versus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Authenticating Users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Multi-tenant Provisioning Patterns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Permissions Management with App-Owns-Data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Self-service report authoring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Token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Effective Identity and RLS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Monitor user activity</a:t>
            </a:r>
          </a:p>
        </p:txBody>
      </p:sp>
    </p:spTree>
    <p:extLst>
      <p:ext uri="{BB962C8B-B14F-4D97-AF65-F5344CB8AC3E}">
        <p14:creationId xmlns:p14="http://schemas.microsoft.com/office/powerpoint/2010/main" val="827844986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1569-D2EA-452B-8D51-03BD5EA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custom telemetry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F08A9-27CA-4F3C-B7B9-7FE3134FD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Starter Kit demonstrates adding custom telemetry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exposes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logs custom events by posting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records event activity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B5109-1EF1-4AE9-A0AF-F0BC8CCD46E9}"/>
              </a:ext>
            </a:extLst>
          </p:cNvPr>
          <p:cNvSpPr/>
          <p:nvPr/>
        </p:nvSpPr>
        <p:spPr>
          <a:xfrm>
            <a:off x="1336430" y="3346101"/>
            <a:ext cx="8521003" cy="3215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90A657-EC2C-4985-8F29-62982C630A87}"/>
              </a:ext>
            </a:extLst>
          </p:cNvPr>
          <p:cNvSpPr/>
          <p:nvPr/>
        </p:nvSpPr>
        <p:spPr>
          <a:xfrm>
            <a:off x="7296136" y="3944636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B39B41-7DD8-45DC-BE76-0CB4E9AA74EF}"/>
              </a:ext>
            </a:extLst>
          </p:cNvPr>
          <p:cNvSpPr/>
          <p:nvPr/>
        </p:nvSpPr>
        <p:spPr>
          <a:xfrm>
            <a:off x="1484967" y="3944636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12B60-1B75-40E2-9F83-ECF47378B6C8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3801803" y="4439330"/>
            <a:ext cx="34943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20571DC-8825-42BA-AD92-80C15D41662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6679" y="3552326"/>
            <a:ext cx="2022763" cy="180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280BBF2-3889-4D56-8C25-A1B21BE04E2F}"/>
              </a:ext>
            </a:extLst>
          </p:cNvPr>
          <p:cNvSpPr/>
          <p:nvPr/>
        </p:nvSpPr>
        <p:spPr>
          <a:xfrm>
            <a:off x="7633707" y="5377838"/>
            <a:ext cx="1697053" cy="98938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2D5A21-C340-4B08-A21B-20EEB83AEC0C}"/>
              </a:ext>
            </a:extLst>
          </p:cNvPr>
          <p:cNvCxnSpPr>
            <a:cxnSpLocks/>
          </p:cNvCxnSpPr>
          <p:nvPr/>
        </p:nvCxnSpPr>
        <p:spPr>
          <a:xfrm>
            <a:off x="8482234" y="4930114"/>
            <a:ext cx="0" cy="44772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3500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8B4-7D8C-4A4F-BBF3-8DD1960B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user activity data from ActivityLog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D7BF-40B4-41BE-9791-025EC3516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constantly logs user activity</a:t>
            </a:r>
          </a:p>
          <a:p>
            <a:pPr lvl="1"/>
            <a:r>
              <a:rPr lang="en-US" dirty="0"/>
              <a:t>Activity is logged whenever a user views a report</a:t>
            </a:r>
          </a:p>
          <a:p>
            <a:pPr lvl="1"/>
            <a:r>
              <a:rPr lang="en-US" dirty="0"/>
              <a:t>Activity is logged whenever a user edits, copies or creates a report</a:t>
            </a:r>
          </a:p>
          <a:p>
            <a:pPr lvl="1"/>
            <a:r>
              <a:rPr lang="en-US" dirty="0"/>
              <a:t>Activity is logged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by adding record into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177D0-46AE-4A7B-8032-0AC8566B9B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84" y="3162880"/>
            <a:ext cx="10918948" cy="2840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582059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FCAB-0C79-5954-7CA7-F283CF43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Activity Log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9B657-8D89-9B42-B32A-0CEEF48B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49" y="1233411"/>
            <a:ext cx="11801475" cy="5204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941292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A3EE-AB7C-43BB-B630-8685CEFC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Report Performance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B13B2-39AB-4E6B-8D51-D1AA06D7A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Steps to capture performance data when embedding a report</a:t>
            </a:r>
          </a:p>
          <a:p>
            <a:pPr lvl="1"/>
            <a:r>
              <a:rPr lang="en-US" dirty="0"/>
              <a:t>Capture time before starting the embedding process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loaded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rendered</a:t>
            </a:r>
            <a:r>
              <a:rPr lang="en-US" dirty="0"/>
              <a:t> event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LoadDuration</a:t>
            </a:r>
            <a:r>
              <a:rPr lang="en-US" dirty="0"/>
              <a:t>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RenderDuration</a:t>
            </a:r>
            <a:r>
              <a:rPr lang="en-US" dirty="0"/>
              <a:t> recorded in milliseconds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D3EBF-E24A-4A12-8F17-58CA8FC03C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20" y="3606616"/>
            <a:ext cx="8374495" cy="3201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B4302D8-B2A4-43F3-8D50-5161C89EE30E}"/>
              </a:ext>
            </a:extLst>
          </p:cNvPr>
          <p:cNvGrpSpPr/>
          <p:nvPr/>
        </p:nvGrpSpPr>
        <p:grpSpPr>
          <a:xfrm>
            <a:off x="9080292" y="3755845"/>
            <a:ext cx="2707516" cy="2062462"/>
            <a:chOff x="8970962" y="3527244"/>
            <a:chExt cx="2846664" cy="21684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B79EB6-FCB0-4765-A36D-05503379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962" y="3817799"/>
              <a:ext cx="2846664" cy="18779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068B89-017E-454E-BA45-53CB1B32C627}"/>
                </a:ext>
              </a:extLst>
            </p:cNvPr>
            <p:cNvSpPr/>
            <p:nvPr/>
          </p:nvSpPr>
          <p:spPr>
            <a:xfrm>
              <a:off x="8994912" y="3527244"/>
              <a:ext cx="2782383" cy="3279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Activity Event Payload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800733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89CC-F758-4C18-AE78-C4513E1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Report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67507B-69C8-48F0-B429-F161A2120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ViewReport</a:t>
            </a:r>
            <a:r>
              <a:rPr lang="en-US" dirty="0"/>
              <a:t> activity logged with perf data for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LoadDuration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RenderDuration</a:t>
            </a:r>
          </a:p>
          <a:p>
            <a:r>
              <a:rPr lang="en-US" dirty="0"/>
              <a:t>Allows for monitoring/analysis of report performance across multi-tenant environment</a:t>
            </a:r>
          </a:p>
          <a:p>
            <a:r>
              <a:rPr lang="en-US" dirty="0"/>
              <a:t>Allows for early detection of performance problems affecting user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EF25F-B373-4E6E-B06F-CBC37A7BAF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7" y="2783974"/>
            <a:ext cx="10451722" cy="3905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80320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509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What we covered today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User-Owns-Data versus App-Owns-Data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Authenticating Users with App-Owns-Data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Multi-tenant Provisioning Patterns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Permissions Management with App-Owns-Data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Self-service report authoring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Token Management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Effective Identity and RLS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Monitor user activity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What’s coming up next month in the April 2023 session?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Setting Datasource Credentials using the Power BI REST API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8793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77656"/>
          </a:xfrm>
        </p:spPr>
        <p:txBody>
          <a:bodyPr/>
          <a:lstStyle/>
          <a:p>
            <a:r>
              <a:rPr lang="en-US" dirty="0"/>
              <a:t>Sequence of events that occur when embedding a report</a:t>
            </a:r>
          </a:p>
          <a:p>
            <a:pPr lvl="1"/>
            <a:r>
              <a:rPr lang="en-US" dirty="0"/>
              <a:t>User launches your app using a browser</a:t>
            </a:r>
          </a:p>
          <a:p>
            <a:pPr lvl="1"/>
            <a:r>
              <a:rPr lang="en-US" dirty="0"/>
              <a:t>App authenticates with Azure Active Directory and obtains access token </a:t>
            </a:r>
          </a:p>
          <a:p>
            <a:pPr lvl="1"/>
            <a:r>
              <a:rPr lang="en-US" dirty="0"/>
              <a:t>App uses access token to call to Power BI Service API</a:t>
            </a:r>
          </a:p>
          <a:p>
            <a:pPr lvl="1"/>
            <a:r>
              <a:rPr lang="en-US" dirty="0"/>
              <a:t>App retrieves data for embedded resource and passes it to browser.</a:t>
            </a:r>
          </a:p>
          <a:p>
            <a:pPr lvl="1"/>
            <a:r>
              <a:rPr lang="en-US" dirty="0"/>
              <a:t>Client-side code uses Power BI JavaScript API to create embedded resource</a:t>
            </a:r>
          </a:p>
          <a:p>
            <a:pPr lvl="1"/>
            <a:r>
              <a:rPr lang="en-US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09559" y="4118998"/>
            <a:ext cx="6061922" cy="25281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09831" y="4468725"/>
            <a:ext cx="1248182" cy="8115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tx1"/>
                </a:solidFill>
              </a:rPr>
              <a:t>Browser</a:t>
            </a:r>
            <a:endParaRPr lang="en-US" sz="153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20122" y="5313081"/>
            <a:ext cx="2197808" cy="861172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accent5"/>
                  </a:solidFill>
                </a:rPr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62160" y="5854626"/>
            <a:ext cx="2091628" cy="722125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849218" y="4315922"/>
            <a:ext cx="1248182" cy="899617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56551" y="5163719"/>
            <a:ext cx="830560" cy="560267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73914" y="4965799"/>
            <a:ext cx="2979980" cy="62201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91166" y="4669101"/>
            <a:ext cx="2862732" cy="233151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41618" y="4186130"/>
            <a:ext cx="432830" cy="465435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7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3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366573" y="4544882"/>
            <a:ext cx="524589" cy="48167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</a:p>
        </p:txBody>
      </p:sp>
    </p:spTree>
    <p:extLst>
      <p:ext uri="{BB962C8B-B14F-4D97-AF65-F5344CB8AC3E}">
        <p14:creationId xmlns:p14="http://schemas.microsoft.com/office/powerpoint/2010/main" val="32121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64" dirty="0"/>
              <a:t>Choosing the Correct Embedding Model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294967295"/>
          </p:nvPr>
        </p:nvSpPr>
        <p:spPr>
          <a:xfrm>
            <a:off x="596712" y="1482725"/>
            <a:ext cx="5314950" cy="677108"/>
          </a:xfrm>
        </p:spPr>
        <p:txBody>
          <a:bodyPr/>
          <a:lstStyle/>
          <a:p>
            <a:r>
              <a:rPr lang="en-US" dirty="0"/>
              <a:t>User-Owns-Data Embedding (SaaS)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aka </a:t>
            </a:r>
            <a:r>
              <a:rPr lang="en-US" b="1" dirty="0"/>
              <a:t>Embed for your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6ADB-2B16-4141-AB05-29D95D62C86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516876" y="1487594"/>
            <a:ext cx="5322887" cy="677108"/>
          </a:xfrm>
        </p:spPr>
        <p:txBody>
          <a:bodyPr/>
          <a:lstStyle/>
          <a:p>
            <a:r>
              <a:rPr lang="en-US" dirty="0"/>
              <a:t>App-Owns-Data Embedding (PaaS)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aka </a:t>
            </a:r>
            <a:r>
              <a:rPr lang="en-US" b="1" dirty="0"/>
              <a:t>Embed for your customers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D5F2FD-AB01-4789-B611-6422D722EF0E}"/>
              </a:ext>
            </a:extLst>
          </p:cNvPr>
          <p:cNvGrpSpPr/>
          <p:nvPr/>
        </p:nvGrpSpPr>
        <p:grpSpPr>
          <a:xfrm>
            <a:off x="596712" y="2508593"/>
            <a:ext cx="4623017" cy="2057808"/>
            <a:chOff x="1054781" y="4472480"/>
            <a:chExt cx="4235064" cy="18851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AC5C52-9CFF-42C8-9DEF-B52255D6F844}"/>
                </a:ext>
              </a:extLst>
            </p:cNvPr>
            <p:cNvSpPr/>
            <p:nvPr/>
          </p:nvSpPr>
          <p:spPr>
            <a:xfrm>
              <a:off x="1054781" y="4472480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User-Owns-Data Embedding for use within Organization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D37B57-2B8D-4EC3-B050-1E36FE15E8A1}"/>
                </a:ext>
              </a:extLst>
            </p:cNvPr>
            <p:cNvSpPr/>
            <p:nvPr/>
          </p:nvSpPr>
          <p:spPr>
            <a:xfrm>
              <a:off x="1344452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18" dirty="0">
                  <a:solidFill>
                    <a:schemeClr val="tx1"/>
                  </a:solidFill>
                </a:rPr>
                <a:t>Browser</a:t>
              </a:r>
              <a:endParaRPr lang="en-US" sz="102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684A32-9367-45A2-9D82-EBFD7221BD19}"/>
                </a:ext>
              </a:extLst>
            </p:cNvPr>
            <p:cNvSpPr/>
            <p:nvPr/>
          </p:nvSpPr>
          <p:spPr>
            <a:xfrm>
              <a:off x="3625039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/>
                <a:t>Power BI Service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024F23-C9FC-440C-86A8-913A4C57F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951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766AAC-EC5C-42FA-9785-CD159CA640C6}"/>
                </a:ext>
              </a:extLst>
            </p:cNvPr>
            <p:cNvSpPr/>
            <p:nvPr/>
          </p:nvSpPr>
          <p:spPr>
            <a:xfrm>
              <a:off x="1528089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16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AA4E85-6B61-46F8-9DED-175B38EB43BA}"/>
                </a:ext>
              </a:extLst>
            </p:cNvPr>
            <p:cNvSpPr/>
            <p:nvPr/>
          </p:nvSpPr>
          <p:spPr bwMode="auto">
            <a:xfrm>
              <a:off x="1681346" y="4976835"/>
              <a:ext cx="721026" cy="648736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FED5A0-6696-4C12-89C9-A66D07846A5E}"/>
              </a:ext>
            </a:extLst>
          </p:cNvPr>
          <p:cNvGrpSpPr/>
          <p:nvPr/>
        </p:nvGrpSpPr>
        <p:grpSpPr>
          <a:xfrm>
            <a:off x="6354113" y="2508593"/>
            <a:ext cx="4623013" cy="2057808"/>
            <a:chOff x="6752360" y="4449219"/>
            <a:chExt cx="4235064" cy="18851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AB1A3D-0F38-4866-9B20-7843CF38619C}"/>
                </a:ext>
              </a:extLst>
            </p:cNvPr>
            <p:cNvSpPr/>
            <p:nvPr/>
          </p:nvSpPr>
          <p:spPr>
            <a:xfrm>
              <a:off x="6752360" y="4449219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24" dirty="0">
                  <a:solidFill>
                    <a:schemeClr val="tx1"/>
                  </a:solidFill>
                </a:rPr>
                <a:t>App-Owns-Data Embedding for use by ISVs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EC0EC3-1DE7-423B-92D6-EEA491ACE23E}"/>
                </a:ext>
              </a:extLst>
            </p:cNvPr>
            <p:cNvSpPr/>
            <p:nvPr/>
          </p:nvSpPr>
          <p:spPr>
            <a:xfrm>
              <a:off x="7013397" y="4617333"/>
              <a:ext cx="1338216" cy="138586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18" dirty="0">
                  <a:solidFill>
                    <a:schemeClr val="tx1"/>
                  </a:solidFill>
                </a:rPr>
                <a:t>Browser</a:t>
              </a:r>
              <a:endParaRPr lang="en-US" sz="102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136262-D9D5-4B29-87E7-5F293A2D8016}"/>
                </a:ext>
              </a:extLst>
            </p:cNvPr>
            <p:cNvSpPr/>
            <p:nvPr/>
          </p:nvSpPr>
          <p:spPr>
            <a:xfrm>
              <a:off x="9293984" y="4636623"/>
              <a:ext cx="1352471" cy="131814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2" dirty="0"/>
                <a:t>Power BI Service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B1C75CC-4981-43EC-971B-AAA7467E5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896" y="5341173"/>
              <a:ext cx="965088" cy="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02305-7ED3-481B-9B38-EA6748309FC5}"/>
                </a:ext>
              </a:extLst>
            </p:cNvPr>
            <p:cNvSpPr/>
            <p:nvPr/>
          </p:nvSpPr>
          <p:spPr>
            <a:xfrm>
              <a:off x="7197034" y="4887355"/>
              <a:ext cx="1027542" cy="96280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16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9B0A565-D1BB-419D-839B-1896CD38FBDC}"/>
                </a:ext>
              </a:extLst>
            </p:cNvPr>
            <p:cNvSpPr/>
            <p:nvPr/>
          </p:nvSpPr>
          <p:spPr bwMode="auto">
            <a:xfrm>
              <a:off x="7350291" y="4976835"/>
              <a:ext cx="721026" cy="648736"/>
            </a:xfrm>
            <a:prstGeom prst="round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Power BI</a:t>
              </a:r>
            </a:p>
            <a:p>
              <a:pPr algn="ctr" defTabSz="71327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Embed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1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9534-63AA-62AF-42BB-8C0A2AB9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User-Owns-Data vs App-Owns-Data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8890F1-9559-A6C3-28CE-B3914BF46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82786"/>
              </p:ext>
            </p:extLst>
          </p:nvPr>
        </p:nvGraphicFramePr>
        <p:xfrm>
          <a:off x="620782" y="884777"/>
          <a:ext cx="11188557" cy="610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1512">
                  <a:extLst>
                    <a:ext uri="{9D8B030D-6E8A-4147-A177-3AD203B41FA5}">
                      <a16:colId xmlns:a16="http://schemas.microsoft.com/office/drawing/2014/main" val="1281657389"/>
                    </a:ext>
                  </a:extLst>
                </a:gridCol>
                <a:gridCol w="3632396">
                  <a:extLst>
                    <a:ext uri="{9D8B030D-6E8A-4147-A177-3AD203B41FA5}">
                      <a16:colId xmlns:a16="http://schemas.microsoft.com/office/drawing/2014/main" val="1586283029"/>
                    </a:ext>
                  </a:extLst>
                </a:gridCol>
                <a:gridCol w="4214649">
                  <a:extLst>
                    <a:ext uri="{9D8B030D-6E8A-4147-A177-3AD203B41FA5}">
                      <a16:colId xmlns:a16="http://schemas.microsoft.com/office/drawing/2014/main" val="2132767430"/>
                    </a:ext>
                  </a:extLst>
                </a:gridCol>
              </a:tblGrid>
              <a:tr h="3557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User-Owns-Data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App-Owns-Data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901909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Also Known As (AKA)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Embed for your organization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Embed for your customers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405533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Model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 as a Service (SaaS)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 as a Service (PaaS)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3396334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Commonly used by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Enterprise organizations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Independent Software Vendors (ISVs)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2141847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 for multi-tenant applications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80841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Identity Provider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Azure AD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Developer is free to choose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198274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User Account Type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Azure AD Work and School account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012908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Permissions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Permissions managed by Power BI Service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Permissions managed by application developer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4306206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Prevent user going to Power BI portal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34109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Power BI REST API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Calls executed under identity of current user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Calls executed under identity of service principal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643519"/>
                  </a:ext>
                </a:extLst>
              </a:tr>
              <a:tr h="35576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Security token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Azure AD access token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Embed token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17414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Can be deployed as SPA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No, service principal requires server-side code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57630"/>
                  </a:ext>
                </a:extLst>
              </a:tr>
              <a:tr h="5162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Requires dedicated capacity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It Depends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51476" marR="514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2016416"/>
                  </a:ext>
                </a:extLst>
              </a:tr>
              <a:tr h="10673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Supported SKUs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64" marT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Pro 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Free with Power BI Premium (P)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Free with Power BI Premium (EM)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64" marT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Embedded (A)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Premium (P)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Power BI Premium  (EM)</a:t>
                      </a:r>
                    </a:p>
                  </a:txBody>
                  <a:tcPr marL="54864" marT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04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4935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A88635B-4DF6-45B9-AE9E-D0815CFB73FA}"/>
              </a:ext>
            </a:extLst>
          </p:cNvPr>
          <p:cNvSpPr/>
          <p:nvPr/>
        </p:nvSpPr>
        <p:spPr>
          <a:xfrm>
            <a:off x="5205978" y="2743064"/>
            <a:ext cx="5950577" cy="3412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Power BI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Tenants in App-Owns-Data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footprint in Power BI for each customer</a:t>
            </a:r>
          </a:p>
          <a:p>
            <a:pPr lvl="1"/>
            <a:r>
              <a:rPr lang="en-US" dirty="0">
                <a:solidFill>
                  <a:srgbClr val="920000"/>
                </a:solidFill>
              </a:rPr>
              <a:t>Don’t confuse this use of term </a:t>
            </a:r>
            <a:r>
              <a:rPr lang="en-US" b="1" dirty="0">
                <a:solidFill>
                  <a:srgbClr val="920000"/>
                </a:solidFill>
              </a:rPr>
              <a:t>“tenant”</a:t>
            </a:r>
            <a:r>
              <a:rPr lang="en-US" dirty="0">
                <a:solidFill>
                  <a:srgbClr val="920000"/>
                </a:solidFill>
              </a:rPr>
              <a:t> with </a:t>
            </a:r>
            <a:r>
              <a:rPr lang="en-US" b="1" dirty="0">
                <a:solidFill>
                  <a:srgbClr val="920000"/>
                </a:solidFill>
              </a:rPr>
              <a:t>Azure AD tenant</a:t>
            </a:r>
            <a:r>
              <a:rPr lang="en-US" dirty="0">
                <a:solidFill>
                  <a:srgbClr val="920000"/>
                </a:solidFill>
              </a:rPr>
              <a:t> – they are completely different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CC0568-5C78-4895-ACD7-1BBAA4B43214}"/>
              </a:ext>
            </a:extLst>
          </p:cNvPr>
          <p:cNvSpPr/>
          <p:nvPr/>
        </p:nvSpPr>
        <p:spPr>
          <a:xfrm>
            <a:off x="5636646" y="3285674"/>
            <a:ext cx="5259171" cy="2540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01 Tenant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9F5F9-63F3-4486-B6F8-FD992F97FE8E}"/>
              </a:ext>
            </a:extLst>
          </p:cNvPr>
          <p:cNvSpPr/>
          <p:nvPr/>
        </p:nvSpPr>
        <p:spPr>
          <a:xfrm>
            <a:off x="1210120" y="3176700"/>
            <a:ext cx="354685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Customer 01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17 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874D3-0800-4F94-85CF-2213ECF27426}"/>
              </a:ext>
            </a:extLst>
          </p:cNvPr>
          <p:cNvSpPr/>
          <p:nvPr/>
        </p:nvSpPr>
        <p:spPr>
          <a:xfrm>
            <a:off x="5875639" y="3794642"/>
            <a:ext cx="2377892" cy="1803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D264-7024-41BB-83BD-8F6224B1F74B}"/>
              </a:ext>
            </a:extLst>
          </p:cNvPr>
          <p:cNvSpPr/>
          <p:nvPr/>
        </p:nvSpPr>
        <p:spPr>
          <a:xfrm>
            <a:off x="6195712" y="4199041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51C22-6F70-437C-AEF7-B6414F7E1651}"/>
              </a:ext>
            </a:extLst>
          </p:cNvPr>
          <p:cNvSpPr/>
          <p:nvPr/>
        </p:nvSpPr>
        <p:spPr>
          <a:xfrm>
            <a:off x="6195712" y="4932195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65684-6FE6-4510-876E-794CD8024B3D}"/>
              </a:ext>
            </a:extLst>
          </p:cNvPr>
          <p:cNvSpPr/>
          <p:nvPr/>
        </p:nvSpPr>
        <p:spPr>
          <a:xfrm>
            <a:off x="8446395" y="4199042"/>
            <a:ext cx="2256558" cy="5014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Datasource credentials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5FD86-23B4-4BE1-B3F4-38CC46B4BA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16081" y="3948315"/>
            <a:ext cx="1979631" cy="50145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381CE-CC60-4A55-B1CC-028C444F8CFF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447006" y="5045639"/>
            <a:ext cx="1748706" cy="13728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585A1-B032-460D-887E-98EE9E5F0594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8059510" y="4449768"/>
            <a:ext cx="38688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B9A6BAD-C27B-4563-BAF8-26CFC5FB809A}"/>
              </a:ext>
            </a:extLst>
          </p:cNvPr>
          <p:cNvSpPr/>
          <p:nvPr/>
        </p:nvSpPr>
        <p:spPr>
          <a:xfrm>
            <a:off x="2933293" y="3418847"/>
            <a:ext cx="1340787" cy="7948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79553-C67D-4E4E-8FC0-5E169B6EF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63" y="4441543"/>
            <a:ext cx="2318443" cy="120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F2DF395F-B460-462A-8653-FF41C4872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559" y="3888119"/>
            <a:ext cx="635835" cy="63583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6FA147-7E7D-4265-8409-E9C31DE0547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127611" y="4703677"/>
            <a:ext cx="2" cy="2285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75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ef38329b-e139-4eb4-9d7a-1b84c79a6610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Privileged" siteId="{72f988bf-86f1-41af-91ab-2d7cd011db47}" removed="0"/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8069</TotalTime>
  <Words>2669</Words>
  <Application>Microsoft Office PowerPoint</Application>
  <PresentationFormat>Custom</PresentationFormat>
  <Paragraphs>527</Paragraphs>
  <Slides>58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Bitmap Image</vt:lpstr>
      <vt:lpstr>Microsoft Power BI</vt:lpstr>
      <vt:lpstr>Design Patterns and Best Practices with Power BI Embedding</vt:lpstr>
      <vt:lpstr>Welcome to Power BI Dev Camp</vt:lpstr>
      <vt:lpstr>GitHub Repository with App-Owns-Data Starter Kit</vt:lpstr>
      <vt:lpstr>Agenda</vt:lpstr>
      <vt:lpstr>Power BI Embedding – The Big Picture</vt:lpstr>
      <vt:lpstr>Choosing the Correct Embedding Model</vt:lpstr>
      <vt:lpstr>User-Owns-Data vs App-Owns-Data Comparison</vt:lpstr>
      <vt:lpstr>Customer Tenants in App-Owns-Data Embedding</vt:lpstr>
      <vt:lpstr>Designing a Multi-tenant Environment</vt:lpstr>
      <vt:lpstr>App-Owns-Data Starter Kit - Value Proposition</vt:lpstr>
      <vt:lpstr>App-Owns-Data Starter Kit Architecture</vt:lpstr>
      <vt:lpstr>Database Schema for AppOwnsDataDB</vt:lpstr>
      <vt:lpstr>App-Owns-Data Starter Kit Videos</vt:lpstr>
      <vt:lpstr>Try out the App-Owns-Data with Azure AD B2C Demo</vt:lpstr>
      <vt:lpstr>Agenda</vt:lpstr>
      <vt:lpstr>Identity Providers and App-Owns-Data Development</vt:lpstr>
      <vt:lpstr>Integrating Azure AD B2C with App-Owns-Data Embedding</vt:lpstr>
      <vt:lpstr>Agenda</vt:lpstr>
      <vt:lpstr>AppOwnsDataAdmin</vt:lpstr>
      <vt:lpstr>Provisioning Customer Tenants</vt:lpstr>
      <vt:lpstr>Sequence of Tenant Provisioning Operations</vt:lpstr>
      <vt:lpstr>Tenant Details</vt:lpstr>
      <vt:lpstr>Understanding SalesReportTemplate.pbix</vt:lpstr>
      <vt:lpstr>Updating Dataset Parameters using Power BI .NET SDK</vt:lpstr>
      <vt:lpstr>Agenda</vt:lpstr>
      <vt:lpstr>Understanding the 1000 Workspace Limitation</vt:lpstr>
      <vt:lpstr>Understanding Dataset &amp; Datasource Credentials Isolation</vt:lpstr>
      <vt:lpstr>Understanding Service Principal Profiles</vt:lpstr>
      <vt:lpstr>Service Principal Profiles and the Power BI Security Model</vt:lpstr>
      <vt:lpstr>Service Principal Profile Per Customer Tenant</vt:lpstr>
      <vt:lpstr>Scaling Multi-tenant Solutions using Service Principal Profiles</vt:lpstr>
      <vt:lpstr>Agenda</vt:lpstr>
      <vt:lpstr>Managing User Permissions</vt:lpstr>
      <vt:lpstr>Embedding Data View Model</vt:lpstr>
      <vt:lpstr>Testing User Permission Assignments</vt:lpstr>
      <vt:lpstr>AppOwnsDataReactClient User Experience</vt:lpstr>
      <vt:lpstr>Viewing and Interacting with Reports in Read-only Mode</vt:lpstr>
      <vt:lpstr>Agenda</vt:lpstr>
      <vt:lpstr>Edit reports using AppOwnsDataReactClient </vt:lpstr>
      <vt:lpstr>Agenda</vt:lpstr>
      <vt:lpstr>Looking into the C# Code in AppOwnsDataWebApi</vt:lpstr>
      <vt:lpstr>Generating Embed Tokens</vt:lpstr>
      <vt:lpstr>Refreshing EmbedToken and EmbeddingData</vt:lpstr>
      <vt:lpstr>refreshEmbedToken in Report.tsx</vt:lpstr>
      <vt:lpstr>Embed Token Auto-refresh Strategy</vt:lpstr>
      <vt:lpstr>Agenda</vt:lpstr>
      <vt:lpstr>Using RLS in Multi-tenant Application Design</vt:lpstr>
      <vt:lpstr>Programming with EffectiveIdentity</vt:lpstr>
      <vt:lpstr>Limit Rules with Text Search to Minimal Number of Rows</vt:lpstr>
      <vt:lpstr>Developer Deep Dive into Row Level Security (RLS)</vt:lpstr>
      <vt:lpstr>Agenda</vt:lpstr>
      <vt:lpstr>Adding a custom telemetry layer</vt:lpstr>
      <vt:lpstr>Monitor user activity data from ActivityLog table</vt:lpstr>
      <vt:lpstr>App-Owns-Data Activity Log View</vt:lpstr>
      <vt:lpstr>Capturing Report Performance Data</vt:lpstr>
      <vt:lpstr>Monitoring Report Performance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171</cp:revision>
  <cp:lastPrinted>2023-03-30T16:23:24Z</cp:lastPrinted>
  <dcterms:created xsi:type="dcterms:W3CDTF">2018-09-21T01:16:59Z</dcterms:created>
  <dcterms:modified xsi:type="dcterms:W3CDTF">2023-03-30T19:37:11Z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