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4"/>
  </p:notesMasterIdLst>
  <p:handoutMasterIdLst>
    <p:handoutMasterId r:id="rId35"/>
  </p:handoutMasterIdLst>
  <p:sldIdLst>
    <p:sldId id="4474" r:id="rId5"/>
    <p:sldId id="2076138638" r:id="rId6"/>
    <p:sldId id="2076138576" r:id="rId7"/>
    <p:sldId id="2076138707" r:id="rId8"/>
    <p:sldId id="2076138708" r:id="rId9"/>
    <p:sldId id="2076138709" r:id="rId10"/>
    <p:sldId id="2076138637" r:id="rId11"/>
    <p:sldId id="2076138710" r:id="rId12"/>
    <p:sldId id="2076138705" r:id="rId13"/>
    <p:sldId id="2076138706" r:id="rId14"/>
    <p:sldId id="4483" r:id="rId15"/>
    <p:sldId id="2076138711" r:id="rId16"/>
    <p:sldId id="2076138639" r:id="rId17"/>
    <p:sldId id="2076138693" r:id="rId18"/>
    <p:sldId id="2076138703" r:id="rId19"/>
    <p:sldId id="2076138702" r:id="rId20"/>
    <p:sldId id="2076138694" r:id="rId21"/>
    <p:sldId id="2076138704" r:id="rId22"/>
    <p:sldId id="2076138692" r:id="rId23"/>
    <p:sldId id="2076138695" r:id="rId24"/>
    <p:sldId id="2076138700" r:id="rId25"/>
    <p:sldId id="2076138696" r:id="rId26"/>
    <p:sldId id="2076138697" r:id="rId27"/>
    <p:sldId id="2076138698" r:id="rId28"/>
    <p:sldId id="2076138701" r:id="rId29"/>
    <p:sldId id="2076138699" r:id="rId30"/>
    <p:sldId id="4505" r:id="rId31"/>
    <p:sldId id="2076138672" r:id="rId32"/>
    <p:sldId id="2076138691" r:id="rId3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2076138576"/>
            <p14:sldId id="2076138707"/>
            <p14:sldId id="2076138708"/>
            <p14:sldId id="2076138709"/>
            <p14:sldId id="2076138637"/>
            <p14:sldId id="2076138710"/>
            <p14:sldId id="2076138705"/>
            <p14:sldId id="2076138706"/>
            <p14:sldId id="4483"/>
            <p14:sldId id="2076138711"/>
            <p14:sldId id="2076138639"/>
            <p14:sldId id="2076138693"/>
            <p14:sldId id="2076138703"/>
            <p14:sldId id="2076138702"/>
            <p14:sldId id="2076138694"/>
            <p14:sldId id="2076138704"/>
            <p14:sldId id="2076138692"/>
            <p14:sldId id="2076138695"/>
            <p14:sldId id="2076138700"/>
            <p14:sldId id="2076138696"/>
            <p14:sldId id="2076138697"/>
            <p14:sldId id="2076138698"/>
            <p14:sldId id="2076138701"/>
            <p14:sldId id="2076138699"/>
            <p14:sldId id="4505"/>
          </p14:sldIdLst>
        </p14:section>
        <p14:section name="Default Section" id="{D27B6955-1FB6-4076-9C17-1FF2C29DC573}">
          <p14:sldIdLst>
            <p14:sldId id="2076138672"/>
            <p14:sldId id="20761386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680000"/>
    <a:srgbClr val="FFF5D5"/>
    <a:srgbClr val="F3FFFE"/>
    <a:srgbClr val="FFFAEB"/>
    <a:srgbClr val="EFF4FF"/>
    <a:srgbClr val="C94F0F"/>
    <a:srgbClr val="12239E"/>
    <a:srgbClr val="000000"/>
    <a:srgbClr val="FEFCF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81" d="100"/>
          <a:sy n="81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8/10/2022 2:32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6" r:id="rId5"/>
    <p:sldLayoutId id="2147484577" r:id="rId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E116-3832-1039-8FAF-C2050BF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21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AB2C-7CF7-B995-7242-73EC362A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3" y="1811327"/>
            <a:ext cx="10796226" cy="4917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165-B52E-415D-AF1E-85F30F1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GitHub Repository: </a:t>
            </a:r>
            <a:r>
              <a:rPr lang="en-US" dirty="0" err="1"/>
              <a:t>ModernReactForPowerBI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08445A-4165-4760-B465-18488CDBB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Demo code from this session available in public GitHub repository</a:t>
            </a:r>
          </a:p>
          <a:p>
            <a:pPr lvl="1"/>
            <a:r>
              <a:rPr lang="en-US" b="1" dirty="0">
                <a:solidFill>
                  <a:srgbClr val="680000"/>
                </a:solidFill>
              </a:rPr>
              <a:t>https://github.com/PowerBiDevCamp/</a:t>
            </a:r>
            <a:r>
              <a:rPr lang="en-US" dirty="0"/>
              <a:t> </a:t>
            </a:r>
            <a:r>
              <a:rPr lang="en-US" dirty="0" err="1"/>
              <a:t>ModernReactForPowerBI</a:t>
            </a:r>
            <a:endParaRPr lang="en-US" b="1" dirty="0">
              <a:solidFill>
                <a:srgbClr val="68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715C1-8463-34BD-1366-FDCAE12F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87" y="2519833"/>
            <a:ext cx="4840450" cy="3518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3789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React – Essential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54573"/>
          </a:xfrm>
        </p:spPr>
        <p:txBody>
          <a:bodyPr/>
          <a:lstStyle/>
          <a:p>
            <a:r>
              <a:rPr lang="en-US" dirty="0"/>
              <a:t>What’s wrong with the classic React programming model?</a:t>
            </a:r>
          </a:p>
          <a:p>
            <a:pPr lvl="1"/>
            <a:r>
              <a:rPr lang="en-US" dirty="0"/>
              <a:t>Class-based components and lifecycle methods adds complexity even in simple scenarios</a:t>
            </a:r>
          </a:p>
          <a:p>
            <a:pPr lvl="1"/>
            <a:r>
              <a:rPr lang="en-US" dirty="0"/>
              <a:t>Easy to introduce bugs when implementing lifecycle methods</a:t>
            </a:r>
          </a:p>
          <a:p>
            <a:pPr lvl="1"/>
            <a:endParaRPr lang="en-US" sz="1050" dirty="0"/>
          </a:p>
          <a:p>
            <a:r>
              <a:rPr lang="en-US" dirty="0"/>
              <a:t>Moving to the modern React-JS programming model</a:t>
            </a:r>
          </a:p>
          <a:p>
            <a:pPr lvl="1"/>
            <a:r>
              <a:rPr lang="en-US" dirty="0"/>
              <a:t>Functional components replace class-based components</a:t>
            </a:r>
          </a:p>
          <a:p>
            <a:pPr lvl="1"/>
            <a:r>
              <a:rPr lang="en-US" dirty="0"/>
              <a:t>Hooks replace classic React state management and lifecycle methods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05D68F-1960-E9C5-88C3-ECE942442A0B}"/>
              </a:ext>
            </a:extLst>
          </p:cNvPr>
          <p:cNvGrpSpPr/>
          <p:nvPr/>
        </p:nvGrpSpPr>
        <p:grpSpPr>
          <a:xfrm>
            <a:off x="1243121" y="4207446"/>
            <a:ext cx="4420260" cy="2527652"/>
            <a:chOff x="1243121" y="4207446"/>
            <a:chExt cx="4420260" cy="25276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E249FE-6F8A-7586-4B00-1DE77CF8E7BC}"/>
                </a:ext>
              </a:extLst>
            </p:cNvPr>
            <p:cNvSpPr/>
            <p:nvPr/>
          </p:nvSpPr>
          <p:spPr bwMode="auto">
            <a:xfrm>
              <a:off x="1243121" y="4207446"/>
              <a:ext cx="4420260" cy="25276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Class React with Class-based Components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6B1C90-FDFA-8C25-56BE-A3F97729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743" y="4501417"/>
              <a:ext cx="4250028" cy="21206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D9CE99-2D70-B021-39B0-8B8D9C7761C7}"/>
              </a:ext>
            </a:extLst>
          </p:cNvPr>
          <p:cNvGrpSpPr/>
          <p:nvPr/>
        </p:nvGrpSpPr>
        <p:grpSpPr>
          <a:xfrm>
            <a:off x="5755516" y="4207447"/>
            <a:ext cx="3690852" cy="2527652"/>
            <a:chOff x="5755516" y="4207447"/>
            <a:chExt cx="3690852" cy="25276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2B966C-FCD0-B997-9078-EE55922538D5}"/>
                </a:ext>
              </a:extLst>
            </p:cNvPr>
            <p:cNvGrpSpPr/>
            <p:nvPr/>
          </p:nvGrpSpPr>
          <p:grpSpPr>
            <a:xfrm>
              <a:off x="6429421" y="4207447"/>
              <a:ext cx="3016947" cy="2527652"/>
              <a:chOff x="6372859" y="4207447"/>
              <a:chExt cx="3016947" cy="25276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F8DA76-5C9C-8DCC-A9C5-3AA7CF7F8372}"/>
                  </a:ext>
                </a:extLst>
              </p:cNvPr>
              <p:cNvSpPr/>
              <p:nvPr/>
            </p:nvSpPr>
            <p:spPr bwMode="auto">
              <a:xfrm>
                <a:off x="6372859" y="4207447"/>
                <a:ext cx="3016947" cy="25276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Modern React with Functional Components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BB5A19-FF79-DFAD-403D-D92B2BBA4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719" y="4501417"/>
                <a:ext cx="2820473" cy="2120630"/>
              </a:xfrm>
              <a:prstGeom prst="rect">
                <a:avLst/>
              </a:prstGeom>
            </p:spPr>
          </p:pic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D980DEB-F7EE-5835-59FD-51EB285712D7}"/>
                </a:ext>
              </a:extLst>
            </p:cNvPr>
            <p:cNvSpPr/>
            <p:nvPr/>
          </p:nvSpPr>
          <p:spPr bwMode="auto">
            <a:xfrm>
              <a:off x="5755516" y="5116637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98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7E68-8FFE-2D7B-A49D-5B6014CF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– a few quick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9C04-9C4D-81DB-8887-53E0843DE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416594"/>
          </a:xfrm>
        </p:spPr>
        <p:txBody>
          <a:bodyPr/>
          <a:lstStyle/>
          <a:p>
            <a:r>
              <a:rPr lang="en-US" dirty="0"/>
              <a:t>Hooks provided by React</a:t>
            </a:r>
          </a:p>
          <a:p>
            <a:pPr lvl="1"/>
            <a:r>
              <a:rPr lang="en-US" dirty="0"/>
              <a:t>useState</a:t>
            </a:r>
          </a:p>
          <a:p>
            <a:pPr lvl="1"/>
            <a:r>
              <a:rPr lang="en-US" dirty="0"/>
              <a:t>useEffect</a:t>
            </a:r>
          </a:p>
          <a:p>
            <a:pPr lvl="1"/>
            <a:r>
              <a:rPr lang="en-US" dirty="0"/>
              <a:t>useLayoutEffect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endParaRPr lang="en-US" dirty="0"/>
          </a:p>
          <a:p>
            <a:r>
              <a:rPr lang="en-US" dirty="0"/>
              <a:t>Hooks provided by Microsoft Authentication Library for React</a:t>
            </a:r>
          </a:p>
          <a:p>
            <a:pPr lvl="1"/>
            <a:r>
              <a:rPr lang="en-US" dirty="0"/>
              <a:t>useIsAuthenticated</a:t>
            </a:r>
          </a:p>
          <a:p>
            <a:pPr lvl="1"/>
            <a:r>
              <a:rPr lang="en-US" dirty="0"/>
              <a:t>useAccount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89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E6BF-120F-E9A3-5FDF-2C6C630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Hooks - useState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A21C-971C-1A3A-D135-0A073EE31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31435"/>
          </a:xfrm>
        </p:spPr>
        <p:txBody>
          <a:bodyPr/>
          <a:lstStyle/>
          <a:p>
            <a:r>
              <a:rPr lang="en-US" sz="2000" dirty="0"/>
              <a:t>Component state tracked using </a:t>
            </a:r>
            <a:r>
              <a:rPr lang="en-US" sz="2000" b="1" dirty="0"/>
              <a:t>useState</a:t>
            </a:r>
            <a:r>
              <a:rPr lang="en-US" sz="2000" dirty="0"/>
              <a:t> hook</a:t>
            </a:r>
          </a:p>
          <a:p>
            <a:pPr lvl="1"/>
            <a:r>
              <a:rPr lang="en-US" sz="1800" dirty="0"/>
              <a:t>Only call hooks like </a:t>
            </a:r>
            <a:r>
              <a:rPr lang="en-US" sz="1800" b="1" dirty="0"/>
              <a:t>useState</a:t>
            </a:r>
            <a:r>
              <a:rPr lang="en-US" sz="1800" dirty="0"/>
              <a:t> at the top level of your components – </a:t>
            </a:r>
            <a:r>
              <a:rPr lang="en-US" sz="1800" b="1" dirty="0">
                <a:solidFill>
                  <a:srgbClr val="820000"/>
                </a:solidFill>
              </a:rPr>
              <a:t>do not nest these calls!</a:t>
            </a:r>
          </a:p>
          <a:p>
            <a:pPr lvl="1"/>
            <a:r>
              <a:rPr lang="en-US" sz="1800" b="1" dirty="0"/>
              <a:t>useState</a:t>
            </a:r>
            <a:r>
              <a:rPr lang="en-US" sz="1800" dirty="0"/>
              <a:t> returns array with state value (</a:t>
            </a:r>
            <a:r>
              <a:rPr lang="en-US" sz="1800" b="1" dirty="0"/>
              <a:t>message</a:t>
            </a:r>
            <a:r>
              <a:rPr lang="en-US" sz="1800" dirty="0"/>
              <a:t>) and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State value (</a:t>
            </a:r>
            <a:r>
              <a:rPr lang="en-US" sz="1800" b="1" dirty="0"/>
              <a:t>message</a:t>
            </a:r>
            <a:r>
              <a:rPr lang="en-US" sz="1800" dirty="0"/>
              <a:t>) can be used anywhere in component</a:t>
            </a:r>
          </a:p>
          <a:p>
            <a:pPr lvl="1"/>
            <a:r>
              <a:rPr lang="en-US" sz="1800" dirty="0"/>
              <a:t>Calling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 in event handler triggers re-render</a:t>
            </a:r>
          </a:p>
          <a:p>
            <a:pPr lvl="1"/>
            <a:r>
              <a:rPr lang="en-US" sz="1800" dirty="0"/>
              <a:t>Calling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 during rendering causes recursion – </a:t>
            </a:r>
            <a:r>
              <a:rPr lang="en-US" sz="1800" b="1" dirty="0">
                <a:solidFill>
                  <a:srgbClr val="820000"/>
                </a:solidFill>
              </a:rPr>
              <a:t>don’t do it!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9779B-EA70-9FAE-6A9C-8D7344AD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0" y="3444923"/>
            <a:ext cx="3773536" cy="3359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8248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68BF-1646-D721-730F-2042114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from Classic React to Modern React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B81367-0BEC-B556-CFB0-4FB0BE7DB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Classic React based on class-based components and lifecycle method</a:t>
            </a:r>
          </a:p>
          <a:p>
            <a:r>
              <a:rPr lang="en-US" dirty="0"/>
              <a:t>Modern React based on functional components and hooks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377AE-AD4A-8ADC-D03A-4AD7904B963F}"/>
              </a:ext>
            </a:extLst>
          </p:cNvPr>
          <p:cNvGrpSpPr/>
          <p:nvPr/>
        </p:nvGrpSpPr>
        <p:grpSpPr>
          <a:xfrm>
            <a:off x="436875" y="2313711"/>
            <a:ext cx="5781362" cy="4490314"/>
            <a:chOff x="436875" y="1561694"/>
            <a:chExt cx="5781362" cy="44903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8C1106-9D3D-17B1-0112-14B52BECF8DD}"/>
                </a:ext>
              </a:extLst>
            </p:cNvPr>
            <p:cNvSpPr/>
            <p:nvPr/>
          </p:nvSpPr>
          <p:spPr bwMode="auto">
            <a:xfrm>
              <a:off x="436875" y="1561694"/>
              <a:ext cx="5781362" cy="4490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Class React with Class-based Components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285C4B-6030-389F-F5C6-BA9278DF4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043" y="1960860"/>
              <a:ext cx="5626418" cy="40345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B113A2-7019-E71C-4737-885A7B94A3A4}"/>
              </a:ext>
            </a:extLst>
          </p:cNvPr>
          <p:cNvGrpSpPr/>
          <p:nvPr/>
        </p:nvGrpSpPr>
        <p:grpSpPr>
          <a:xfrm>
            <a:off x="6362443" y="2313711"/>
            <a:ext cx="5722723" cy="4064488"/>
            <a:chOff x="6362443" y="2313711"/>
            <a:chExt cx="5722723" cy="40644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4E47B1-A031-B021-6B3F-8BADF5943105}"/>
                </a:ext>
              </a:extLst>
            </p:cNvPr>
            <p:cNvGrpSpPr/>
            <p:nvPr/>
          </p:nvGrpSpPr>
          <p:grpSpPr>
            <a:xfrm>
              <a:off x="7088586" y="2313711"/>
              <a:ext cx="4996580" cy="4064488"/>
              <a:chOff x="6428707" y="1629302"/>
              <a:chExt cx="4996580" cy="406448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AAB6B9-4E35-0826-EA15-3519E612A1B2}"/>
                  </a:ext>
                </a:extLst>
              </p:cNvPr>
              <p:cNvSpPr/>
              <p:nvPr/>
            </p:nvSpPr>
            <p:spPr bwMode="auto">
              <a:xfrm>
                <a:off x="6428707" y="1629302"/>
                <a:ext cx="4996580" cy="40644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Modern React with Functional Components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84AE9C8-83EA-0A4F-AEC2-AF26F4E76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614" y="2002566"/>
                <a:ext cx="4851569" cy="3608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B352A5A-F903-8676-833F-EA0DC614E633}"/>
                </a:ext>
              </a:extLst>
            </p:cNvPr>
            <p:cNvSpPr/>
            <p:nvPr/>
          </p:nvSpPr>
          <p:spPr bwMode="auto">
            <a:xfrm>
              <a:off x="6362443" y="3078819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DF93E92-CA84-FE3F-351C-69141FE988D0}"/>
                </a:ext>
              </a:extLst>
            </p:cNvPr>
            <p:cNvSpPr/>
            <p:nvPr/>
          </p:nvSpPr>
          <p:spPr bwMode="auto">
            <a:xfrm>
              <a:off x="6362443" y="3896553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ADA58BE-C309-42CE-E2E5-89BAFEB6E4D7}"/>
                </a:ext>
              </a:extLst>
            </p:cNvPr>
            <p:cNvSpPr/>
            <p:nvPr/>
          </p:nvSpPr>
          <p:spPr bwMode="auto">
            <a:xfrm>
              <a:off x="6362443" y="4714286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33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375C-92CE-8734-9E63-9E25487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Pure Functions without Side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DCAF-C296-1276-91CD-B4A111861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93729"/>
          </a:xfrm>
        </p:spPr>
        <p:txBody>
          <a:bodyPr/>
          <a:lstStyle/>
          <a:p>
            <a:r>
              <a:rPr lang="en-US" dirty="0"/>
              <a:t>Functional components should be written without side effects</a:t>
            </a:r>
          </a:p>
          <a:p>
            <a:pPr lvl="1"/>
            <a:r>
              <a:rPr lang="en-US" dirty="0"/>
              <a:t>Function return value is only determined by its input values</a:t>
            </a:r>
          </a:p>
          <a:p>
            <a:pPr lvl="1"/>
            <a:r>
              <a:rPr lang="en-US" dirty="0"/>
              <a:t>Function should not change any values during its execution</a:t>
            </a:r>
          </a:p>
          <a:p>
            <a:pPr lvl="1"/>
            <a:r>
              <a:rPr lang="en-US" dirty="0"/>
              <a:t>Function always returns same output value for the same input values</a:t>
            </a:r>
          </a:p>
          <a:p>
            <a:r>
              <a:rPr lang="en-US" dirty="0"/>
              <a:t>Pure functions only perform a calculation and nothing more</a:t>
            </a:r>
          </a:p>
          <a:p>
            <a:pPr lvl="1"/>
            <a:r>
              <a:rPr lang="en-US" dirty="0"/>
              <a:t>Pure functions allow to avoid baffling bugs and unpredictable behavior</a:t>
            </a:r>
          </a:p>
          <a:p>
            <a:r>
              <a:rPr lang="en-US" dirty="0"/>
              <a:t>Pure function minds its own business</a:t>
            </a:r>
          </a:p>
          <a:p>
            <a:pPr lvl="1"/>
            <a:r>
              <a:rPr lang="en-US" dirty="0"/>
              <a:t>It does not change props, state or context </a:t>
            </a:r>
            <a:r>
              <a:rPr lang="en-US"/>
              <a:t>while rendering</a:t>
            </a:r>
            <a:endParaRPr lang="en-US" dirty="0"/>
          </a:p>
          <a:p>
            <a:r>
              <a:rPr lang="en-US" dirty="0"/>
              <a:t>Same inputs, same output</a:t>
            </a:r>
          </a:p>
          <a:p>
            <a:pPr lvl="1"/>
            <a:r>
              <a:rPr lang="en-US" dirty="0"/>
              <a:t>Given the same inputs, a pure function should always return the same result.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3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A03E5C-ACBD-908E-83DB-8D5BD133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PowerBI-React-SPA-Starter 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DCB6E0-03A3-E5E6-5A29-BB359C6A2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NPM Package Support </a:t>
            </a:r>
          </a:p>
          <a:p>
            <a:pPr lvl="1"/>
            <a:r>
              <a:rPr lang="en-US" dirty="0"/>
              <a:t>React &amp; React Router</a:t>
            </a:r>
          </a:p>
          <a:p>
            <a:pPr lvl="1"/>
            <a:r>
              <a:rPr lang="en-US" dirty="0"/>
              <a:t>Material UI</a:t>
            </a:r>
          </a:p>
          <a:p>
            <a:pPr lvl="1"/>
            <a:r>
              <a:rPr lang="en-US" dirty="0"/>
              <a:t>MSAL &amp; MSAL React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Webpack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070C7-3DFF-4DAC-4545-8188C869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35" y="1227439"/>
            <a:ext cx="2570907" cy="301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17E8A-77EE-AADD-E85E-71FA43B8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21" y="2187572"/>
            <a:ext cx="2994338" cy="44293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478B2-F861-C22E-EFC5-8EA66B791BF1}"/>
              </a:ext>
            </a:extLst>
          </p:cNvPr>
          <p:cNvCxnSpPr/>
          <p:nvPr/>
        </p:nvCxnSpPr>
        <p:spPr>
          <a:xfrm>
            <a:off x="5916788" y="3772525"/>
            <a:ext cx="2293494" cy="0"/>
          </a:xfrm>
          <a:prstGeom prst="straightConnector1">
            <a:avLst/>
          </a:prstGeom>
          <a:ln w="57150">
            <a:solidFill>
              <a:srgbClr val="82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999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F3E0-905B-A152-5CF7-C67078A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Component Hierarchy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5E8B463-03CE-5CCA-D9B0-AA2B719ED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Support for MSAL, </a:t>
            </a:r>
            <a:r>
              <a:rPr lang="en-US" dirty="0" err="1"/>
              <a:t>CssBaseline</a:t>
            </a:r>
            <a:r>
              <a:rPr lang="en-US" dirty="0"/>
              <a:t> and React Router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2710FB-F9EB-9E1A-A5D9-F82F39F6AAE8}"/>
              </a:ext>
            </a:extLst>
          </p:cNvPr>
          <p:cNvGrpSpPr/>
          <p:nvPr/>
        </p:nvGrpSpPr>
        <p:grpSpPr>
          <a:xfrm>
            <a:off x="511277" y="1948193"/>
            <a:ext cx="3563056" cy="1669684"/>
            <a:chOff x="151987" y="1820373"/>
            <a:chExt cx="3731755" cy="1748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B9AD7-BFE6-76F0-7D1E-7B9540387041}"/>
                </a:ext>
              </a:extLst>
            </p:cNvPr>
            <p:cNvSpPr/>
            <p:nvPr/>
          </p:nvSpPr>
          <p:spPr bwMode="auto">
            <a:xfrm>
              <a:off x="151987" y="1820373"/>
              <a:ext cx="3731755" cy="17487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index.tsc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0D4765-BC15-196C-2B56-F4FBDFDB5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510" r="24859"/>
            <a:stretch/>
          </p:blipFill>
          <p:spPr>
            <a:xfrm>
              <a:off x="204478" y="2112427"/>
              <a:ext cx="3604213" cy="1390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0AD-219E-9037-36F3-D77AF4D8A0FB}"/>
              </a:ext>
            </a:extLst>
          </p:cNvPr>
          <p:cNvGrpSpPr/>
          <p:nvPr/>
        </p:nvGrpSpPr>
        <p:grpSpPr>
          <a:xfrm>
            <a:off x="2051078" y="2682781"/>
            <a:ext cx="4492241" cy="2036106"/>
            <a:chOff x="2051078" y="2682781"/>
            <a:chExt cx="4492241" cy="203610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3001FC-B026-01A9-9BB4-0E18E636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051078" y="2921798"/>
              <a:ext cx="2324546" cy="0"/>
            </a:xfrm>
            <a:prstGeom prst="straightConnector1">
              <a:avLst/>
            </a:prstGeom>
            <a:ln w="38100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F3809-7ECF-F347-6DF6-927B5F1D9A01}"/>
                </a:ext>
              </a:extLst>
            </p:cNvPr>
            <p:cNvGrpSpPr/>
            <p:nvPr/>
          </p:nvGrpSpPr>
          <p:grpSpPr>
            <a:xfrm>
              <a:off x="4517824" y="2682781"/>
              <a:ext cx="2025495" cy="2036106"/>
              <a:chOff x="4348231" y="2589741"/>
              <a:chExt cx="2121396" cy="213250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25C24-93B3-8AD6-255B-34B10FF5EABB}"/>
                  </a:ext>
                </a:extLst>
              </p:cNvPr>
              <p:cNvSpPr/>
              <p:nvPr/>
            </p:nvSpPr>
            <p:spPr bwMode="auto">
              <a:xfrm>
                <a:off x="4348231" y="2589741"/>
                <a:ext cx="2121396" cy="21325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app.tsc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F5F8D98-35F3-5377-82D3-95F43EE69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901"/>
              <a:stretch/>
            </p:blipFill>
            <p:spPr>
              <a:xfrm>
                <a:off x="4418381" y="2945327"/>
                <a:ext cx="1964028" cy="16888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D42FE3-CA21-7AA4-D196-7EDEA8EBE1BC}"/>
              </a:ext>
            </a:extLst>
          </p:cNvPr>
          <p:cNvGrpSpPr/>
          <p:nvPr/>
        </p:nvGrpSpPr>
        <p:grpSpPr>
          <a:xfrm>
            <a:off x="6330346" y="3601222"/>
            <a:ext cx="5410521" cy="2504163"/>
            <a:chOff x="6311986" y="3821554"/>
            <a:chExt cx="5410521" cy="25041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FB2679-368E-80EB-ABE5-C5BCECA3A2A8}"/>
                </a:ext>
              </a:extLst>
            </p:cNvPr>
            <p:cNvGrpSpPr/>
            <p:nvPr/>
          </p:nvGrpSpPr>
          <p:grpSpPr>
            <a:xfrm>
              <a:off x="7105934" y="3821554"/>
              <a:ext cx="4616573" cy="2504163"/>
              <a:chOff x="7010400" y="3827234"/>
              <a:chExt cx="4835153" cy="26227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19ECA-E645-6930-0EDC-0F17388A8B55}"/>
                  </a:ext>
                </a:extLst>
              </p:cNvPr>
              <p:cNvSpPr/>
              <p:nvPr/>
            </p:nvSpPr>
            <p:spPr bwMode="auto">
              <a:xfrm>
                <a:off x="7010400" y="3827234"/>
                <a:ext cx="4835153" cy="26227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pagelayout.tsc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23A4009-8AC5-6B5D-217E-ABD602433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197" y="4189360"/>
                <a:ext cx="4596493" cy="21743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89EB74-DE15-D323-7EAF-839DAB0D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86" y="4022817"/>
              <a:ext cx="793948" cy="0"/>
            </a:xfrm>
            <a:prstGeom prst="straightConnector1">
              <a:avLst/>
            </a:prstGeom>
            <a:ln w="38100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296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450468"/>
            <a:ext cx="11053773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Modern React-JS Development</a:t>
            </a:r>
            <a:br>
              <a:rPr lang="en-US" sz="4100" dirty="0">
                <a:solidFill>
                  <a:srgbClr val="000000"/>
                </a:solidFill>
              </a:rPr>
            </a:br>
            <a:r>
              <a:rPr lang="en-US" sz="4100" dirty="0">
                <a:solidFill>
                  <a:srgbClr val="000000"/>
                </a:solidFill>
              </a:rPr>
              <a:t>with Power BI Embedding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Modern React Primer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a User Interface using Material UI</a:t>
            </a:r>
          </a:p>
          <a:p>
            <a:r>
              <a:rPr lang="en-US" dirty="0"/>
              <a:t>Authenticating Users with MSAL</a:t>
            </a:r>
          </a:p>
          <a:p>
            <a:r>
              <a:rPr lang="en-US" dirty="0"/>
              <a:t>Calling the Power BI REST API</a:t>
            </a:r>
          </a:p>
          <a:p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33904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ED-2147-2AB4-9EF7-2741CFA4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Material UI?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0713-3482-B786-19FB-A67AFE2D7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94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Modern React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 User Interface using Material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Authenticating Users with MSAL</a:t>
            </a:r>
          </a:p>
          <a:p>
            <a:r>
              <a:rPr lang="en-US" dirty="0"/>
              <a:t>Calling the Power BI REST API</a:t>
            </a:r>
          </a:p>
          <a:p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30608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Modern React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 User Interface using Material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MSAL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</a:t>
            </a:r>
          </a:p>
          <a:p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42388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Modern React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 User Interface using Material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MSAL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9907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F3E0-905B-A152-5CF7-C67078A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Component Hierarchy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5E8B463-03CE-5CCA-D9B0-AA2B719ED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Support for MSAL, Themes, React Router and a custom Application Context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FD8F20-2CFC-17AE-6FBE-C8B968F9553E}"/>
              </a:ext>
            </a:extLst>
          </p:cNvPr>
          <p:cNvGrpSpPr/>
          <p:nvPr/>
        </p:nvGrpSpPr>
        <p:grpSpPr>
          <a:xfrm>
            <a:off x="1020494" y="1967048"/>
            <a:ext cx="2623552" cy="1326403"/>
            <a:chOff x="407405" y="1372638"/>
            <a:chExt cx="2907875" cy="1470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B9AD7-BFE6-76F0-7D1E-7B9540387041}"/>
                </a:ext>
              </a:extLst>
            </p:cNvPr>
            <p:cNvSpPr/>
            <p:nvPr/>
          </p:nvSpPr>
          <p:spPr bwMode="auto">
            <a:xfrm>
              <a:off x="407405" y="1372638"/>
              <a:ext cx="2907875" cy="14701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index.tsc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493415-6362-1230-8C3D-2E027F02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32" y="1746540"/>
              <a:ext cx="2750344" cy="1000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1FD12D-EAAD-C565-EAAD-FE82D027459A}"/>
              </a:ext>
            </a:extLst>
          </p:cNvPr>
          <p:cNvGrpSpPr/>
          <p:nvPr/>
        </p:nvGrpSpPr>
        <p:grpSpPr>
          <a:xfrm>
            <a:off x="2204301" y="2564904"/>
            <a:ext cx="4458602" cy="2894521"/>
            <a:chOff x="2312943" y="2342986"/>
            <a:chExt cx="4458602" cy="289452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69C3A2-E2E8-DA7D-D8F5-04A1981D827E}"/>
                </a:ext>
              </a:extLst>
            </p:cNvPr>
            <p:cNvGrpSpPr/>
            <p:nvPr/>
          </p:nvGrpSpPr>
          <p:grpSpPr>
            <a:xfrm>
              <a:off x="4147993" y="2342986"/>
              <a:ext cx="2623552" cy="2894521"/>
              <a:chOff x="3561317" y="1961319"/>
              <a:chExt cx="2907875" cy="320821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25C24-93B3-8AD6-255B-34B10FF5EABB}"/>
                  </a:ext>
                </a:extLst>
              </p:cNvPr>
              <p:cNvSpPr/>
              <p:nvPr/>
            </p:nvSpPr>
            <p:spPr bwMode="auto">
              <a:xfrm>
                <a:off x="3561317" y="1961319"/>
                <a:ext cx="2907875" cy="32082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app.tsc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CB35D6B-9AC0-9EEF-5B59-18D1FD5D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766" y="2314606"/>
                <a:ext cx="2764631" cy="2778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3001FC-B026-01A9-9BB4-0E18E636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312943" y="2519688"/>
              <a:ext cx="1767227" cy="0"/>
            </a:xfrm>
            <a:prstGeom prst="straightConnector1">
              <a:avLst/>
            </a:prstGeom>
            <a:ln w="28575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B590F-9F05-C891-114E-9CC69BC97952}"/>
              </a:ext>
            </a:extLst>
          </p:cNvPr>
          <p:cNvGrpSpPr/>
          <p:nvPr/>
        </p:nvGrpSpPr>
        <p:grpSpPr>
          <a:xfrm>
            <a:off x="5350970" y="4543100"/>
            <a:ext cx="5694257" cy="2260925"/>
            <a:chOff x="5459612" y="4321182"/>
            <a:chExt cx="5694257" cy="2260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54AAF6-3833-339B-2D8D-05D14F2E5C7C}"/>
                </a:ext>
              </a:extLst>
            </p:cNvPr>
            <p:cNvGrpSpPr/>
            <p:nvPr/>
          </p:nvGrpSpPr>
          <p:grpSpPr>
            <a:xfrm>
              <a:off x="7341920" y="4321182"/>
              <a:ext cx="3811949" cy="2260925"/>
              <a:chOff x="6928806" y="3061933"/>
              <a:chExt cx="4225063" cy="250594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19ECA-E645-6930-0EDC-0F17388A8B55}"/>
                  </a:ext>
                </a:extLst>
              </p:cNvPr>
              <p:cNvSpPr/>
              <p:nvPr/>
            </p:nvSpPr>
            <p:spPr bwMode="auto">
              <a:xfrm>
                <a:off x="6928806" y="3061933"/>
                <a:ext cx="4225063" cy="250594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pagelayout.tsc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3714D92-5861-634B-5FD3-0CD38A07A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3979" y="3415785"/>
                <a:ext cx="4071938" cy="2057400"/>
              </a:xfrm>
              <a:prstGeom prst="rect">
                <a:avLst/>
              </a:prstGeom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89EB74-DE15-D323-7EAF-839DAB0D8F21}"/>
                </a:ext>
              </a:extLst>
            </p:cNvPr>
            <p:cNvCxnSpPr>
              <a:cxnSpLocks/>
            </p:cNvCxnSpPr>
            <p:nvPr/>
          </p:nvCxnSpPr>
          <p:spPr>
            <a:xfrm>
              <a:off x="5459612" y="4474862"/>
              <a:ext cx="1767227" cy="0"/>
            </a:xfrm>
            <a:prstGeom prst="straightConnector1">
              <a:avLst/>
            </a:prstGeom>
            <a:ln w="28575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1696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Modern React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 User Interface using Material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MSAL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30766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8909-4DBD-E1BF-AE3C-600404E1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FD8A-476D-F26D-8B30-1A4A245D1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Every Azure Function provides </a:t>
            </a:r>
            <a:r>
              <a:rPr lang="en-US" sz="2400" b="1" dirty="0">
                <a:solidFill>
                  <a:srgbClr val="820000"/>
                </a:solidFill>
                <a:latin typeface="Lucida Console" panose="020B0609040504020204" pitchFamily="49" charset="0"/>
              </a:rPr>
              <a:t>Run</a:t>
            </a:r>
            <a:r>
              <a:rPr lang="en-US" dirty="0"/>
              <a:t> method</a:t>
            </a:r>
          </a:p>
          <a:p>
            <a:pPr lvl="1"/>
            <a:r>
              <a:rPr lang="en-US" sz="2000" b="1" dirty="0">
                <a:solidFill>
                  <a:srgbClr val="820000"/>
                </a:solidFill>
                <a:latin typeface="Lucida Console" panose="020B0609040504020204" pitchFamily="49" charset="0"/>
              </a:rPr>
              <a:t>Run</a:t>
            </a:r>
            <a:r>
              <a:rPr lang="en-US" dirty="0"/>
              <a:t> method is executed when trigger by Azure Function runtime</a:t>
            </a:r>
          </a:p>
          <a:p>
            <a:pPr lv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5F60B-247E-B3F1-1E2A-87CAB241AF88}"/>
              </a:ext>
            </a:extLst>
          </p:cNvPr>
          <p:cNvSpPr/>
          <p:nvPr/>
        </p:nvSpPr>
        <p:spPr bwMode="auto">
          <a:xfrm>
            <a:off x="5543550" y="3404255"/>
            <a:ext cx="2047592" cy="1828800"/>
          </a:xfrm>
          <a:prstGeom prst="roundRect">
            <a:avLst>
              <a:gd name="adj" fmla="val 8124"/>
            </a:avLst>
          </a:prstGeom>
          <a:noFill/>
          <a:ln w="190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2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4294-78F2-B9FB-16B6-63834604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ProcessDataFileUpload</a:t>
            </a:r>
            <a:r>
              <a:rPr lang="en-US" dirty="0"/>
              <a:t> Demo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8585B-FDB2-5497-1D92-3BC928F38D73}"/>
              </a:ext>
            </a:extLst>
          </p:cNvPr>
          <p:cNvSpPr/>
          <p:nvPr/>
        </p:nvSpPr>
        <p:spPr bwMode="auto">
          <a:xfrm>
            <a:off x="427205" y="2002584"/>
            <a:ext cx="2748614" cy="22707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 Storage Account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F4A0EF-39C1-C82B-0B94-E3259F580F63}"/>
              </a:ext>
            </a:extLst>
          </p:cNvPr>
          <p:cNvGrpSpPr/>
          <p:nvPr/>
        </p:nvGrpSpPr>
        <p:grpSpPr>
          <a:xfrm>
            <a:off x="650373" y="2544738"/>
            <a:ext cx="2265113" cy="1555314"/>
            <a:chOff x="4513007" y="4197014"/>
            <a:chExt cx="2222090" cy="1391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6A7EB-8039-ECF2-BDD7-AAC9195B6AFB}"/>
                </a:ext>
              </a:extLst>
            </p:cNvPr>
            <p:cNvSpPr/>
            <p:nvPr/>
          </p:nvSpPr>
          <p:spPr bwMode="auto">
            <a:xfrm>
              <a:off x="4513007" y="4197014"/>
              <a:ext cx="2222090" cy="1391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Storage container: </a:t>
              </a:r>
              <a:r>
                <a:rPr lang="en-US" sz="1100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salesdata</a:t>
              </a:r>
              <a:endPara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3498C7-70D3-2ED6-B2A5-EB6B61658DE4}"/>
                </a:ext>
              </a:extLst>
            </p:cNvPr>
            <p:cNvCxnSpPr/>
            <p:nvPr/>
          </p:nvCxnSpPr>
          <p:spPr>
            <a:xfrm>
              <a:off x="4513007" y="4586677"/>
              <a:ext cx="222209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A35454A-F8D1-562F-5844-6B893291D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90"/>
          <a:stretch/>
        </p:blipFill>
        <p:spPr>
          <a:xfrm>
            <a:off x="756118" y="3004724"/>
            <a:ext cx="1724025" cy="299071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24A2D88-9221-C4DE-1FA8-D4ECC7BD0495}"/>
              </a:ext>
            </a:extLst>
          </p:cNvPr>
          <p:cNvGrpSpPr/>
          <p:nvPr/>
        </p:nvGrpSpPr>
        <p:grpSpPr>
          <a:xfrm>
            <a:off x="2959615" y="1453384"/>
            <a:ext cx="4326088" cy="1596209"/>
            <a:chOff x="2959615" y="1453384"/>
            <a:chExt cx="4326088" cy="15962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A6BDA7-0E5D-4FC5-BE5D-591F9D288FEB}"/>
                </a:ext>
              </a:extLst>
            </p:cNvPr>
            <p:cNvSpPr/>
            <p:nvPr/>
          </p:nvSpPr>
          <p:spPr bwMode="auto">
            <a:xfrm>
              <a:off x="4158396" y="1453384"/>
              <a:ext cx="3127307" cy="12167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Function App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7ECDC9-639A-1701-F7C8-0525B88665CA}"/>
                </a:ext>
              </a:extLst>
            </p:cNvPr>
            <p:cNvSpPr/>
            <p:nvPr/>
          </p:nvSpPr>
          <p:spPr bwMode="auto">
            <a:xfrm>
              <a:off x="4484620" y="1980785"/>
              <a:ext cx="2574941" cy="49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ProcessDataFileUpload</a:t>
              </a:r>
              <a:endParaRPr lang="en-US" sz="12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803E49-45C7-9182-6AF8-40BC45C54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615" y="2230084"/>
              <a:ext cx="1418367" cy="819509"/>
            </a:xfrm>
            <a:prstGeom prst="straightConnector1">
              <a:avLst/>
            </a:prstGeom>
            <a:ln w="38100">
              <a:solidFill>
                <a:srgbClr val="82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F07C15-33DB-FC9C-E6C4-A4D7F50F13A9}"/>
              </a:ext>
            </a:extLst>
          </p:cNvPr>
          <p:cNvGrpSpPr/>
          <p:nvPr/>
        </p:nvGrpSpPr>
        <p:grpSpPr>
          <a:xfrm>
            <a:off x="7059561" y="2091073"/>
            <a:ext cx="4168878" cy="3906603"/>
            <a:chOff x="7059561" y="2091073"/>
            <a:chExt cx="4168878" cy="390660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D0FB22-8EB3-C67C-7D84-E3506A923EE0}"/>
                </a:ext>
              </a:extLst>
            </p:cNvPr>
            <p:cNvSpPr/>
            <p:nvPr/>
          </p:nvSpPr>
          <p:spPr bwMode="auto">
            <a:xfrm>
              <a:off x="8101132" y="2091073"/>
              <a:ext cx="3127307" cy="390660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7774D7-5162-41D2-1685-0A7C46FBB48A}"/>
                </a:ext>
              </a:extLst>
            </p:cNvPr>
            <p:cNvSpPr/>
            <p:nvPr/>
          </p:nvSpPr>
          <p:spPr bwMode="auto">
            <a:xfrm>
              <a:off x="8287014" y="2544738"/>
              <a:ext cx="2715284" cy="3251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Target Workspace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00A20EB-C686-9D17-E32E-192E4206E68B}"/>
                </a:ext>
              </a:extLst>
            </p:cNvPr>
            <p:cNvGrpSpPr/>
            <p:nvPr/>
          </p:nvGrpSpPr>
          <p:grpSpPr>
            <a:xfrm>
              <a:off x="7059561" y="2230084"/>
              <a:ext cx="3827832" cy="1869968"/>
              <a:chOff x="7059561" y="2230084"/>
              <a:chExt cx="3827832" cy="186996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D595028-F6F5-284C-6051-59345B54C2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368"/>
              <a:stretch/>
            </p:blipFill>
            <p:spPr>
              <a:xfrm>
                <a:off x="8434175" y="3019955"/>
                <a:ext cx="2453218" cy="1080097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E2CD7CF-BE7B-CACA-BEA4-071CC0605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561" y="2230084"/>
                <a:ext cx="1227453" cy="1204314"/>
              </a:xfrm>
              <a:prstGeom prst="straightConnector1">
                <a:avLst/>
              </a:prstGeom>
              <a:ln w="38100">
                <a:solidFill>
                  <a:srgbClr val="82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10C3F-E7A0-38E4-E22B-59DD61500012}"/>
              </a:ext>
            </a:extLst>
          </p:cNvPr>
          <p:cNvCxnSpPr>
            <a:cxnSpLocks/>
          </p:cNvCxnSpPr>
          <p:nvPr/>
        </p:nvCxnSpPr>
        <p:spPr>
          <a:xfrm>
            <a:off x="2087282" y="3200400"/>
            <a:ext cx="6397957" cy="724258"/>
          </a:xfrm>
          <a:prstGeom prst="straightConnector1">
            <a:avLst/>
          </a:prstGeom>
          <a:ln w="19050">
            <a:solidFill>
              <a:srgbClr val="82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9FDE3188-8582-901B-DC74-92B6D786B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24" b="29371"/>
          <a:stretch/>
        </p:blipFill>
        <p:spPr>
          <a:xfrm>
            <a:off x="8434175" y="4122132"/>
            <a:ext cx="2453218" cy="845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0C8F46E-96FE-D883-EFB8-FC3ACEB44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3" t="68557" r="693" b="1054"/>
          <a:stretch/>
        </p:blipFill>
        <p:spPr>
          <a:xfrm>
            <a:off x="8434175" y="4940622"/>
            <a:ext cx="2453218" cy="807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47A2511-879D-4BB7-33E9-A0A2F8203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21" b="38578"/>
          <a:stretch/>
        </p:blipFill>
        <p:spPr>
          <a:xfrm>
            <a:off x="741084" y="3359554"/>
            <a:ext cx="1724025" cy="21462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9A31610-4521-3CD7-BC71-DA9130A34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26" b="13113"/>
          <a:stretch/>
        </p:blipFill>
        <p:spPr>
          <a:xfrm>
            <a:off x="741084" y="3663267"/>
            <a:ext cx="1724025" cy="2265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B6E0AE-B345-5C3D-E29E-E31D6465089A}"/>
              </a:ext>
            </a:extLst>
          </p:cNvPr>
          <p:cNvCxnSpPr>
            <a:cxnSpLocks/>
          </p:cNvCxnSpPr>
          <p:nvPr/>
        </p:nvCxnSpPr>
        <p:spPr>
          <a:xfrm>
            <a:off x="2344439" y="3509783"/>
            <a:ext cx="6111303" cy="1140875"/>
          </a:xfrm>
          <a:prstGeom prst="straightConnector1">
            <a:avLst/>
          </a:prstGeom>
          <a:ln w="19050">
            <a:solidFill>
              <a:srgbClr val="82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2F9265-E781-63F2-29F1-DA796B2343AD}"/>
              </a:ext>
            </a:extLst>
          </p:cNvPr>
          <p:cNvCxnSpPr>
            <a:cxnSpLocks/>
          </p:cNvCxnSpPr>
          <p:nvPr/>
        </p:nvCxnSpPr>
        <p:spPr>
          <a:xfrm>
            <a:off x="2334126" y="3819167"/>
            <a:ext cx="6151113" cy="1578743"/>
          </a:xfrm>
          <a:prstGeom prst="straightConnector1">
            <a:avLst/>
          </a:prstGeom>
          <a:ln w="19050">
            <a:solidFill>
              <a:srgbClr val="82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68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Modern React Primer</a:t>
            </a:r>
          </a:p>
          <a:p>
            <a:r>
              <a:rPr lang="en-US" dirty="0"/>
              <a:t>Building a User Interface using Material UI</a:t>
            </a:r>
          </a:p>
          <a:p>
            <a:r>
              <a:rPr lang="en-US" dirty="0"/>
              <a:t>Authenticating Users with MSAL</a:t>
            </a:r>
          </a:p>
          <a:p>
            <a:r>
              <a:rPr lang="en-US" dirty="0"/>
              <a:t>Calling the Power BI REST API</a:t>
            </a:r>
          </a:p>
          <a:p>
            <a:r>
              <a:rPr lang="en-US" dirty="0"/>
              <a:t>Managing Application State using Context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68BF-1646-D721-730F-2042114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from Classic React to Modern React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B81367-0BEC-B556-CFB0-4FB0BE7DB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Classic React based on class-based components and lifecycle method</a:t>
            </a:r>
          </a:p>
          <a:p>
            <a:r>
              <a:rPr lang="en-US" dirty="0"/>
              <a:t>Modern React based on functional components and hooks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377AE-AD4A-8ADC-D03A-4AD7904B963F}"/>
              </a:ext>
            </a:extLst>
          </p:cNvPr>
          <p:cNvGrpSpPr/>
          <p:nvPr/>
        </p:nvGrpSpPr>
        <p:grpSpPr>
          <a:xfrm>
            <a:off x="436875" y="2313711"/>
            <a:ext cx="5781362" cy="4490314"/>
            <a:chOff x="436875" y="1561694"/>
            <a:chExt cx="5781362" cy="44903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8C1106-9D3D-17B1-0112-14B52BECF8DD}"/>
                </a:ext>
              </a:extLst>
            </p:cNvPr>
            <p:cNvSpPr/>
            <p:nvPr/>
          </p:nvSpPr>
          <p:spPr bwMode="auto">
            <a:xfrm>
              <a:off x="436875" y="1561694"/>
              <a:ext cx="5781362" cy="4490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Class React with Class-based Components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285C4B-6030-389F-F5C6-BA9278DF4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043" y="1960860"/>
              <a:ext cx="5626418" cy="40345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B113A2-7019-E71C-4737-885A7B94A3A4}"/>
              </a:ext>
            </a:extLst>
          </p:cNvPr>
          <p:cNvGrpSpPr/>
          <p:nvPr/>
        </p:nvGrpSpPr>
        <p:grpSpPr>
          <a:xfrm>
            <a:off x="6362443" y="2313711"/>
            <a:ext cx="5722723" cy="4064488"/>
            <a:chOff x="6362443" y="2313711"/>
            <a:chExt cx="5722723" cy="40644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4E47B1-A031-B021-6B3F-8BADF5943105}"/>
                </a:ext>
              </a:extLst>
            </p:cNvPr>
            <p:cNvGrpSpPr/>
            <p:nvPr/>
          </p:nvGrpSpPr>
          <p:grpSpPr>
            <a:xfrm>
              <a:off x="7088586" y="2313711"/>
              <a:ext cx="4996580" cy="4064488"/>
              <a:chOff x="6428707" y="1629302"/>
              <a:chExt cx="4996580" cy="406448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AAB6B9-4E35-0826-EA15-3519E612A1B2}"/>
                  </a:ext>
                </a:extLst>
              </p:cNvPr>
              <p:cNvSpPr/>
              <p:nvPr/>
            </p:nvSpPr>
            <p:spPr bwMode="auto">
              <a:xfrm>
                <a:off x="6428707" y="1629302"/>
                <a:ext cx="4996580" cy="40644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Modern React with Functional Components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84AE9C8-83EA-0A4F-AEC2-AF26F4E76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614" y="2002566"/>
                <a:ext cx="4851569" cy="36085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B352A5A-F903-8676-833F-EA0DC614E633}"/>
                </a:ext>
              </a:extLst>
            </p:cNvPr>
            <p:cNvSpPr/>
            <p:nvPr/>
          </p:nvSpPr>
          <p:spPr bwMode="auto">
            <a:xfrm>
              <a:off x="6362443" y="3078819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DF93E92-CA84-FE3F-351C-69141FE988D0}"/>
                </a:ext>
              </a:extLst>
            </p:cNvPr>
            <p:cNvSpPr/>
            <p:nvPr/>
          </p:nvSpPr>
          <p:spPr bwMode="auto">
            <a:xfrm>
              <a:off x="6362443" y="3896553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ADA58BE-C309-42CE-E2E5-89BAFEB6E4D7}"/>
                </a:ext>
              </a:extLst>
            </p:cNvPr>
            <p:cNvSpPr/>
            <p:nvPr/>
          </p:nvSpPr>
          <p:spPr bwMode="auto">
            <a:xfrm>
              <a:off x="6362443" y="4714286"/>
              <a:ext cx="616199" cy="65044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883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7E68-8FFE-2D7B-A49D-5B6014CF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– a few quick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9C04-9C4D-81DB-8887-53E0843DE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provided by React</a:t>
            </a:r>
          </a:p>
          <a:p>
            <a:pPr lvl="1"/>
            <a:r>
              <a:rPr lang="en-US" dirty="0"/>
              <a:t>useState</a:t>
            </a:r>
          </a:p>
          <a:p>
            <a:pPr lvl="1"/>
            <a:r>
              <a:rPr lang="en-US" dirty="0"/>
              <a:t>useEffect</a:t>
            </a:r>
          </a:p>
          <a:p>
            <a:pPr lvl="1"/>
            <a:r>
              <a:rPr lang="en-US" dirty="0"/>
              <a:t>useLayoutEffect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endParaRPr lang="en-US" dirty="0"/>
          </a:p>
          <a:p>
            <a:r>
              <a:rPr lang="en-US" dirty="0"/>
              <a:t>Hooks provided by Microsoft Authentication Library for React</a:t>
            </a:r>
          </a:p>
          <a:p>
            <a:pPr lvl="1"/>
            <a:r>
              <a:rPr lang="en-US" dirty="0"/>
              <a:t>useIsAuthenticated</a:t>
            </a:r>
          </a:p>
          <a:p>
            <a:pPr lvl="1"/>
            <a:r>
              <a:rPr lang="en-US" dirty="0"/>
              <a:t>useAccount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40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E6BF-120F-E9A3-5FDF-2C6C630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Hooks - useState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A21C-971C-1A3A-D135-0A073EE31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31435"/>
          </a:xfrm>
        </p:spPr>
        <p:txBody>
          <a:bodyPr/>
          <a:lstStyle/>
          <a:p>
            <a:r>
              <a:rPr lang="en-US" sz="2000" dirty="0"/>
              <a:t>Component state tracked using </a:t>
            </a:r>
            <a:r>
              <a:rPr lang="en-US" sz="2000" b="1" dirty="0"/>
              <a:t>useState</a:t>
            </a:r>
            <a:r>
              <a:rPr lang="en-US" sz="2000" dirty="0"/>
              <a:t> hook</a:t>
            </a:r>
          </a:p>
          <a:p>
            <a:pPr lvl="1"/>
            <a:r>
              <a:rPr lang="en-US" sz="1800" dirty="0"/>
              <a:t>Only call hooks like </a:t>
            </a:r>
            <a:r>
              <a:rPr lang="en-US" sz="1800" b="1" dirty="0"/>
              <a:t>useState</a:t>
            </a:r>
            <a:r>
              <a:rPr lang="en-US" sz="1800" dirty="0"/>
              <a:t> at the top level of your components – </a:t>
            </a:r>
            <a:r>
              <a:rPr lang="en-US" sz="1800" b="1" dirty="0">
                <a:solidFill>
                  <a:srgbClr val="820000"/>
                </a:solidFill>
              </a:rPr>
              <a:t>do not nest these calls!</a:t>
            </a:r>
          </a:p>
          <a:p>
            <a:pPr lvl="1"/>
            <a:r>
              <a:rPr lang="en-US" sz="1800" b="1" dirty="0"/>
              <a:t>useState</a:t>
            </a:r>
            <a:r>
              <a:rPr lang="en-US" sz="1800" dirty="0"/>
              <a:t> returns array with state value (</a:t>
            </a:r>
            <a:r>
              <a:rPr lang="en-US" sz="1800" b="1" dirty="0"/>
              <a:t>message</a:t>
            </a:r>
            <a:r>
              <a:rPr lang="en-US" sz="1800" dirty="0"/>
              <a:t>) and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State value (</a:t>
            </a:r>
            <a:r>
              <a:rPr lang="en-US" sz="1800" b="1" dirty="0"/>
              <a:t>message</a:t>
            </a:r>
            <a:r>
              <a:rPr lang="en-US" sz="1800" dirty="0"/>
              <a:t>) can be used anywhere in component</a:t>
            </a:r>
          </a:p>
          <a:p>
            <a:pPr lvl="1"/>
            <a:r>
              <a:rPr lang="en-US" sz="1800" dirty="0"/>
              <a:t>Calling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 in event handler triggers re-render</a:t>
            </a:r>
          </a:p>
          <a:p>
            <a:pPr lvl="1"/>
            <a:r>
              <a:rPr lang="en-US" sz="1800" dirty="0"/>
              <a:t>Calling state modifier method (</a:t>
            </a:r>
            <a:r>
              <a:rPr lang="en-US" sz="1800" b="1" dirty="0" err="1"/>
              <a:t>setMessage</a:t>
            </a:r>
            <a:r>
              <a:rPr lang="en-US" sz="1800" dirty="0"/>
              <a:t>) during rendering causes recursion – </a:t>
            </a:r>
            <a:r>
              <a:rPr lang="en-US" sz="1800" b="1" dirty="0">
                <a:solidFill>
                  <a:srgbClr val="820000"/>
                </a:solidFill>
              </a:rPr>
              <a:t>don’t do it!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9779B-EA70-9FAE-6A9C-8D7344AD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0" y="3444923"/>
            <a:ext cx="3773536" cy="3359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3550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165-B52E-415D-AF1E-85F30F1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GitHub Repository: </a:t>
            </a:r>
            <a:r>
              <a:rPr lang="en-US" dirty="0"/>
              <a:t>Power-BI-React-SPA-Starter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08445A-4165-4760-B465-18488CDBB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Demo code from this session available in public GitHub repository</a:t>
            </a:r>
          </a:p>
          <a:p>
            <a:pPr lvl="1"/>
            <a:r>
              <a:rPr lang="en-US" b="1" dirty="0">
                <a:solidFill>
                  <a:srgbClr val="680000"/>
                </a:solidFill>
              </a:rPr>
              <a:t>https://github.com/PowerBiDevCamp/Power-BI-React-SPA-Starter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D9656-AE29-F0D8-FB07-3F521BBD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199809"/>
            <a:ext cx="5383460" cy="448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4049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F3E0-905B-A152-5CF7-C67078A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Component Hierarchy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5E8B463-03CE-5CCA-D9B0-AA2B719ED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Support for MSAL, </a:t>
            </a:r>
            <a:r>
              <a:rPr lang="en-US" dirty="0" err="1"/>
              <a:t>CssBaseline</a:t>
            </a:r>
            <a:r>
              <a:rPr lang="en-US" dirty="0"/>
              <a:t> and React Router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2710FB-F9EB-9E1A-A5D9-F82F39F6AAE8}"/>
              </a:ext>
            </a:extLst>
          </p:cNvPr>
          <p:cNvGrpSpPr/>
          <p:nvPr/>
        </p:nvGrpSpPr>
        <p:grpSpPr>
          <a:xfrm>
            <a:off x="511277" y="1948193"/>
            <a:ext cx="3563056" cy="1669684"/>
            <a:chOff x="151987" y="1820373"/>
            <a:chExt cx="3731755" cy="17487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B9AD7-BFE6-76F0-7D1E-7B9540387041}"/>
                </a:ext>
              </a:extLst>
            </p:cNvPr>
            <p:cNvSpPr/>
            <p:nvPr/>
          </p:nvSpPr>
          <p:spPr bwMode="auto">
            <a:xfrm>
              <a:off x="151987" y="1820373"/>
              <a:ext cx="3731755" cy="17487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index.tsc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0D4765-BC15-196C-2B56-F4FBDFDB5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510" r="24859"/>
            <a:stretch/>
          </p:blipFill>
          <p:spPr>
            <a:xfrm>
              <a:off x="204478" y="2112427"/>
              <a:ext cx="3604213" cy="1390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0AD-219E-9037-36F3-D77AF4D8A0FB}"/>
              </a:ext>
            </a:extLst>
          </p:cNvPr>
          <p:cNvGrpSpPr/>
          <p:nvPr/>
        </p:nvGrpSpPr>
        <p:grpSpPr>
          <a:xfrm>
            <a:off x="2051078" y="2682781"/>
            <a:ext cx="4492241" cy="2036106"/>
            <a:chOff x="2051078" y="2682781"/>
            <a:chExt cx="4492241" cy="203610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3001FC-B026-01A9-9BB4-0E18E636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051078" y="2921798"/>
              <a:ext cx="2324546" cy="0"/>
            </a:xfrm>
            <a:prstGeom prst="straightConnector1">
              <a:avLst/>
            </a:prstGeom>
            <a:ln w="38100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F3809-7ECF-F347-6DF6-927B5F1D9A01}"/>
                </a:ext>
              </a:extLst>
            </p:cNvPr>
            <p:cNvGrpSpPr/>
            <p:nvPr/>
          </p:nvGrpSpPr>
          <p:grpSpPr>
            <a:xfrm>
              <a:off x="4517824" y="2682781"/>
              <a:ext cx="2025495" cy="2036106"/>
              <a:chOff x="4348231" y="2589741"/>
              <a:chExt cx="2121396" cy="213250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25C24-93B3-8AD6-255B-34B10FF5EABB}"/>
                  </a:ext>
                </a:extLst>
              </p:cNvPr>
              <p:cNvSpPr/>
              <p:nvPr/>
            </p:nvSpPr>
            <p:spPr bwMode="auto">
              <a:xfrm>
                <a:off x="4348231" y="2589741"/>
                <a:ext cx="2121396" cy="21325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app.tsc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F5F8D98-35F3-5377-82D3-95F43EE69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901"/>
              <a:stretch/>
            </p:blipFill>
            <p:spPr>
              <a:xfrm>
                <a:off x="4418381" y="2945327"/>
                <a:ext cx="1964028" cy="16888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D42FE3-CA21-7AA4-D196-7EDEA8EBE1BC}"/>
              </a:ext>
            </a:extLst>
          </p:cNvPr>
          <p:cNvGrpSpPr/>
          <p:nvPr/>
        </p:nvGrpSpPr>
        <p:grpSpPr>
          <a:xfrm>
            <a:off x="6330346" y="3601222"/>
            <a:ext cx="5410521" cy="2504163"/>
            <a:chOff x="6311986" y="3821554"/>
            <a:chExt cx="5410521" cy="25041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FB2679-368E-80EB-ABE5-C5BCECA3A2A8}"/>
                </a:ext>
              </a:extLst>
            </p:cNvPr>
            <p:cNvGrpSpPr/>
            <p:nvPr/>
          </p:nvGrpSpPr>
          <p:grpSpPr>
            <a:xfrm>
              <a:off x="7105934" y="3821554"/>
              <a:ext cx="4616573" cy="2504163"/>
              <a:chOff x="7010400" y="3827234"/>
              <a:chExt cx="4835153" cy="26227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19ECA-E645-6930-0EDC-0F17388A8B55}"/>
                  </a:ext>
                </a:extLst>
              </p:cNvPr>
              <p:cNvSpPr/>
              <p:nvPr/>
            </p:nvSpPr>
            <p:spPr bwMode="auto">
              <a:xfrm>
                <a:off x="7010400" y="3827234"/>
                <a:ext cx="4835153" cy="26227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noProof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pagelayout.tsc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23A4009-8AC5-6B5D-217E-ABD602433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197" y="4189360"/>
                <a:ext cx="4596493" cy="21743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89EB74-DE15-D323-7EAF-839DAB0D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86" y="4022817"/>
              <a:ext cx="793948" cy="0"/>
            </a:xfrm>
            <a:prstGeom prst="straightConnector1">
              <a:avLst/>
            </a:prstGeom>
            <a:ln w="38100">
              <a:solidFill>
                <a:srgbClr val="82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257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A03D-60BA-F903-AA22-17A389E4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92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34792</TotalTime>
  <Words>836</Words>
  <Application>Microsoft Office PowerPoint</Application>
  <PresentationFormat>Custom</PresentationFormat>
  <Paragraphs>158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Modern React-JS Development with Power BI Embedding</vt:lpstr>
      <vt:lpstr>Agenda</vt:lpstr>
      <vt:lpstr>Migrating from Classic React to Modern React</vt:lpstr>
      <vt:lpstr>Hooks – a few quick examples</vt:lpstr>
      <vt:lpstr>Getting Started with Hooks - useState</vt:lpstr>
      <vt:lpstr>GitHub Repository: Power-BI-React-SPA-Starter</vt:lpstr>
      <vt:lpstr>Top-level Component Hierarchy</vt:lpstr>
      <vt:lpstr>PowerPoint Presentation</vt:lpstr>
      <vt:lpstr>PowerPoint Presentation</vt:lpstr>
      <vt:lpstr>Welcome to Power BI Dev Camp</vt:lpstr>
      <vt:lpstr>GitHub Repository: ModernReactForPowerBI</vt:lpstr>
      <vt:lpstr>Modern React – Essential Concepts</vt:lpstr>
      <vt:lpstr>Hooks – a few quick examples</vt:lpstr>
      <vt:lpstr>Getting Started with Hooks - useState</vt:lpstr>
      <vt:lpstr>Migrating from Classic React to Modern React</vt:lpstr>
      <vt:lpstr>Writing Pure Functions without Side Effects</vt:lpstr>
      <vt:lpstr>Understanding the PowerBI-React-SPA-Starter Project</vt:lpstr>
      <vt:lpstr>Top-level Component Hierarchy</vt:lpstr>
      <vt:lpstr>Agenda</vt:lpstr>
      <vt:lpstr>What is Material UI?</vt:lpstr>
      <vt:lpstr>Agenda</vt:lpstr>
      <vt:lpstr>Agenda</vt:lpstr>
      <vt:lpstr>Agenda</vt:lpstr>
      <vt:lpstr>Top-level Component Hierarchy</vt:lpstr>
      <vt:lpstr>Summary</vt:lpstr>
      <vt:lpstr>Microsoft Power BI</vt:lpstr>
      <vt:lpstr>xxx</vt:lpstr>
      <vt:lpstr>ProcessDataFileUpload Demo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301</cp:revision>
  <cp:lastPrinted>2019-05-02T20:11:39Z</cp:lastPrinted>
  <dcterms:created xsi:type="dcterms:W3CDTF">2018-09-21T01:16:59Z</dcterms:created>
  <dcterms:modified xsi:type="dcterms:W3CDTF">2022-08-10T20:23:27Z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