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82" r:id="rId3"/>
    <p:sldId id="281" r:id="rId4"/>
    <p:sldId id="269" r:id="rId5"/>
    <p:sldId id="268" r:id="rId6"/>
    <p:sldId id="278" r:id="rId7"/>
    <p:sldId id="279" r:id="rId8"/>
    <p:sldId id="259" r:id="rId9"/>
    <p:sldId id="260" r:id="rId10"/>
    <p:sldId id="262" r:id="rId11"/>
    <p:sldId id="276" r:id="rId12"/>
    <p:sldId id="257" r:id="rId13"/>
    <p:sldId id="263" r:id="rId14"/>
    <p:sldId id="261" r:id="rId15"/>
    <p:sldId id="277" r:id="rId16"/>
    <p:sldId id="275" r:id="rId17"/>
    <p:sldId id="264" r:id="rId18"/>
    <p:sldId id="265" r:id="rId19"/>
    <p:sldId id="266" r:id="rId20"/>
    <p:sldId id="267" r:id="rId21"/>
    <p:sldId id="280" r:id="rId22"/>
    <p:sldId id="270" r:id="rId23"/>
    <p:sldId id="271" r:id="rId24"/>
    <p:sldId id="272" r:id="rId25"/>
    <p:sldId id="273" r:id="rId26"/>
    <p:sldId id="274" r:id="rId27"/>
  </p:sldIdLst>
  <p:sldSz cx="12192000" cy="6858000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786D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82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2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 2">
    <p:bg>
      <p:bgPr>
        <a:gradFill>
          <a:gsLst>
            <a:gs pos="0">
              <a:srgbClr val="074C49"/>
            </a:gs>
            <a:gs pos="91000">
              <a:srgbClr val="177D71"/>
            </a:gs>
            <a:gs pos="57000">
              <a:srgbClr val="09524D"/>
            </a:gs>
            <a:gs pos="100000">
              <a:srgbClr val="2AAC94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1D2F9142-6251-4BB1-B90A-DAFD69D51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121" y="5589967"/>
            <a:ext cx="9351015" cy="54318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765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defRPr sz="1765">
                <a:solidFill>
                  <a:schemeClr val="bg1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 dirty="0"/>
              <a:t>Author name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AABBF63-5EE7-4625-A83E-A114729508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7232" y="1998727"/>
            <a:ext cx="10877536" cy="1725994"/>
          </a:xfrm>
          <a:prstGeom prst="rect">
            <a:avLst/>
          </a:prstGeom>
          <a:noFill/>
        </p:spPr>
        <p:txBody>
          <a:bodyPr lIns="0" tIns="0" rIns="0" bIns="182880" anchor="ctr" anchorCtr="0"/>
          <a:lstStyle>
            <a:lvl1pPr algn="ctr">
              <a:lnSpc>
                <a:spcPts val="6274"/>
              </a:lnSpc>
              <a:spcBef>
                <a:spcPts val="1176"/>
              </a:spcBef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Microsoft 365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pic>
        <p:nvPicPr>
          <p:cNvPr id="2" name="Picture 1" descr="A picture containing screenshot, graphics, graphic design, design&#10;&#10;Description automatically generated">
            <a:extLst>
              <a:ext uri="{FF2B5EF4-FFF2-40B4-BE49-F238E27FC236}">
                <a16:creationId xmlns:a16="http://schemas.microsoft.com/office/drawing/2014/main" id="{182771A6-4EA1-1F17-35C3-3CA28FD2E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60" y="284842"/>
            <a:ext cx="736930" cy="73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10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93C211-F143-4006-8107-BF13D04E1695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45" y="186782"/>
            <a:ext cx="11569483" cy="488866"/>
          </a:xfrm>
        </p:spPr>
        <p:txBody>
          <a:bodyPr/>
          <a:lstStyle>
            <a:lvl1pPr>
              <a:defRPr sz="3529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227" y="1203481"/>
            <a:ext cx="11376400" cy="178043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3032" indent="-333032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 sz="2745" b="0">
                <a:solidFill>
                  <a:schemeClr val="tx1"/>
                </a:solidFill>
                <a:latin typeface="+mn-lt"/>
              </a:defRPr>
            </a:lvl1pPr>
            <a:lvl2pPr marL="729871" indent="-342370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 sz="2353"/>
            </a:lvl2pPr>
            <a:lvl3pPr marL="732983" indent="0">
              <a:lnSpc>
                <a:spcPts val="2353"/>
              </a:lnSpc>
              <a:buNone/>
              <a:defRPr sz="1765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08886" indent="0">
              <a:buNone/>
              <a:defRPr sz="176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3505" indent="-404619">
              <a:buNone/>
              <a:defRPr sz="137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0616C0-C864-7BE9-C4CB-755BB3FB3DC3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8771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ma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625A6-8780-1DA4-1824-CD835931F04A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45" y="186782"/>
            <a:ext cx="11569483" cy="488866"/>
          </a:xfrm>
        </p:spPr>
        <p:txBody>
          <a:bodyPr/>
          <a:lstStyle>
            <a:lvl1pPr>
              <a:defRPr sz="3529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77C8461-B493-4219-963C-CB0925389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227" y="1203481"/>
            <a:ext cx="11376400" cy="150884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33032" indent="-333032">
              <a:lnSpc>
                <a:spcPct val="100000"/>
              </a:lnSpc>
              <a:spcBef>
                <a:spcPts val="294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 sz="2353" b="0">
                <a:latin typeface="+mn-lt"/>
              </a:defRPr>
            </a:lvl1pPr>
            <a:lvl2pPr marL="729871" indent="-342370">
              <a:lnSpc>
                <a:spcPct val="100000"/>
              </a:lnSpc>
              <a:spcBef>
                <a:spcPts val="0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 sz="1765"/>
            </a:lvl2pPr>
            <a:lvl3pPr marL="732983" indent="0">
              <a:lnSpc>
                <a:spcPts val="2353"/>
              </a:lnSpc>
              <a:buNone/>
              <a:defRPr sz="1568" b="1">
                <a:solidFill>
                  <a:srgbClr val="002060"/>
                </a:solidFill>
                <a:latin typeface="Lucida Console" panose="020B0609040504020204" pitchFamily="49" charset="0"/>
              </a:defRPr>
            </a:lvl3pPr>
            <a:lvl4pPr marL="508886" indent="0">
              <a:buNone/>
              <a:defRPr sz="1568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13505" indent="-404619">
              <a:buNone/>
              <a:defRPr sz="117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EE49B8-00A2-CADE-716B-D66982B9D7BF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484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2E36C-0871-E1E8-C7B9-7CFB9C124C55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1C8B02FA-354D-43D3-8580-ADA122EB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45" y="186782"/>
            <a:ext cx="11569483" cy="488866"/>
          </a:xfrm>
        </p:spPr>
        <p:txBody>
          <a:bodyPr/>
          <a:lstStyle>
            <a:lvl1pPr>
              <a:defRPr sz="3529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813238-DA0F-4BBE-51EC-2035DA8B5424}"/>
              </a:ext>
            </a:extLst>
          </p:cNvPr>
          <p:cNvSpPr/>
          <p:nvPr/>
        </p:nvSpPr>
        <p:spPr bwMode="auto">
          <a:xfrm>
            <a:off x="0" y="0"/>
            <a:ext cx="12192000" cy="859196"/>
          </a:xfrm>
          <a:prstGeom prst="rect">
            <a:avLst/>
          </a:prstGeom>
          <a:gradFill>
            <a:gsLst>
              <a:gs pos="699">
                <a:srgbClr val="198375"/>
              </a:gs>
              <a:gs pos="20000">
                <a:srgbClr val="074C49"/>
              </a:gs>
              <a:gs pos="100000">
                <a:srgbClr val="177D71"/>
              </a:gs>
              <a:gs pos="80000">
                <a:srgbClr val="09524D"/>
              </a:gs>
            </a:gsLst>
            <a:lin ang="5400000" scaled="1"/>
          </a:gradFill>
          <a:ln w="63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18785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CFE38-669E-8E69-A402-B89D4F93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9FF92-122F-4BD4-B926-248B1E5E6DEF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5AC68-3362-5E8E-1E07-AB67907B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3874A-310B-8000-89D2-472D6C69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1752B-73B7-48C4-BF09-1AB818D55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9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458F08C-E145-410B-B71F-F971408D4FA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293068" y="0"/>
            <a:ext cx="669495" cy="6858000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656FDB8-E599-4E21-8C4B-B6B18B8B4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99" y="448276"/>
            <a:ext cx="10801919" cy="38016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1EEDDA4-2C6D-4AEE-A2CD-B6768DE3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724" y="1214304"/>
            <a:ext cx="10801919" cy="1388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" name="Picture 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E0086A9-5858-E088-46B4-D7C3888361A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49"/>
          <a:stretch/>
        </p:blipFill>
        <p:spPr>
          <a:xfrm>
            <a:off x="12293068" y="0"/>
            <a:ext cx="669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387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chemeClr val="tx1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961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765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176" b="1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1176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5" pos="1349">
          <p15:clr>
            <a:srgbClr val="C35EA4"/>
          </p15:clr>
        </p15:guide>
        <p15:guide id="56" pos="1528">
          <p15:clr>
            <a:srgbClr val="C35EA4"/>
          </p15:clr>
        </p15:guide>
        <p15:guide id="57" pos="2621">
          <p15:clr>
            <a:srgbClr val="C35EA4"/>
          </p15:clr>
        </p15:guide>
        <p15:guide id="58" pos="2765">
          <p15:clr>
            <a:srgbClr val="C35EA4"/>
          </p15:clr>
        </p15:guide>
        <p15:guide id="59" pos="3854">
          <p15:clr>
            <a:srgbClr val="C35EA4"/>
          </p15:clr>
        </p15:guide>
        <p15:guide id="60" pos="4003">
          <p15:clr>
            <a:srgbClr val="C35EA4"/>
          </p15:clr>
        </p15:guide>
        <p15:guide id="61" pos="5083">
          <p15:clr>
            <a:srgbClr val="C35EA4"/>
          </p15:clr>
        </p15:guide>
        <p15:guide id="62" pos="5230">
          <p15:clr>
            <a:srgbClr val="C35EA4"/>
          </p15:clr>
        </p15:guide>
        <p15:guide id="63" pos="6323">
          <p15:clr>
            <a:srgbClr val="C35EA4"/>
          </p15:clr>
        </p15:guide>
        <p15:guide id="64" pos="6469">
          <p15:clr>
            <a:srgbClr val="C35EA4"/>
          </p15:clr>
        </p15:guide>
        <p15:guide id="65" pos="293">
          <p15:clr>
            <a:srgbClr val="F26B43"/>
          </p15:clr>
        </p15:guide>
        <p15:guide id="66" pos="7565">
          <p15:clr>
            <a:srgbClr val="F26B43"/>
          </p15:clr>
        </p15:guide>
        <p15:guide id="67" orient="horz" pos="751">
          <p15:clr>
            <a:srgbClr val="5ACBF0"/>
          </p15:clr>
        </p15:guide>
        <p15:guide id="68" orient="horz" pos="1387">
          <p15:clr>
            <a:srgbClr val="5ACBF0"/>
          </p15:clr>
        </p15:guide>
        <p15:guide id="69" orient="horz" pos="605">
          <p15:clr>
            <a:srgbClr val="5ACBF0"/>
          </p15:clr>
        </p15:guide>
        <p15:guide id="70" orient="horz" pos="1514">
          <p15:clr>
            <a:srgbClr val="5ACBF0"/>
          </p15:clr>
        </p15:guide>
        <p15:guide id="71" orient="horz" pos="2130">
          <p15:clr>
            <a:srgbClr val="5ACBF0"/>
          </p15:clr>
        </p15:guide>
        <p15:guide id="72" orient="horz" pos="2299">
          <p15:clr>
            <a:srgbClr val="5ACBF0"/>
          </p15:clr>
        </p15:guide>
        <p15:guide id="73" orient="horz" pos="283">
          <p15:clr>
            <a:srgbClr val="F26B43"/>
          </p15:clr>
        </p15:guide>
        <p15:guide id="74" orient="horz" pos="4120">
          <p15:clr>
            <a:srgbClr val="F26B43"/>
          </p15:clr>
        </p15:guide>
        <p15:guide id="75" orient="horz" pos="2891">
          <p15:clr>
            <a:srgbClr val="5ACBF0"/>
          </p15:clr>
        </p15:guide>
        <p15:guide id="76" orient="horz" pos="3019">
          <p15:clr>
            <a:srgbClr val="5ACBF0"/>
          </p15:clr>
        </p15:guide>
        <p15:guide id="77" orient="horz" pos="3643">
          <p15:clr>
            <a:srgbClr val="5ACBF0"/>
          </p15:clr>
        </p15:guide>
        <p15:guide id="78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svg"/><Relationship Id="rId7" Type="http://schemas.openxmlformats.org/officeDocument/2006/relationships/image" Target="../media/image30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23.svg"/><Relationship Id="rId5" Type="http://schemas.openxmlformats.org/officeDocument/2006/relationships/image" Target="../media/image34.svg"/><Relationship Id="rId10" Type="http://schemas.openxmlformats.org/officeDocument/2006/relationships/image" Target="../media/image22.png"/><Relationship Id="rId4" Type="http://schemas.openxmlformats.org/officeDocument/2006/relationships/image" Target="../media/image33.png"/><Relationship Id="rId9" Type="http://schemas.openxmlformats.org/officeDocument/2006/relationships/image" Target="../media/image3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40.svg"/><Relationship Id="rId18" Type="http://schemas.openxmlformats.org/officeDocument/2006/relationships/image" Target="../media/image45.png"/><Relationship Id="rId3" Type="http://schemas.openxmlformats.org/officeDocument/2006/relationships/image" Target="../media/image30.svg"/><Relationship Id="rId21" Type="http://schemas.openxmlformats.org/officeDocument/2006/relationships/image" Target="../media/image48.svg"/><Relationship Id="rId7" Type="http://schemas.openxmlformats.org/officeDocument/2006/relationships/image" Target="../media/image32.svg"/><Relationship Id="rId12" Type="http://schemas.openxmlformats.org/officeDocument/2006/relationships/image" Target="../media/image39.png"/><Relationship Id="rId17" Type="http://schemas.openxmlformats.org/officeDocument/2006/relationships/image" Target="../media/image44.sv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11" Type="http://schemas.openxmlformats.org/officeDocument/2006/relationships/image" Target="../media/image38.svg"/><Relationship Id="rId5" Type="http://schemas.openxmlformats.org/officeDocument/2006/relationships/image" Target="../media/image36.svg"/><Relationship Id="rId15" Type="http://schemas.openxmlformats.org/officeDocument/2006/relationships/image" Target="../media/image42.svg"/><Relationship Id="rId10" Type="http://schemas.openxmlformats.org/officeDocument/2006/relationships/image" Target="../media/image37.png"/><Relationship Id="rId19" Type="http://schemas.openxmlformats.org/officeDocument/2006/relationships/image" Target="../media/image46.svg"/><Relationship Id="rId4" Type="http://schemas.openxmlformats.org/officeDocument/2006/relationships/image" Target="../media/image35.png"/><Relationship Id="rId9" Type="http://schemas.openxmlformats.org/officeDocument/2006/relationships/image" Target="../media/image34.svg"/><Relationship Id="rId1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6.svg"/><Relationship Id="rId3" Type="http://schemas.openxmlformats.org/officeDocument/2006/relationships/image" Target="../media/image38.svg"/><Relationship Id="rId7" Type="http://schemas.openxmlformats.org/officeDocument/2006/relationships/image" Target="../media/image34.svg"/><Relationship Id="rId12" Type="http://schemas.openxmlformats.org/officeDocument/2006/relationships/image" Target="../media/image3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11" Type="http://schemas.openxmlformats.org/officeDocument/2006/relationships/image" Target="../media/image40.svg"/><Relationship Id="rId5" Type="http://schemas.openxmlformats.org/officeDocument/2006/relationships/image" Target="../media/image32.svg"/><Relationship Id="rId15" Type="http://schemas.openxmlformats.org/officeDocument/2006/relationships/image" Target="../media/image42.sv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0.svg"/><Relationship Id="rId1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E51FB-756E-2ED7-2EEF-7600416B3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logo with green text&#10;&#10;Description automatically generated">
            <a:extLst>
              <a:ext uri="{FF2B5EF4-FFF2-40B4-BE49-F238E27FC236}">
                <a16:creationId xmlns:a16="http://schemas.microsoft.com/office/drawing/2014/main" id="{E07691D7-BC4C-52AC-3330-2506E4233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62" y="456344"/>
            <a:ext cx="10022456" cy="1409778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85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59C35-9936-2AAA-B00C-2D1ECC43C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340A2A-EE18-ED89-258F-584E533F3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84" y="431997"/>
            <a:ext cx="3115849" cy="33935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B2CC06-B6B2-98CE-7704-BAE124097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030" y="1519005"/>
            <a:ext cx="3248478" cy="332468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845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F9A1-6EAE-012D-1325-719965B5A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454475C-7728-D221-106D-B589CFB1B204}"/>
              </a:ext>
            </a:extLst>
          </p:cNvPr>
          <p:cNvGrpSpPr/>
          <p:nvPr/>
        </p:nvGrpSpPr>
        <p:grpSpPr>
          <a:xfrm>
            <a:off x="207367" y="1055499"/>
            <a:ext cx="11777266" cy="3161938"/>
            <a:chOff x="89522" y="1048306"/>
            <a:chExt cx="11873831" cy="545528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A28B88C-3F20-954E-B292-7F9FBCFDC078}"/>
                </a:ext>
              </a:extLst>
            </p:cNvPr>
            <p:cNvSpPr/>
            <p:nvPr/>
          </p:nvSpPr>
          <p:spPr bwMode="auto">
            <a:xfrm>
              <a:off x="89522" y="3319583"/>
              <a:ext cx="1370335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Program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C284A0A-D528-E326-2802-AE3F35D0F0DC}"/>
                </a:ext>
              </a:extLst>
            </p:cNvPr>
            <p:cNvSpPr/>
            <p:nvPr/>
          </p:nvSpPr>
          <p:spPr bwMode="auto">
            <a:xfrm>
              <a:off x="2055027" y="3335923"/>
              <a:ext cx="240884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CustomerTenantBuilder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0B18DC8-6DF8-2431-7302-B6C99822A429}"/>
                </a:ext>
              </a:extLst>
            </p:cNvPr>
            <p:cNvSpPr/>
            <p:nvPr/>
          </p:nvSpPr>
          <p:spPr bwMode="auto">
            <a:xfrm>
              <a:off x="5724351" y="2179604"/>
              <a:ext cx="282690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FabricRestApi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0F353EB-0B7F-FC7E-7A08-628FFF4611E6}"/>
                </a:ext>
              </a:extLst>
            </p:cNvPr>
            <p:cNvSpPr/>
            <p:nvPr/>
          </p:nvSpPr>
          <p:spPr bwMode="auto">
            <a:xfrm>
              <a:off x="5724352" y="3335924"/>
              <a:ext cx="282690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PowerBiRestApi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D6A8FA9-1847-82B1-BF5A-C04BDA75894B}"/>
                </a:ext>
              </a:extLst>
            </p:cNvPr>
            <p:cNvSpPr/>
            <p:nvPr/>
          </p:nvSpPr>
          <p:spPr bwMode="auto">
            <a:xfrm>
              <a:off x="5724354" y="4467222"/>
              <a:ext cx="282690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OneLakeFileWriter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5DDBBB8-D853-7DC3-4C85-0D33DC9E625A}"/>
                </a:ext>
              </a:extLst>
            </p:cNvPr>
            <p:cNvSpPr/>
            <p:nvPr/>
          </p:nvSpPr>
          <p:spPr bwMode="auto">
            <a:xfrm>
              <a:off x="5724353" y="5598520"/>
              <a:ext cx="282690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SqlConnectionWriter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C84EEE3-FF68-FD52-337E-555C8ACE794F}"/>
                </a:ext>
              </a:extLst>
            </p:cNvPr>
            <p:cNvSpPr/>
            <p:nvPr/>
          </p:nvSpPr>
          <p:spPr bwMode="auto">
            <a:xfrm>
              <a:off x="9991725" y="3890934"/>
              <a:ext cx="1971628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EntraIdTokenManager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C5EB540-E7E6-DB11-0F07-E01D295B3E96}"/>
                </a:ext>
              </a:extLst>
            </p:cNvPr>
            <p:cNvSpPr/>
            <p:nvPr/>
          </p:nvSpPr>
          <p:spPr bwMode="auto">
            <a:xfrm>
              <a:off x="5724352" y="1048306"/>
              <a:ext cx="2826904" cy="905069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FabricItemDefinitionFactory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308F53-B30B-9423-5E31-8F08A45F3BCA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1459857" y="3772118"/>
              <a:ext cx="595170" cy="1634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435B112-345B-E038-4555-8C5F0E26D1D8}"/>
                </a:ext>
              </a:extLst>
            </p:cNvPr>
            <p:cNvCxnSpPr>
              <a:cxnSpLocks/>
              <a:stCxn id="4" idx="3"/>
              <a:endCxn id="10" idx="1"/>
            </p:cNvCxnSpPr>
            <p:nvPr/>
          </p:nvCxnSpPr>
          <p:spPr>
            <a:xfrm flipV="1">
              <a:off x="4463871" y="1500841"/>
              <a:ext cx="1260481" cy="228761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3764C1D-A9C1-4423-54E9-7FD11913998A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 flipV="1">
              <a:off x="4463871" y="2632139"/>
              <a:ext cx="1260480" cy="115631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29C6D4B-2DC7-F227-9664-ECFF98AB1BAA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4463871" y="3788458"/>
              <a:ext cx="1260481" cy="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52E1FFC-2789-9651-8E23-0700CB06677C}"/>
                </a:ext>
              </a:extLst>
            </p:cNvPr>
            <p:cNvCxnSpPr>
              <a:cxnSpLocks/>
              <a:stCxn id="4" idx="3"/>
              <a:endCxn id="7" idx="1"/>
            </p:cNvCxnSpPr>
            <p:nvPr/>
          </p:nvCxnSpPr>
          <p:spPr>
            <a:xfrm>
              <a:off x="4463871" y="3788458"/>
              <a:ext cx="1260483" cy="113129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8281999-2BBB-A82A-3D56-70D3DCD3E0A4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>
              <a:off x="4463871" y="3788458"/>
              <a:ext cx="1260482" cy="2262597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1BF171E-2C15-E515-2E54-F8DE9FAE8DDC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8551255" y="2632139"/>
              <a:ext cx="1335695" cy="13248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902E382-4FC5-5B2F-CD32-D71B92A4340C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>
              <a:off x="8551256" y="3788459"/>
              <a:ext cx="1260483" cy="43619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76F653E-C697-5514-C677-5A7E117BDBC6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8551258" y="4483564"/>
              <a:ext cx="1260483" cy="436193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B3CCD0-A87E-B78B-8185-94D7855B64D4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8551257" y="4726210"/>
              <a:ext cx="1335693" cy="1324845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05646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FCCC2FE-D7E5-13F1-3860-0BCD2AAE766E}"/>
              </a:ext>
            </a:extLst>
          </p:cNvPr>
          <p:cNvGrpSpPr/>
          <p:nvPr/>
        </p:nvGrpSpPr>
        <p:grpSpPr>
          <a:xfrm>
            <a:off x="668208" y="521114"/>
            <a:ext cx="10855583" cy="2907886"/>
            <a:chOff x="412800" y="3230217"/>
            <a:chExt cx="10855583" cy="357380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9B5688-A3D3-57D0-63BD-BE3D193E4049}"/>
                </a:ext>
              </a:extLst>
            </p:cNvPr>
            <p:cNvSpPr/>
            <p:nvPr/>
          </p:nvSpPr>
          <p:spPr>
            <a:xfrm>
              <a:off x="412800" y="3230217"/>
              <a:ext cx="1298573" cy="3573808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Custom ISV Application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29473F3-15FE-1B28-3F86-3A11A70A9441}"/>
                </a:ext>
              </a:extLst>
            </p:cNvPr>
            <p:cNvSpPr/>
            <p:nvPr/>
          </p:nvSpPr>
          <p:spPr>
            <a:xfrm>
              <a:off x="3772408" y="3230217"/>
              <a:ext cx="2797473" cy="3573808"/>
            </a:xfrm>
            <a:prstGeom prst="rect">
              <a:avLst/>
            </a:prstGeom>
            <a:solidFill>
              <a:srgbClr val="FFF5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Fabric Environment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C7B40B-95B2-1B1C-12E3-D230B929F828}"/>
                </a:ext>
              </a:extLst>
            </p:cNvPr>
            <p:cNvSpPr/>
            <p:nvPr/>
          </p:nvSpPr>
          <p:spPr>
            <a:xfrm>
              <a:off x="4061606" y="3735548"/>
              <a:ext cx="2223795" cy="2855117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bIns="91440" rtlCol="0" anchor="b"/>
            <a:lstStyle/>
            <a:p>
              <a:pPr algn="ctr"/>
              <a:r>
                <a:rPr lang="en-US" sz="1100" b="1" dirty="0">
                  <a:solidFill>
                    <a:schemeClr val="bg2">
                      <a:lumMod val="65000"/>
                    </a:schemeClr>
                  </a:solidFill>
                </a:rPr>
                <a:t>Customer Tenant Workspace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6D73CE79-A6BD-EF49-7CFB-D842592BA0AE}"/>
                </a:ext>
              </a:extLst>
            </p:cNvPr>
            <p:cNvSpPr/>
            <p:nvPr/>
          </p:nvSpPr>
          <p:spPr bwMode="auto">
            <a:xfrm>
              <a:off x="1711373" y="4506773"/>
              <a:ext cx="2136688" cy="900070"/>
            </a:xfrm>
            <a:prstGeom prst="rightArrow">
              <a:avLst>
                <a:gd name="adj1" fmla="val 64902"/>
                <a:gd name="adj2" fmla="val 50000"/>
              </a:avLst>
            </a:prstGeom>
            <a:solidFill>
              <a:srgbClr val="8A0000"/>
            </a:solidFill>
            <a:ln w="19050">
              <a:solidFill>
                <a:srgbClr val="8A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Inbound Security</a:t>
              </a:r>
              <a:endParaRPr lang="en-US" sz="16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Calls to Fabric REST API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F892C1CB-983C-43F2-3BAB-0F91684D6F8C}"/>
                </a:ext>
              </a:extLst>
            </p:cNvPr>
            <p:cNvSpPr/>
            <p:nvPr/>
          </p:nvSpPr>
          <p:spPr bwMode="auto">
            <a:xfrm>
              <a:off x="6308653" y="3893069"/>
              <a:ext cx="3048000" cy="900070"/>
            </a:xfrm>
            <a:prstGeom prst="rightArrow">
              <a:avLst>
                <a:gd name="adj1" fmla="val 64902"/>
                <a:gd name="adj2" fmla="val 50000"/>
              </a:avLst>
            </a:prstGeom>
            <a:solidFill>
              <a:srgbClr val="8A0000"/>
            </a:solidFill>
            <a:ln w="19050">
              <a:solidFill>
                <a:srgbClr val="8A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Outbound Security</a:t>
              </a:r>
              <a:endParaRPr lang="en-US" sz="14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Connection to external Datasource</a:t>
              </a:r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56838331-7383-9A33-5D7C-A0F009ECFC3F}"/>
                </a:ext>
              </a:extLst>
            </p:cNvPr>
            <p:cNvSpPr/>
            <p:nvPr/>
          </p:nvSpPr>
          <p:spPr bwMode="auto">
            <a:xfrm>
              <a:off x="9458253" y="3768801"/>
              <a:ext cx="1810130" cy="1133573"/>
            </a:xfrm>
            <a:prstGeom prst="flowChartMagneticDisk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Azure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SQL Database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7B9B3848-A196-681C-5B39-FEFC2E5B2E35}"/>
                </a:ext>
              </a:extLst>
            </p:cNvPr>
            <p:cNvSpPr/>
            <p:nvPr/>
          </p:nvSpPr>
          <p:spPr bwMode="auto">
            <a:xfrm>
              <a:off x="6308653" y="5373474"/>
              <a:ext cx="3048000" cy="900070"/>
            </a:xfrm>
            <a:prstGeom prst="rightArrow">
              <a:avLst>
                <a:gd name="adj1" fmla="val 64902"/>
                <a:gd name="adj2" fmla="val 50000"/>
              </a:avLst>
            </a:prstGeom>
            <a:solidFill>
              <a:srgbClr val="8A0000"/>
            </a:solidFill>
            <a:ln w="19050">
              <a:solidFill>
                <a:srgbClr val="8A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Outbound Security</a:t>
              </a:r>
              <a:endParaRPr lang="en-US" sz="2000" b="1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endParaRPr>
            </a:p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Connection to external Datasource</a:t>
              </a:r>
            </a:p>
          </p:txBody>
        </p:sp>
        <p:sp>
          <p:nvSpPr>
            <p:cNvPr id="10" name="Rectangle: Top Corners One Rounded and One Snipped 9">
              <a:extLst>
                <a:ext uri="{FF2B5EF4-FFF2-40B4-BE49-F238E27FC236}">
                  <a16:creationId xmlns:a16="http://schemas.microsoft.com/office/drawing/2014/main" id="{0D58CAD5-5736-04A6-4690-74762995E062}"/>
                </a:ext>
              </a:extLst>
            </p:cNvPr>
            <p:cNvSpPr/>
            <p:nvPr/>
          </p:nvSpPr>
          <p:spPr bwMode="auto">
            <a:xfrm>
              <a:off x="9458253" y="5139971"/>
              <a:ext cx="1810130" cy="1133573"/>
            </a:xfrm>
            <a:prstGeom prst="snip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Azure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rPr>
                <a:t>Storage Account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A5E28AA-D774-A30B-6271-DD42DBFA33EC}"/>
                </a:ext>
              </a:extLst>
            </p:cNvPr>
            <p:cNvGrpSpPr/>
            <p:nvPr/>
          </p:nvGrpSpPr>
          <p:grpSpPr>
            <a:xfrm>
              <a:off x="4850685" y="3992321"/>
              <a:ext cx="640918" cy="616466"/>
              <a:chOff x="9619022" y="3176803"/>
              <a:chExt cx="640918" cy="64091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9302BD1-86A9-EC81-D737-377DABCB4835}"/>
                  </a:ext>
                </a:extLst>
              </p:cNvPr>
              <p:cNvSpPr/>
              <p:nvPr/>
            </p:nvSpPr>
            <p:spPr bwMode="auto">
              <a:xfrm>
                <a:off x="9619022" y="3176803"/>
                <a:ext cx="640918" cy="6409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7" name="Graphic 16">
                <a:extLst>
                  <a:ext uri="{FF2B5EF4-FFF2-40B4-BE49-F238E27FC236}">
                    <a16:creationId xmlns:a16="http://schemas.microsoft.com/office/drawing/2014/main" id="{1CA8FB46-8DC3-7AFD-9CC4-CCECB4C1A7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19315" y="3339055"/>
                <a:ext cx="427279" cy="440631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0A7E7A-23A4-EB60-7E10-945147FB6723}"/>
                  </a:ext>
                </a:extLst>
              </p:cNvPr>
              <p:cNvSpPr txBox="1"/>
              <p:nvPr/>
            </p:nvSpPr>
            <p:spPr>
              <a:xfrm>
                <a:off x="9619022" y="3178738"/>
                <a:ext cx="640918" cy="160316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shortcut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DCE4FD3-CFF8-A44C-7A94-06C07E697D57}"/>
                </a:ext>
              </a:extLst>
            </p:cNvPr>
            <p:cNvGrpSpPr/>
            <p:nvPr/>
          </p:nvGrpSpPr>
          <p:grpSpPr>
            <a:xfrm>
              <a:off x="4887901" y="5406843"/>
              <a:ext cx="640918" cy="616465"/>
              <a:chOff x="9619022" y="3176803"/>
              <a:chExt cx="640918" cy="64091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D0AE88E-5961-069A-3BFD-241FBF0176CB}"/>
                  </a:ext>
                </a:extLst>
              </p:cNvPr>
              <p:cNvSpPr/>
              <p:nvPr/>
            </p:nvSpPr>
            <p:spPr bwMode="auto">
              <a:xfrm>
                <a:off x="9619022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EFD07881-AA5D-F5E0-336A-00EA1F32FC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19315" y="3339055"/>
                <a:ext cx="427279" cy="440631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5410F2-914F-817C-9C79-97BC241302F0}"/>
                  </a:ext>
                </a:extLst>
              </p:cNvPr>
              <p:cNvSpPr txBox="1"/>
              <p:nvPr/>
            </p:nvSpPr>
            <p:spPr>
              <a:xfrm>
                <a:off x="9619022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model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2132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6FD9A-5A27-585D-7D30-DFE0D5BE4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D65B65-1EDE-80ED-69EF-EE33E6A8FEDA}"/>
              </a:ext>
            </a:extLst>
          </p:cNvPr>
          <p:cNvGrpSpPr/>
          <p:nvPr/>
        </p:nvGrpSpPr>
        <p:grpSpPr>
          <a:xfrm>
            <a:off x="376519" y="337455"/>
            <a:ext cx="6719099" cy="1769251"/>
            <a:chOff x="882335" y="3534879"/>
            <a:chExt cx="8782000" cy="28396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9DA9A8D-8818-C3FE-DEC5-5D0D6DD76AD4}"/>
                </a:ext>
              </a:extLst>
            </p:cNvPr>
            <p:cNvSpPr/>
            <p:nvPr/>
          </p:nvSpPr>
          <p:spPr>
            <a:xfrm>
              <a:off x="5375588" y="3534879"/>
              <a:ext cx="4288747" cy="2839642"/>
            </a:xfrm>
            <a:prstGeom prst="rect">
              <a:avLst/>
            </a:prstGeom>
            <a:solidFill>
              <a:srgbClr val="FFF5D5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Fabric REST API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Entra Id Tenant Owned by ISV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2CF5886-6FB3-2109-0BE8-1EAF32EBF528}"/>
                </a:ext>
              </a:extLst>
            </p:cNvPr>
            <p:cNvSpPr/>
            <p:nvPr/>
          </p:nvSpPr>
          <p:spPr>
            <a:xfrm>
              <a:off x="882335" y="3534879"/>
              <a:ext cx="1510333" cy="2839644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Custom ISV Application</a:t>
              </a:r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233D0D9B-8C19-30C7-1415-2577D179F60C}"/>
                </a:ext>
              </a:extLst>
            </p:cNvPr>
            <p:cNvSpPr/>
            <p:nvPr/>
          </p:nvSpPr>
          <p:spPr bwMode="auto">
            <a:xfrm>
              <a:off x="2392667" y="3802081"/>
              <a:ext cx="2822821" cy="498598"/>
            </a:xfrm>
            <a:prstGeom prst="rightArrow">
              <a:avLst>
                <a:gd name="adj1" fmla="val 58333"/>
                <a:gd name="adj2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996633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call as user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8B1F3EA-7477-FE38-BC51-FC747B9B13BA}"/>
                </a:ext>
              </a:extLst>
            </p:cNvPr>
            <p:cNvSpPr/>
            <p:nvPr/>
          </p:nvSpPr>
          <p:spPr bwMode="auto">
            <a:xfrm>
              <a:off x="2392667" y="4947398"/>
              <a:ext cx="2822821" cy="498598"/>
            </a:xfrm>
            <a:prstGeom prst="rightArrow">
              <a:avLst>
                <a:gd name="adj1" fmla="val 58333"/>
                <a:gd name="adj2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996633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call as service principal</a:t>
              </a:r>
            </a:p>
          </p:txBody>
        </p:sp>
        <p:sp>
          <p:nvSpPr>
            <p:cNvPr id="7" name="Flowchart: Document 6">
              <a:extLst>
                <a:ext uri="{FF2B5EF4-FFF2-40B4-BE49-F238E27FC236}">
                  <a16:creationId xmlns:a16="http://schemas.microsoft.com/office/drawing/2014/main" id="{FA89572A-4398-06F9-C3A2-C9891D48CAD2}"/>
                </a:ext>
              </a:extLst>
            </p:cNvPr>
            <p:cNvSpPr/>
            <p:nvPr/>
          </p:nvSpPr>
          <p:spPr bwMode="auto">
            <a:xfrm>
              <a:off x="2418023" y="4229991"/>
              <a:ext cx="900827" cy="672685"/>
            </a:xfrm>
            <a:prstGeom prst="flowChartDocumen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User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Token</a:t>
              </a:r>
            </a:p>
          </p:txBody>
        </p:sp>
        <p:sp>
          <p:nvSpPr>
            <p:cNvPr id="8" name="Flowchart: Document 7">
              <a:extLst>
                <a:ext uri="{FF2B5EF4-FFF2-40B4-BE49-F238E27FC236}">
                  <a16:creationId xmlns:a16="http://schemas.microsoft.com/office/drawing/2014/main" id="{72443248-D4D5-9D5A-6633-F0207A229921}"/>
                </a:ext>
              </a:extLst>
            </p:cNvPr>
            <p:cNvSpPr/>
            <p:nvPr/>
          </p:nvSpPr>
          <p:spPr bwMode="auto">
            <a:xfrm>
              <a:off x="2424512" y="5373691"/>
              <a:ext cx="900827" cy="672685"/>
            </a:xfrm>
            <a:prstGeom prst="flowChartDocumen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Service Principal</a:t>
              </a:r>
            </a:p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600" b="1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0065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C31D1-9212-6C15-193C-E6CE13066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53D15D-9742-CED0-0606-D23EDBB43EAF}"/>
              </a:ext>
            </a:extLst>
          </p:cNvPr>
          <p:cNvSpPr/>
          <p:nvPr/>
        </p:nvSpPr>
        <p:spPr>
          <a:xfrm>
            <a:off x="3292752" y="839525"/>
            <a:ext cx="4288747" cy="4056592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b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Fabric Multi-tenant Environment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Azure AD Tenant Owned by ISV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6D9D86-7B83-EF5A-BDC2-BA5593D7472D}"/>
              </a:ext>
            </a:extLst>
          </p:cNvPr>
          <p:cNvGrpSpPr/>
          <p:nvPr/>
        </p:nvGrpSpPr>
        <p:grpSpPr>
          <a:xfrm>
            <a:off x="2070126" y="943726"/>
            <a:ext cx="5282620" cy="1775371"/>
            <a:chOff x="2140158" y="3056068"/>
            <a:chExt cx="5282620" cy="1865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DE14381-1DA7-6DAC-9622-5019BFB71DDE}"/>
                </a:ext>
              </a:extLst>
            </p:cNvPr>
            <p:cNvSpPr/>
            <p:nvPr/>
          </p:nvSpPr>
          <p:spPr>
            <a:xfrm>
              <a:off x="3582298" y="3056068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01 Tenant Workspace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6D626F5-1E2E-089D-3D7D-7AECE5929789}"/>
                </a:ext>
              </a:extLst>
            </p:cNvPr>
            <p:cNvCxnSpPr>
              <a:cxnSpLocks/>
              <a:stCxn id="6" idx="3"/>
              <a:endCxn id="4" idx="1"/>
            </p:cNvCxnSpPr>
            <p:nvPr/>
          </p:nvCxnSpPr>
          <p:spPr>
            <a:xfrm flipV="1">
              <a:off x="2140158" y="3599400"/>
              <a:ext cx="1442140" cy="1322588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41E5AD2-883C-0719-9834-8878BDEA2A81}"/>
              </a:ext>
            </a:extLst>
          </p:cNvPr>
          <p:cNvSpPr/>
          <p:nvPr/>
        </p:nvSpPr>
        <p:spPr>
          <a:xfrm>
            <a:off x="898344" y="2222988"/>
            <a:ext cx="1171782" cy="992218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 ISV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894376-91CE-B979-EEF4-3AEE9D64555E}"/>
              </a:ext>
            </a:extLst>
          </p:cNvPr>
          <p:cNvGrpSpPr/>
          <p:nvPr/>
        </p:nvGrpSpPr>
        <p:grpSpPr>
          <a:xfrm>
            <a:off x="3892470" y="1239602"/>
            <a:ext cx="640918" cy="616465"/>
            <a:chOff x="7950448" y="3176803"/>
            <a:chExt cx="640918" cy="64091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B2E7EF-5BEC-A8DE-C5A0-2C920F9FBE77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71A114B-4D15-AC3A-BD94-DC9DA2E73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EC4B53-DF7F-0A30-C787-9E5C9C4C23BA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0C948F7-5F14-7C6C-6F05-5545B5C9A670}"/>
              </a:ext>
            </a:extLst>
          </p:cNvPr>
          <p:cNvGrpSpPr/>
          <p:nvPr/>
        </p:nvGrpSpPr>
        <p:grpSpPr>
          <a:xfrm>
            <a:off x="4726757" y="1239602"/>
            <a:ext cx="640918" cy="616465"/>
            <a:chOff x="8784735" y="3176803"/>
            <a:chExt cx="640918" cy="64091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FE6228-2094-2ADF-2023-FA41CB39CD83}"/>
                </a:ext>
              </a:extLst>
            </p:cNvPr>
            <p:cNvSpPr/>
            <p:nvPr/>
          </p:nvSpPr>
          <p:spPr bwMode="auto">
            <a:xfrm>
              <a:off x="8784735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E45C3748-DB5A-2A1A-B5D1-07279BF05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A420936-486F-6F9B-A462-41CF26A9F6BB}"/>
                </a:ext>
              </a:extLst>
            </p:cNvPr>
            <p:cNvSpPr txBox="1"/>
            <p:nvPr/>
          </p:nvSpPr>
          <p:spPr>
            <a:xfrm>
              <a:off x="8784735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8108404-0CA4-7271-7C3A-9F8FD5FC7B69}"/>
              </a:ext>
            </a:extLst>
          </p:cNvPr>
          <p:cNvGrpSpPr/>
          <p:nvPr/>
        </p:nvGrpSpPr>
        <p:grpSpPr>
          <a:xfrm>
            <a:off x="5561044" y="1239602"/>
            <a:ext cx="640918" cy="616465"/>
            <a:chOff x="9619022" y="3176803"/>
            <a:chExt cx="640918" cy="64091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612F571-EF6C-CE10-6F59-DAF0934C2230}"/>
                </a:ext>
              </a:extLst>
            </p:cNvPr>
            <p:cNvSpPr/>
            <p:nvPr/>
          </p:nvSpPr>
          <p:spPr bwMode="auto">
            <a:xfrm>
              <a:off x="9619022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5E8B031-7B15-4BC4-F606-35D0752EA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19315" y="3339055"/>
              <a:ext cx="427279" cy="44063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E31924-FC96-E19B-5BAC-5792302733F6}"/>
                </a:ext>
              </a:extLst>
            </p:cNvPr>
            <p:cNvSpPr txBox="1"/>
            <p:nvPr/>
          </p:nvSpPr>
          <p:spPr>
            <a:xfrm>
              <a:off x="9619022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87C17F-9107-1B00-618A-0C2EFFFE27DE}"/>
              </a:ext>
            </a:extLst>
          </p:cNvPr>
          <p:cNvGrpSpPr/>
          <p:nvPr/>
        </p:nvGrpSpPr>
        <p:grpSpPr>
          <a:xfrm>
            <a:off x="6395331" y="1239602"/>
            <a:ext cx="640918" cy="616465"/>
            <a:chOff x="10453309" y="3176803"/>
            <a:chExt cx="640918" cy="64091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2B5BE2F-026F-FC51-A5AD-AF670E8C2B2E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813C7576-8667-0F18-7FEB-4CA7E685C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563445" y="3331394"/>
              <a:ext cx="427279" cy="44063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59E4234-C285-92DB-5B39-A2C4B82761AC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report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D4402FB-B833-79E3-032E-2A53565ED3CF}"/>
              </a:ext>
            </a:extLst>
          </p:cNvPr>
          <p:cNvGrpSpPr/>
          <p:nvPr/>
        </p:nvGrpSpPr>
        <p:grpSpPr>
          <a:xfrm>
            <a:off x="7133180" y="1099370"/>
            <a:ext cx="2072586" cy="846418"/>
            <a:chOff x="7203212" y="3248004"/>
            <a:chExt cx="2072586" cy="87999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81C5151-D819-8C50-8E91-C2008DB11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3212" y="364506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E646CB18-9CD1-7848-CEC3-104CDD9D2596}"/>
                </a:ext>
              </a:extLst>
            </p:cNvPr>
            <p:cNvGrpSpPr/>
            <p:nvPr/>
          </p:nvGrpSpPr>
          <p:grpSpPr>
            <a:xfrm>
              <a:off x="8324597" y="3248004"/>
              <a:ext cx="951201" cy="879992"/>
              <a:chOff x="2159489" y="1527178"/>
              <a:chExt cx="1258156" cy="118393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B00E42A-52A4-11E0-15E8-80C4CCA4E266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17 users</a:t>
                </a:r>
              </a:p>
            </p:txBody>
          </p:sp>
          <p:pic>
            <p:nvPicPr>
              <p:cNvPr id="27" name="Graphic 26" descr="Users">
                <a:extLst>
                  <a:ext uri="{FF2B5EF4-FFF2-40B4-BE49-F238E27FC236}">
                    <a16:creationId xmlns:a16="http://schemas.microsoft.com/office/drawing/2014/main" id="{B2CD8BB0-67A1-4D3B-AE97-B9A3D128B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B61B197-5F1C-1667-FE19-838680242CA1}"/>
              </a:ext>
            </a:extLst>
          </p:cNvPr>
          <p:cNvGrpSpPr/>
          <p:nvPr/>
        </p:nvGrpSpPr>
        <p:grpSpPr>
          <a:xfrm>
            <a:off x="2070126" y="2150124"/>
            <a:ext cx="5293377" cy="1045203"/>
            <a:chOff x="2140158" y="4290086"/>
            <a:chExt cx="5293377" cy="108666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72F9670-A20C-1C1C-0889-930FDC0AC428}"/>
                </a:ext>
              </a:extLst>
            </p:cNvPr>
            <p:cNvSpPr/>
            <p:nvPr/>
          </p:nvSpPr>
          <p:spPr>
            <a:xfrm>
              <a:off x="3593055" y="4290086"/>
              <a:ext cx="3840480" cy="1086662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3152" rtlCol="0" anchor="t"/>
            <a:lstStyle/>
            <a:p>
              <a:pPr algn="ctr"/>
              <a:r>
                <a:rPr lang="en-US" sz="1000" b="1" dirty="0">
                  <a:solidFill>
                    <a:schemeClr val="bg2">
                      <a:lumMod val="65000"/>
                    </a:schemeClr>
                  </a:solidFill>
                </a:rPr>
                <a:t>Customer 02 Tenant Workspace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A174DFB-DEA9-21E0-3C5D-63DDD3BDAB0F}"/>
                </a:ext>
              </a:extLst>
            </p:cNvPr>
            <p:cNvGrpSpPr/>
            <p:nvPr/>
          </p:nvGrpSpPr>
          <p:grpSpPr>
            <a:xfrm>
              <a:off x="3950527" y="4611215"/>
              <a:ext cx="3143779" cy="640918"/>
              <a:chOff x="8017204" y="4275816"/>
              <a:chExt cx="3143779" cy="640918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3E37022-A303-FC9A-F3A0-2DA2420F1202}"/>
                  </a:ext>
                </a:extLst>
              </p:cNvPr>
              <p:cNvGrpSpPr/>
              <p:nvPr/>
            </p:nvGrpSpPr>
            <p:grpSpPr>
              <a:xfrm>
                <a:off x="8017204" y="4275816"/>
                <a:ext cx="640918" cy="640918"/>
                <a:chOff x="7950448" y="3176803"/>
                <a:chExt cx="640918" cy="640918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230F50B3-4D17-BD6D-2A6A-19CED0C80855}"/>
                    </a:ext>
                  </a:extLst>
                </p:cNvPr>
                <p:cNvSpPr/>
                <p:nvPr/>
              </p:nvSpPr>
              <p:spPr bwMode="auto">
                <a:xfrm>
                  <a:off x="7950448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solidFill>
                      <a:schemeClr val="tx1"/>
                    </a:soli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6" name="Graphic 45">
                  <a:extLst>
                    <a:ext uri="{FF2B5EF4-FFF2-40B4-BE49-F238E27FC236}">
                      <a16:creationId xmlns:a16="http://schemas.microsoft.com/office/drawing/2014/main" id="{5B085157-6986-D25A-B0C4-94AEE3E6BB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050985" y="3330951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E2972FA-8530-52C8-0B0C-C5C7985E7593}"/>
                    </a:ext>
                  </a:extLst>
                </p:cNvPr>
                <p:cNvSpPr txBox="1"/>
                <p:nvPr/>
              </p:nvSpPr>
              <p:spPr>
                <a:xfrm>
                  <a:off x="7950448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lakehouse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8E9F212-AA5F-C9F9-9982-A59B9852A94A}"/>
                  </a:ext>
                </a:extLst>
              </p:cNvPr>
              <p:cNvGrpSpPr/>
              <p:nvPr/>
            </p:nvGrpSpPr>
            <p:grpSpPr>
              <a:xfrm>
                <a:off x="8851491" y="4275816"/>
                <a:ext cx="640918" cy="640918"/>
                <a:chOff x="8784735" y="3176803"/>
                <a:chExt cx="640918" cy="640918"/>
              </a:xfrm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89F2649C-AA57-0CB4-6936-4427CA5B25E6}"/>
                    </a:ext>
                  </a:extLst>
                </p:cNvPr>
                <p:cNvSpPr/>
                <p:nvPr/>
              </p:nvSpPr>
              <p:spPr bwMode="auto">
                <a:xfrm>
                  <a:off x="8784735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3" name="Graphic 42">
                  <a:extLst>
                    <a:ext uri="{FF2B5EF4-FFF2-40B4-BE49-F238E27FC236}">
                      <a16:creationId xmlns:a16="http://schemas.microsoft.com/office/drawing/2014/main" id="{45C9ADCC-768C-334A-DD80-B6225A06DA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82130" y="334044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5F1AA99-8427-A113-1B87-F82A77F343AF}"/>
                    </a:ext>
                  </a:extLst>
                </p:cNvPr>
                <p:cNvSpPr txBox="1"/>
                <p:nvPr/>
              </p:nvSpPr>
              <p:spPr>
                <a:xfrm>
                  <a:off x="8784735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notebook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138F610-F258-2DA1-B954-8A6E8F7C2C5A}"/>
                  </a:ext>
                </a:extLst>
              </p:cNvPr>
              <p:cNvGrpSpPr/>
              <p:nvPr/>
            </p:nvGrpSpPr>
            <p:grpSpPr>
              <a:xfrm>
                <a:off x="9685778" y="4275816"/>
                <a:ext cx="640918" cy="640918"/>
                <a:chOff x="9619022" y="3176803"/>
                <a:chExt cx="640918" cy="640918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A6D0E30C-0B5D-DD9B-17BC-562EDEC8C21B}"/>
                    </a:ext>
                  </a:extLst>
                </p:cNvPr>
                <p:cNvSpPr/>
                <p:nvPr/>
              </p:nvSpPr>
              <p:spPr bwMode="auto">
                <a:xfrm>
                  <a:off x="9619022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40" name="Graphic 39">
                  <a:extLst>
                    <a:ext uri="{FF2B5EF4-FFF2-40B4-BE49-F238E27FC236}">
                      <a16:creationId xmlns:a16="http://schemas.microsoft.com/office/drawing/2014/main" id="{C0C02234-3B3A-D151-6AAB-FCBCAB7318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9315" y="3339055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A33E4BD-8D76-2FA1-426C-163176AD9FAA}"/>
                    </a:ext>
                  </a:extLst>
                </p:cNvPr>
                <p:cNvSpPr txBox="1"/>
                <p:nvPr/>
              </p:nvSpPr>
              <p:spPr>
                <a:xfrm>
                  <a:off x="9619022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model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ED58DE1-3540-2CD2-66AD-36F9F960C520}"/>
                  </a:ext>
                </a:extLst>
              </p:cNvPr>
              <p:cNvGrpSpPr/>
              <p:nvPr/>
            </p:nvGrpSpPr>
            <p:grpSpPr>
              <a:xfrm>
                <a:off x="10520065" y="4275816"/>
                <a:ext cx="640918" cy="640918"/>
                <a:chOff x="10453309" y="3176803"/>
                <a:chExt cx="640918" cy="640918"/>
              </a:xfrm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D2317124-DA1B-2C92-3E8D-F59685996949}"/>
                    </a:ext>
                  </a:extLst>
                </p:cNvPr>
                <p:cNvSpPr/>
                <p:nvPr/>
              </p:nvSpPr>
              <p:spPr bwMode="auto">
                <a:xfrm>
                  <a:off x="10453309" y="3176803"/>
                  <a:ext cx="640918" cy="6409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32472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b="1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37" name="Graphic 36">
                  <a:extLst>
                    <a:ext uri="{FF2B5EF4-FFF2-40B4-BE49-F238E27FC236}">
                      <a16:creationId xmlns:a16="http://schemas.microsoft.com/office/drawing/2014/main" id="{CD338672-589D-CA7D-426B-49B1D19D88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63445" y="3331394"/>
                  <a:ext cx="427279" cy="440631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D7CD5C5-E008-39B6-50D9-6ABF80D9FC75}"/>
                    </a:ext>
                  </a:extLst>
                </p:cNvPr>
                <p:cNvSpPr txBox="1"/>
                <p:nvPr/>
              </p:nvSpPr>
              <p:spPr>
                <a:xfrm>
                  <a:off x="10453309" y="3178739"/>
                  <a:ext cx="640918" cy="141130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182880" tIns="146304" rIns="182880" bIns="146304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Aft>
                      <a:spcPts val="600"/>
                    </a:spcAft>
                  </a:pPr>
                  <a:r>
                    <a:rPr lang="en-US" sz="900" b="1" dirty="0">
                      <a:solidFill>
                        <a:schemeClr val="bg1"/>
                      </a:solidFill>
                    </a:rPr>
                    <a:t>report</a:t>
                  </a:r>
                </a:p>
              </p:txBody>
            </p:sp>
          </p:grp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B401318-6517-4483-4E70-DB2B5B745F4A}"/>
                </a:ext>
              </a:extLst>
            </p:cNvPr>
            <p:cNvCxnSpPr>
              <a:cxnSpLocks/>
              <a:endCxn id="29" idx="1"/>
            </p:cNvCxnSpPr>
            <p:nvPr/>
          </p:nvCxnSpPr>
          <p:spPr>
            <a:xfrm flipV="1">
              <a:off x="2140158" y="4833415"/>
              <a:ext cx="1452897" cy="27544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FE89536-160B-C42B-6A86-77BCBD3A8927}"/>
              </a:ext>
            </a:extLst>
          </p:cNvPr>
          <p:cNvGrpSpPr/>
          <p:nvPr/>
        </p:nvGrpSpPr>
        <p:grpSpPr>
          <a:xfrm>
            <a:off x="7116971" y="2380810"/>
            <a:ext cx="2072586" cy="846418"/>
            <a:chOff x="7187003" y="4529444"/>
            <a:chExt cx="2072586" cy="87999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1122B84-1F86-1BBF-8902-D926F251B5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492650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29E79EB-3AD5-F7AF-CD04-D2571C813096}"/>
                </a:ext>
              </a:extLst>
            </p:cNvPr>
            <p:cNvGrpSpPr/>
            <p:nvPr/>
          </p:nvGrpSpPr>
          <p:grpSpPr>
            <a:xfrm>
              <a:off x="8308388" y="4529444"/>
              <a:ext cx="951201" cy="879992"/>
              <a:chOff x="2159489" y="1527178"/>
              <a:chExt cx="1258156" cy="118393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92AD77D7-FBCA-A962-86C5-BD044909C5F9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85 users</a:t>
                </a:r>
              </a:p>
            </p:txBody>
          </p:sp>
          <p:pic>
            <p:nvPicPr>
              <p:cNvPr id="52" name="Graphic 51" descr="Users">
                <a:extLst>
                  <a:ext uri="{FF2B5EF4-FFF2-40B4-BE49-F238E27FC236}">
                    <a16:creationId xmlns:a16="http://schemas.microsoft.com/office/drawing/2014/main" id="{DFAF7804-60B8-A48E-755D-F7F63A2CC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F3D6E445-77B5-9E32-A163-EBC3ADCA3145}"/>
              </a:ext>
            </a:extLst>
          </p:cNvPr>
          <p:cNvSpPr/>
          <p:nvPr/>
        </p:nvSpPr>
        <p:spPr>
          <a:xfrm>
            <a:off x="3516546" y="3347758"/>
            <a:ext cx="3829722" cy="1057247"/>
          </a:xfrm>
          <a:prstGeom prst="rect">
            <a:avLst/>
          </a:prstGeom>
          <a:solidFill>
            <a:srgbClr val="F3FFF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rtlCol="0" anchor="t"/>
          <a:lstStyle/>
          <a:p>
            <a:pPr algn="ctr"/>
            <a:r>
              <a:rPr lang="en-US" sz="1000" b="1">
                <a:solidFill>
                  <a:schemeClr val="bg2">
                    <a:lumMod val="65000"/>
                  </a:schemeClr>
                </a:solidFill>
              </a:rPr>
              <a:t>Customer N Tenant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F409BA8-17FB-20D0-B815-74823F977DCE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070126" y="2719099"/>
            <a:ext cx="1392445" cy="104915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818905B-C8D9-B92E-3C8E-698EDC74DA32}"/>
              </a:ext>
            </a:extLst>
          </p:cNvPr>
          <p:cNvGrpSpPr/>
          <p:nvPr/>
        </p:nvGrpSpPr>
        <p:grpSpPr>
          <a:xfrm>
            <a:off x="3898964" y="3625864"/>
            <a:ext cx="3143779" cy="623570"/>
            <a:chOff x="8017204" y="4275816"/>
            <a:chExt cx="3143779" cy="640919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AEB200A-028C-920C-4B1B-9C8EF082EE35}"/>
                </a:ext>
              </a:extLst>
            </p:cNvPr>
            <p:cNvGrpSpPr/>
            <p:nvPr/>
          </p:nvGrpSpPr>
          <p:grpSpPr>
            <a:xfrm>
              <a:off x="8017204" y="4275816"/>
              <a:ext cx="640918" cy="640918"/>
              <a:chOff x="7950448" y="3176803"/>
              <a:chExt cx="640918" cy="640918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36AC510C-C241-BF0C-E15B-7E242DD99C16}"/>
                  </a:ext>
                </a:extLst>
              </p:cNvPr>
              <p:cNvSpPr/>
              <p:nvPr/>
            </p:nvSpPr>
            <p:spPr bwMode="auto">
              <a:xfrm>
                <a:off x="7950448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solidFill>
                    <a:schemeClr val="tx1"/>
                  </a:soli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71" name="Graphic 70">
                <a:extLst>
                  <a:ext uri="{FF2B5EF4-FFF2-40B4-BE49-F238E27FC236}">
                    <a16:creationId xmlns:a16="http://schemas.microsoft.com/office/drawing/2014/main" id="{28A11069-4D0B-349E-2F61-09D74C1A50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050985" y="3330951"/>
                <a:ext cx="427279" cy="440631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154039-37FE-8988-E7F9-AAF483B7DF87}"/>
                  </a:ext>
                </a:extLst>
              </p:cNvPr>
              <p:cNvSpPr txBox="1"/>
              <p:nvPr/>
            </p:nvSpPr>
            <p:spPr>
              <a:xfrm>
                <a:off x="7950448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lakehouse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20AE7770-276B-B628-E4F4-B04E74DA3917}"/>
                </a:ext>
              </a:extLst>
            </p:cNvPr>
            <p:cNvGrpSpPr/>
            <p:nvPr/>
          </p:nvGrpSpPr>
          <p:grpSpPr>
            <a:xfrm>
              <a:off x="8851491" y="4275817"/>
              <a:ext cx="640918" cy="640918"/>
              <a:chOff x="8784735" y="3176804"/>
              <a:chExt cx="640918" cy="640918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BA3E5494-3BD1-FFB8-4E1E-BC2404BD9007}"/>
                  </a:ext>
                </a:extLst>
              </p:cNvPr>
              <p:cNvSpPr/>
              <p:nvPr/>
            </p:nvSpPr>
            <p:spPr bwMode="auto">
              <a:xfrm>
                <a:off x="8784735" y="3176804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B59AD866-C57E-25A6-FE45-FAC351D483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882130" y="3340445"/>
                <a:ext cx="427279" cy="440631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FC2B8EA-F676-4901-024F-FC730B1C604F}"/>
                  </a:ext>
                </a:extLst>
              </p:cNvPr>
              <p:cNvSpPr txBox="1"/>
              <p:nvPr/>
            </p:nvSpPr>
            <p:spPr>
              <a:xfrm>
                <a:off x="8784735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notebook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5ACA8E13-0939-C999-C7F4-D2C7E3D03B45}"/>
                </a:ext>
              </a:extLst>
            </p:cNvPr>
            <p:cNvGrpSpPr/>
            <p:nvPr/>
          </p:nvGrpSpPr>
          <p:grpSpPr>
            <a:xfrm>
              <a:off x="9685778" y="4275816"/>
              <a:ext cx="640918" cy="640918"/>
              <a:chOff x="9619022" y="3176803"/>
              <a:chExt cx="640918" cy="640918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ED13E9D-83B0-3E6F-450D-2E3863B53ED5}"/>
                  </a:ext>
                </a:extLst>
              </p:cNvPr>
              <p:cNvSpPr/>
              <p:nvPr/>
            </p:nvSpPr>
            <p:spPr bwMode="auto">
              <a:xfrm>
                <a:off x="9619022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5" name="Graphic 64">
                <a:extLst>
                  <a:ext uri="{FF2B5EF4-FFF2-40B4-BE49-F238E27FC236}">
                    <a16:creationId xmlns:a16="http://schemas.microsoft.com/office/drawing/2014/main" id="{9B33BD59-329F-21D4-C804-B858F351C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9719315" y="3339055"/>
                <a:ext cx="427279" cy="440631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5FFC1DC-0D59-4680-1B7D-E530F4BFA7D0}"/>
                  </a:ext>
                </a:extLst>
              </p:cNvPr>
              <p:cNvSpPr txBox="1"/>
              <p:nvPr/>
            </p:nvSpPr>
            <p:spPr>
              <a:xfrm>
                <a:off x="9619022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model</a:t>
                </a: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4D861B8-84E6-DFC7-1A60-556E82413DF0}"/>
                </a:ext>
              </a:extLst>
            </p:cNvPr>
            <p:cNvGrpSpPr/>
            <p:nvPr/>
          </p:nvGrpSpPr>
          <p:grpSpPr>
            <a:xfrm>
              <a:off x="10520065" y="4275816"/>
              <a:ext cx="640918" cy="640917"/>
              <a:chOff x="10453309" y="3176803"/>
              <a:chExt cx="640918" cy="640917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3BBA621-6827-F8DE-D9B5-0EBEC18A9208}"/>
                  </a:ext>
                </a:extLst>
              </p:cNvPr>
              <p:cNvSpPr/>
              <p:nvPr/>
            </p:nvSpPr>
            <p:spPr bwMode="auto">
              <a:xfrm>
                <a:off x="10453309" y="3176803"/>
                <a:ext cx="640918" cy="6409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pic>
            <p:nvPicPr>
              <p:cNvPr id="62" name="Graphic 61">
                <a:extLst>
                  <a:ext uri="{FF2B5EF4-FFF2-40B4-BE49-F238E27FC236}">
                    <a16:creationId xmlns:a16="http://schemas.microsoft.com/office/drawing/2014/main" id="{918E056C-AE6C-9E85-5E7C-31A3D42A3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563445" y="3331394"/>
                <a:ext cx="427279" cy="440631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6604A0C-5DCA-5538-5B3D-36EB714EB3FF}"/>
                  </a:ext>
                </a:extLst>
              </p:cNvPr>
              <p:cNvSpPr txBox="1"/>
              <p:nvPr/>
            </p:nvSpPr>
            <p:spPr>
              <a:xfrm>
                <a:off x="10453309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900" b="1" dirty="0">
                    <a:solidFill>
                      <a:schemeClr val="bg1"/>
                    </a:solidFill>
                  </a:rPr>
                  <a:t>report</a:t>
                </a: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DDFF0C5-6121-6166-56CC-C2F54D8A8087}"/>
              </a:ext>
            </a:extLst>
          </p:cNvPr>
          <p:cNvGrpSpPr/>
          <p:nvPr/>
        </p:nvGrpSpPr>
        <p:grpSpPr>
          <a:xfrm>
            <a:off x="7127481" y="3552761"/>
            <a:ext cx="2072586" cy="846418"/>
            <a:chOff x="7187003" y="5806495"/>
            <a:chExt cx="2072586" cy="879992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A7D441F-AAC3-1D44-D1A0-31DEF80E9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6203554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3CDE84E-1442-B449-5C91-E0BEE14F8B3D}"/>
                </a:ext>
              </a:extLst>
            </p:cNvPr>
            <p:cNvGrpSpPr/>
            <p:nvPr/>
          </p:nvGrpSpPr>
          <p:grpSpPr>
            <a:xfrm>
              <a:off x="8308388" y="5806495"/>
              <a:ext cx="951201" cy="879992"/>
              <a:chOff x="2159489" y="1527178"/>
              <a:chExt cx="1258156" cy="118393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009ACA45-E087-6023-133D-110318647B3F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450 users</a:t>
                </a:r>
              </a:p>
            </p:txBody>
          </p:sp>
          <p:pic>
            <p:nvPicPr>
              <p:cNvPr id="77" name="Graphic 76" descr="Users">
                <a:extLst>
                  <a:ext uri="{FF2B5EF4-FFF2-40B4-BE49-F238E27FC236}">
                    <a16:creationId xmlns:a16="http://schemas.microsoft.com/office/drawing/2014/main" id="{3366595D-0A87-6421-1BB3-07913A90EF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4891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9F774-34E9-475C-3B6B-7C9582130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>
            <a:extLst>
              <a:ext uri="{FF2B5EF4-FFF2-40B4-BE49-F238E27FC236}">
                <a16:creationId xmlns:a16="http://schemas.microsoft.com/office/drawing/2014/main" id="{9ADBCC3B-DF7D-0B68-47B8-6E077D880F36}"/>
              </a:ext>
            </a:extLst>
          </p:cNvPr>
          <p:cNvSpPr/>
          <p:nvPr/>
        </p:nvSpPr>
        <p:spPr>
          <a:xfrm>
            <a:off x="5401755" y="3451332"/>
            <a:ext cx="2824610" cy="1033929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rtlCol="0" anchor="t"/>
          <a:lstStyle/>
          <a:p>
            <a:pPr algn="ctr"/>
            <a:r>
              <a:rPr lang="en-US" sz="1000" b="1" dirty="0">
                <a:solidFill>
                  <a:schemeClr val="bg2">
                    <a:lumMod val="65000"/>
                  </a:schemeClr>
                </a:solidFill>
              </a:rPr>
              <a:t>Workspace (Data Warehouse solution)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6A8B12-B730-C07F-E06B-5999BEE0472D}"/>
              </a:ext>
            </a:extLst>
          </p:cNvPr>
          <p:cNvSpPr/>
          <p:nvPr/>
        </p:nvSpPr>
        <p:spPr>
          <a:xfrm>
            <a:off x="5384668" y="941040"/>
            <a:ext cx="2114854" cy="1033929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rtlCol="0" anchor="t"/>
          <a:lstStyle/>
          <a:p>
            <a:pPr algn="ctr"/>
            <a:r>
              <a:rPr lang="en-US" sz="1000" b="1" dirty="0">
                <a:solidFill>
                  <a:schemeClr val="bg2">
                    <a:lumMod val="65000"/>
                  </a:schemeClr>
                </a:solidFill>
              </a:rPr>
              <a:t>Workspace (Power BI solution)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C1328AF-F8EB-84E6-2F51-87ABC6073566}"/>
              </a:ext>
            </a:extLst>
          </p:cNvPr>
          <p:cNvGrpSpPr/>
          <p:nvPr/>
        </p:nvGrpSpPr>
        <p:grpSpPr>
          <a:xfrm>
            <a:off x="5710340" y="1248933"/>
            <a:ext cx="640918" cy="616465"/>
            <a:chOff x="9619022" y="3176803"/>
            <a:chExt cx="640918" cy="64091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91BEA3-F082-ED82-BCDE-8DBB79D03561}"/>
                </a:ext>
              </a:extLst>
            </p:cNvPr>
            <p:cNvSpPr/>
            <p:nvPr/>
          </p:nvSpPr>
          <p:spPr bwMode="auto">
            <a:xfrm>
              <a:off x="9619022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F4E9C0DC-BF41-8EF5-F812-A2BE3A982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19315" y="3339055"/>
              <a:ext cx="427279" cy="44063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7558703-4849-3AF7-7E68-AF57D93F3C9E}"/>
                </a:ext>
              </a:extLst>
            </p:cNvPr>
            <p:cNvSpPr txBox="1"/>
            <p:nvPr/>
          </p:nvSpPr>
          <p:spPr>
            <a:xfrm>
              <a:off x="9619022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20DF2E-4632-96F3-3736-53A1ADFCAAD6}"/>
              </a:ext>
            </a:extLst>
          </p:cNvPr>
          <p:cNvGrpSpPr/>
          <p:nvPr/>
        </p:nvGrpSpPr>
        <p:grpSpPr>
          <a:xfrm>
            <a:off x="6544627" y="1248933"/>
            <a:ext cx="640918" cy="616465"/>
            <a:chOff x="10453309" y="3176803"/>
            <a:chExt cx="640918" cy="64091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C96368-FAD4-BFB1-BCBB-FA98DFEAE857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2051B11-18DF-8866-32D2-820AC605F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63445" y="3331394"/>
              <a:ext cx="427279" cy="44063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FA4B86-73CE-148A-D93E-30ED55F26249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report</a:t>
              </a: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7FDE2EB9-C851-760C-2525-C885EBACBABA}"/>
              </a:ext>
            </a:extLst>
          </p:cNvPr>
          <p:cNvSpPr/>
          <p:nvPr/>
        </p:nvSpPr>
        <p:spPr>
          <a:xfrm>
            <a:off x="5432585" y="2180212"/>
            <a:ext cx="2824610" cy="1033929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rtlCol="0" anchor="t"/>
          <a:lstStyle/>
          <a:p>
            <a:pPr algn="ctr"/>
            <a:r>
              <a:rPr lang="en-US" sz="1000" b="1" dirty="0">
                <a:solidFill>
                  <a:schemeClr val="bg2">
                    <a:lumMod val="65000"/>
                  </a:schemeClr>
                </a:solidFill>
              </a:rPr>
              <a:t>Workspace (Data Engineering solution)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B0B9385-6A86-681C-E876-8C3BE9E78D15}"/>
              </a:ext>
            </a:extLst>
          </p:cNvPr>
          <p:cNvGrpSpPr/>
          <p:nvPr/>
        </p:nvGrpSpPr>
        <p:grpSpPr>
          <a:xfrm>
            <a:off x="5629305" y="2476088"/>
            <a:ext cx="640918" cy="616465"/>
            <a:chOff x="7950448" y="3176803"/>
            <a:chExt cx="640918" cy="640918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C27CB95-D7D5-A61E-9D47-285F7F68028A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4FF2F851-90FA-9644-D2CA-45E682BA5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73978E1-3C82-88B1-79C6-4FE921318276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CFD775B-5F9C-2C71-C84F-526A744315EA}"/>
              </a:ext>
            </a:extLst>
          </p:cNvPr>
          <p:cNvGrpSpPr/>
          <p:nvPr/>
        </p:nvGrpSpPr>
        <p:grpSpPr>
          <a:xfrm>
            <a:off x="6515266" y="2476088"/>
            <a:ext cx="640918" cy="616465"/>
            <a:chOff x="8784735" y="3176803"/>
            <a:chExt cx="640918" cy="640918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780FAAB-0EE5-D79D-CC5C-B8E6C906261D}"/>
                </a:ext>
              </a:extLst>
            </p:cNvPr>
            <p:cNvSpPr/>
            <p:nvPr/>
          </p:nvSpPr>
          <p:spPr bwMode="auto">
            <a:xfrm>
              <a:off x="8784735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4" name="Graphic 83">
              <a:extLst>
                <a:ext uri="{FF2B5EF4-FFF2-40B4-BE49-F238E27FC236}">
                  <a16:creationId xmlns:a16="http://schemas.microsoft.com/office/drawing/2014/main" id="{CEA3FF3C-8AD0-0D51-FB7D-3D30A4F66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480FF2F-4056-BFA8-BBFD-D5AAC34AEF71}"/>
                </a:ext>
              </a:extLst>
            </p:cNvPr>
            <p:cNvSpPr txBox="1"/>
            <p:nvPr/>
          </p:nvSpPr>
          <p:spPr>
            <a:xfrm>
              <a:off x="8784735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pic>
        <p:nvPicPr>
          <p:cNvPr id="95" name="Graphic 94">
            <a:extLst>
              <a:ext uri="{FF2B5EF4-FFF2-40B4-BE49-F238E27FC236}">
                <a16:creationId xmlns:a16="http://schemas.microsoft.com/office/drawing/2014/main" id="{3FDECFC4-80F2-F4D9-09A5-3E7790A6AF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1803" y="1783602"/>
            <a:ext cx="304800" cy="314325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3F561266-9B4F-2E2E-7060-422BCD09FF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26219" y="1783602"/>
            <a:ext cx="304800" cy="314325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C9DB17E6-EDC9-21CD-8C70-42676B2B5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0635" y="1783602"/>
            <a:ext cx="304800" cy="314325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88FEE348-87AF-19A0-D68F-A5B621596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5052" y="1783602"/>
            <a:ext cx="304800" cy="314325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3672856A-C8BF-AF6A-1638-164DD89F1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203" y="444759"/>
            <a:ext cx="304800" cy="314325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83474EC3-555C-E444-EB06-A7C4568EF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15852" y="444759"/>
            <a:ext cx="304800" cy="314325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1FD1E14C-84A9-A25C-E647-F4A43ADA769B}"/>
              </a:ext>
            </a:extLst>
          </p:cNvPr>
          <p:cNvSpPr/>
          <p:nvPr/>
        </p:nvSpPr>
        <p:spPr>
          <a:xfrm>
            <a:off x="5402082" y="4762913"/>
            <a:ext cx="3508204" cy="1025951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3152" rtlCol="0" anchor="t"/>
          <a:lstStyle/>
          <a:p>
            <a:pPr algn="ctr"/>
            <a:r>
              <a:rPr lang="en-US" sz="1000" b="1" dirty="0">
                <a:solidFill>
                  <a:schemeClr val="bg2">
                    <a:lumMod val="65000"/>
                  </a:schemeClr>
                </a:solidFill>
              </a:rPr>
              <a:t>Workspace (multi-workload solution)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13545DE-670F-83C0-A415-7D3E410367D4}"/>
              </a:ext>
            </a:extLst>
          </p:cNvPr>
          <p:cNvGrpSpPr/>
          <p:nvPr/>
        </p:nvGrpSpPr>
        <p:grpSpPr>
          <a:xfrm>
            <a:off x="5568479" y="5058790"/>
            <a:ext cx="640918" cy="611708"/>
            <a:chOff x="7950448" y="3176803"/>
            <a:chExt cx="640918" cy="640918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FFB4545-3CD0-3B6A-6810-06E6A948580D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6" name="Graphic 105">
              <a:extLst>
                <a:ext uri="{FF2B5EF4-FFF2-40B4-BE49-F238E27FC236}">
                  <a16:creationId xmlns:a16="http://schemas.microsoft.com/office/drawing/2014/main" id="{5EF36795-F3E4-F226-4FF5-34627CE11D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781510D7-4294-D5D4-BB8E-8DDA5336BF80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1122742-AFF6-7ACF-3193-E3756507BE70}"/>
              </a:ext>
            </a:extLst>
          </p:cNvPr>
          <p:cNvGrpSpPr/>
          <p:nvPr/>
        </p:nvGrpSpPr>
        <p:grpSpPr>
          <a:xfrm>
            <a:off x="6402766" y="5058790"/>
            <a:ext cx="640918" cy="611708"/>
            <a:chOff x="8784735" y="3176803"/>
            <a:chExt cx="640918" cy="64091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F36EF2E-6EAE-7DD3-D909-91EE1A381C13}"/>
                </a:ext>
              </a:extLst>
            </p:cNvPr>
            <p:cNvSpPr/>
            <p:nvPr/>
          </p:nvSpPr>
          <p:spPr bwMode="auto">
            <a:xfrm>
              <a:off x="8784735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0" name="Graphic 109">
              <a:extLst>
                <a:ext uri="{FF2B5EF4-FFF2-40B4-BE49-F238E27FC236}">
                  <a16:creationId xmlns:a16="http://schemas.microsoft.com/office/drawing/2014/main" id="{03EF171B-5D29-009A-BFC3-02BEE86E6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882130" y="3340445"/>
              <a:ext cx="427279" cy="440631"/>
            </a:xfrm>
            <a:prstGeom prst="rect">
              <a:avLst/>
            </a:prstGeom>
          </p:spPr>
        </p:pic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4EAADBC-1CF7-F260-85C3-078E479CAF67}"/>
                </a:ext>
              </a:extLst>
            </p:cNvPr>
            <p:cNvSpPr txBox="1"/>
            <p:nvPr/>
          </p:nvSpPr>
          <p:spPr>
            <a:xfrm>
              <a:off x="8784735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notebook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5D6814A-BF95-EC32-6029-B227D31306DF}"/>
              </a:ext>
            </a:extLst>
          </p:cNvPr>
          <p:cNvGrpSpPr/>
          <p:nvPr/>
        </p:nvGrpSpPr>
        <p:grpSpPr>
          <a:xfrm>
            <a:off x="7237053" y="5058790"/>
            <a:ext cx="640918" cy="611708"/>
            <a:chOff x="9619022" y="3176803"/>
            <a:chExt cx="640918" cy="640918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6309701-5F53-4BC0-C784-DF98CD0A941E}"/>
                </a:ext>
              </a:extLst>
            </p:cNvPr>
            <p:cNvSpPr/>
            <p:nvPr/>
          </p:nvSpPr>
          <p:spPr bwMode="auto">
            <a:xfrm>
              <a:off x="9619022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D3144440-185C-5D8F-ECCE-5A644EF84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19315" y="3339055"/>
              <a:ext cx="427279" cy="440631"/>
            </a:xfrm>
            <a:prstGeom prst="rect">
              <a:avLst/>
            </a:prstGeom>
          </p:spPr>
        </p:pic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4F55064-9316-08B3-8C1C-76D42EA28775}"/>
                </a:ext>
              </a:extLst>
            </p:cNvPr>
            <p:cNvSpPr txBox="1"/>
            <p:nvPr/>
          </p:nvSpPr>
          <p:spPr>
            <a:xfrm>
              <a:off x="9619022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6E2D438-1A20-DE81-C908-8F9957361BA7}"/>
              </a:ext>
            </a:extLst>
          </p:cNvPr>
          <p:cNvGrpSpPr/>
          <p:nvPr/>
        </p:nvGrpSpPr>
        <p:grpSpPr>
          <a:xfrm>
            <a:off x="8071340" y="5058790"/>
            <a:ext cx="640918" cy="611708"/>
            <a:chOff x="10453309" y="3176803"/>
            <a:chExt cx="640918" cy="64091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91D3E21-6FAD-EF67-D0EC-2FDFF8FE8BDF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8" name="Graphic 117">
              <a:extLst>
                <a:ext uri="{FF2B5EF4-FFF2-40B4-BE49-F238E27FC236}">
                  <a16:creationId xmlns:a16="http://schemas.microsoft.com/office/drawing/2014/main" id="{DDEC93F5-0625-E918-30CA-17F628B1D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63445" y="3331394"/>
              <a:ext cx="427279" cy="440631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71753B4-239E-4009-061B-02604548F9F7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report</a:t>
              </a: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417EA72-B73C-4A78-4CE9-197324AB5280}"/>
              </a:ext>
            </a:extLst>
          </p:cNvPr>
          <p:cNvGrpSpPr/>
          <p:nvPr/>
        </p:nvGrpSpPr>
        <p:grpSpPr>
          <a:xfrm>
            <a:off x="6357391" y="3759491"/>
            <a:ext cx="640918" cy="616465"/>
            <a:chOff x="2115852" y="4231109"/>
            <a:chExt cx="640918" cy="616465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80335A4-3573-8248-D77E-EFAF624B90BF}"/>
                </a:ext>
              </a:extLst>
            </p:cNvPr>
            <p:cNvSpPr/>
            <p:nvPr/>
          </p:nvSpPr>
          <p:spPr bwMode="auto">
            <a:xfrm>
              <a:off x="2115852" y="4231109"/>
              <a:ext cx="640918" cy="616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6EC714B-9BE3-BC17-DF6D-CB50CE82518F}"/>
                </a:ext>
              </a:extLst>
            </p:cNvPr>
            <p:cNvSpPr txBox="1"/>
            <p:nvPr/>
          </p:nvSpPr>
          <p:spPr>
            <a:xfrm>
              <a:off x="2115852" y="4232971"/>
              <a:ext cx="640918" cy="13574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warehouse</a:t>
              </a:r>
            </a:p>
          </p:txBody>
        </p:sp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6C30FA33-270F-2902-97AC-D0CCF6EDA1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227844" y="4380000"/>
              <a:ext cx="427279" cy="440631"/>
            </a:xfrm>
            <a:prstGeom prst="rect">
              <a:avLst/>
            </a:prstGeom>
          </p:spPr>
        </p:pic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ABA57F8-7D4B-2C6C-834A-D094F2119497}"/>
              </a:ext>
            </a:extLst>
          </p:cNvPr>
          <p:cNvGrpSpPr/>
          <p:nvPr/>
        </p:nvGrpSpPr>
        <p:grpSpPr>
          <a:xfrm>
            <a:off x="7344191" y="2473460"/>
            <a:ext cx="692455" cy="616465"/>
            <a:chOff x="3386591" y="4263880"/>
            <a:chExt cx="692455" cy="616465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E78CD96-E06D-50F2-C767-480FAB06FAD6}"/>
                </a:ext>
              </a:extLst>
            </p:cNvPr>
            <p:cNvGrpSpPr/>
            <p:nvPr/>
          </p:nvGrpSpPr>
          <p:grpSpPr>
            <a:xfrm>
              <a:off x="3386591" y="4263880"/>
              <a:ext cx="692455" cy="616465"/>
              <a:chOff x="10453305" y="3176803"/>
              <a:chExt cx="640922" cy="640918"/>
            </a:xfrm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D9C5B504-7C35-3DCA-C954-B32C46CD2B9A}"/>
                  </a:ext>
                </a:extLst>
              </p:cNvPr>
              <p:cNvSpPr/>
              <p:nvPr/>
            </p:nvSpPr>
            <p:spPr bwMode="auto">
              <a:xfrm>
                <a:off x="10453305" y="3176803"/>
                <a:ext cx="640918" cy="6409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b="1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18D3438-5128-BA08-0CBB-04512CA0BB74}"/>
                  </a:ext>
                </a:extLst>
              </p:cNvPr>
              <p:cNvSpPr txBox="1"/>
              <p:nvPr/>
            </p:nvSpPr>
            <p:spPr>
              <a:xfrm>
                <a:off x="10453309" y="3178739"/>
                <a:ext cx="640918" cy="1411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182880" tIns="146304" rIns="182880" bIns="146304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800" b="1" dirty="0">
                    <a:solidFill>
                      <a:schemeClr val="bg1"/>
                    </a:solidFill>
                  </a:rPr>
                  <a:t>environment</a:t>
                </a:r>
              </a:p>
            </p:txBody>
          </p:sp>
        </p:grpSp>
        <p:pic>
          <p:nvPicPr>
            <p:cNvPr id="98" name="Graphic 97">
              <a:extLst>
                <a:ext uri="{FF2B5EF4-FFF2-40B4-BE49-F238E27FC236}">
                  <a16:creationId xmlns:a16="http://schemas.microsoft.com/office/drawing/2014/main" id="{44A24FD3-4052-4B42-C829-147312F59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548721" y="4430057"/>
              <a:ext cx="372021" cy="383647"/>
            </a:xfrm>
            <a:prstGeom prst="rect">
              <a:avLst/>
            </a:prstGeom>
          </p:spPr>
        </p:pic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49FE732-5C7E-1104-ED69-D634D997A622}"/>
              </a:ext>
            </a:extLst>
          </p:cNvPr>
          <p:cNvGrpSpPr/>
          <p:nvPr/>
        </p:nvGrpSpPr>
        <p:grpSpPr>
          <a:xfrm>
            <a:off x="5598475" y="3747208"/>
            <a:ext cx="640918" cy="616465"/>
            <a:chOff x="7950448" y="3176803"/>
            <a:chExt cx="640918" cy="640918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3AC4A09-BD7D-6378-C475-97CC941EB057}"/>
                </a:ext>
              </a:extLst>
            </p:cNvPr>
            <p:cNvSpPr/>
            <p:nvPr/>
          </p:nvSpPr>
          <p:spPr bwMode="auto">
            <a:xfrm>
              <a:off x="7950448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solidFill>
                  <a:schemeClr val="tx1"/>
                </a:soli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33" name="Graphic 132">
              <a:extLst>
                <a:ext uri="{FF2B5EF4-FFF2-40B4-BE49-F238E27FC236}">
                  <a16:creationId xmlns:a16="http://schemas.microsoft.com/office/drawing/2014/main" id="{748EE50C-EBB5-1A76-3555-F4D31E42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50985" y="3330951"/>
              <a:ext cx="427279" cy="440631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C1AFEC3-29D6-CB8A-48DD-3754DEEDC57A}"/>
                </a:ext>
              </a:extLst>
            </p:cNvPr>
            <p:cNvSpPr txBox="1"/>
            <p:nvPr/>
          </p:nvSpPr>
          <p:spPr>
            <a:xfrm>
              <a:off x="7950448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lakehouse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D5FC8B6-92F7-36F5-7879-5317CF0DAC8C}"/>
              </a:ext>
            </a:extLst>
          </p:cNvPr>
          <p:cNvGrpSpPr/>
          <p:nvPr/>
        </p:nvGrpSpPr>
        <p:grpSpPr>
          <a:xfrm>
            <a:off x="7112904" y="3747208"/>
            <a:ext cx="727763" cy="616465"/>
            <a:chOff x="2115852" y="4231109"/>
            <a:chExt cx="640918" cy="616465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85B1B97-9677-F5CB-4588-396989E5DF91}"/>
                </a:ext>
              </a:extLst>
            </p:cNvPr>
            <p:cNvSpPr/>
            <p:nvPr/>
          </p:nvSpPr>
          <p:spPr bwMode="auto">
            <a:xfrm>
              <a:off x="2115852" y="4231109"/>
              <a:ext cx="640918" cy="616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F873B92-217F-7739-F5A1-6A978E32B9D5}"/>
                </a:ext>
              </a:extLst>
            </p:cNvPr>
            <p:cNvSpPr txBox="1"/>
            <p:nvPr/>
          </p:nvSpPr>
          <p:spPr>
            <a:xfrm>
              <a:off x="2115852" y="4232971"/>
              <a:ext cx="640918" cy="135745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b="1" dirty="0">
                  <a:solidFill>
                    <a:schemeClr val="bg1"/>
                  </a:solidFill>
                </a:rPr>
                <a:t>data pipeline</a:t>
              </a:r>
            </a:p>
          </p:txBody>
        </p:sp>
      </p:grpSp>
      <p:pic>
        <p:nvPicPr>
          <p:cNvPr id="102" name="Graphic 101">
            <a:extLst>
              <a:ext uri="{FF2B5EF4-FFF2-40B4-BE49-F238E27FC236}">
                <a16:creationId xmlns:a16="http://schemas.microsoft.com/office/drawing/2014/main" id="{0516FB9E-0A8B-7C74-9F7D-EC1897FA43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251075" y="3893257"/>
            <a:ext cx="417712" cy="430766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2EAEEAB-4F16-0959-AC9A-F53445B0F8D1}"/>
              </a:ext>
            </a:extLst>
          </p:cNvPr>
          <p:cNvGrpSpPr/>
          <p:nvPr/>
        </p:nvGrpSpPr>
        <p:grpSpPr>
          <a:xfrm>
            <a:off x="1072342" y="3473238"/>
            <a:ext cx="754261" cy="611708"/>
            <a:chOff x="10453309" y="3176803"/>
            <a:chExt cx="640918" cy="640918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BDA206E-817A-6CED-105C-D92FF19B2927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50C93B1-B9C0-B6E2-2640-FD53C2DF74A9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b="1" dirty="0">
                  <a:solidFill>
                    <a:schemeClr val="bg1"/>
                  </a:solidFill>
                </a:rPr>
                <a:t>KQL database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EEA29BD-DB51-ED8A-8F6F-CD39FC08DCDC}"/>
              </a:ext>
            </a:extLst>
          </p:cNvPr>
          <p:cNvGrpSpPr/>
          <p:nvPr/>
        </p:nvGrpSpPr>
        <p:grpSpPr>
          <a:xfrm>
            <a:off x="2278619" y="4404437"/>
            <a:ext cx="640918" cy="611708"/>
            <a:chOff x="10453309" y="3176803"/>
            <a:chExt cx="640918" cy="640918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6FFE1428-65A6-4047-07EA-91E8874003D0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ADD1272-3F52-934B-81A8-324A16511DF3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 err="1">
                  <a:solidFill>
                    <a:schemeClr val="bg1"/>
                  </a:solidFill>
                </a:rPr>
                <a:t>xxxx</a:t>
              </a:r>
              <a:endParaRPr lang="en-US" sz="9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EC7402B-7855-8011-CB76-EA87F3292A10}"/>
              </a:ext>
            </a:extLst>
          </p:cNvPr>
          <p:cNvGrpSpPr/>
          <p:nvPr/>
        </p:nvGrpSpPr>
        <p:grpSpPr>
          <a:xfrm>
            <a:off x="1018309" y="4405196"/>
            <a:ext cx="823953" cy="611708"/>
            <a:chOff x="10453309" y="3176803"/>
            <a:chExt cx="640918" cy="640918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2982077C-5104-21FC-813B-DE9C506BF166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CCB90EC5-DA25-A3B5-443E-0DC23C6AD337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900" b="1" dirty="0">
                  <a:solidFill>
                    <a:schemeClr val="bg1"/>
                  </a:solidFill>
                </a:rPr>
                <a:t>RT dashboard</a:t>
              </a:r>
            </a:p>
          </p:txBody>
        </p:sp>
      </p:grpSp>
      <p:pic>
        <p:nvPicPr>
          <p:cNvPr id="161" name="Graphic 160">
            <a:extLst>
              <a:ext uri="{FF2B5EF4-FFF2-40B4-BE49-F238E27FC236}">
                <a16:creationId xmlns:a16="http://schemas.microsoft.com/office/drawing/2014/main" id="{60666A88-DF9A-05CA-0214-313A49FED1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247602" y="4594503"/>
            <a:ext cx="336820" cy="336820"/>
          </a:xfrm>
          <a:prstGeom prst="rect">
            <a:avLst/>
          </a:prstGeom>
        </p:spPr>
      </p:pic>
      <p:pic>
        <p:nvPicPr>
          <p:cNvPr id="163" name="Graphic 162">
            <a:extLst>
              <a:ext uri="{FF2B5EF4-FFF2-40B4-BE49-F238E27FC236}">
                <a16:creationId xmlns:a16="http://schemas.microsoft.com/office/drawing/2014/main" id="{CEC21CE7-E55D-3310-D833-9401F9BFFB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247602" y="3651998"/>
            <a:ext cx="390734" cy="390734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7B0A81E-5F8D-4D92-287A-F51A6AB56B4E}"/>
              </a:ext>
            </a:extLst>
          </p:cNvPr>
          <p:cNvGrpSpPr/>
          <p:nvPr/>
        </p:nvGrpSpPr>
        <p:grpSpPr>
          <a:xfrm>
            <a:off x="2165276" y="3485951"/>
            <a:ext cx="754261" cy="611708"/>
            <a:chOff x="10453309" y="3176803"/>
            <a:chExt cx="640918" cy="640918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AFA29A42-9C66-CE3C-354D-DC896F5A98AA}"/>
                </a:ext>
              </a:extLst>
            </p:cNvPr>
            <p:cNvSpPr/>
            <p:nvPr/>
          </p:nvSpPr>
          <p:spPr bwMode="auto">
            <a:xfrm>
              <a:off x="10453309" y="3176803"/>
              <a:ext cx="640918" cy="6409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b="1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5662EFF-C4BB-0331-5A8D-7C59C07CB002}"/>
                </a:ext>
              </a:extLst>
            </p:cNvPr>
            <p:cNvSpPr txBox="1"/>
            <p:nvPr/>
          </p:nvSpPr>
          <p:spPr>
            <a:xfrm>
              <a:off x="10453309" y="3178739"/>
              <a:ext cx="640918" cy="141130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lIns="182880" tIns="146304" rIns="182880" bIns="146304" rtlCol="0" anchor="ctr">
              <a:no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800" b="1" dirty="0">
                  <a:solidFill>
                    <a:schemeClr val="bg1"/>
                  </a:solidFill>
                </a:rPr>
                <a:t>KQL </a:t>
              </a:r>
              <a:r>
                <a:rPr lang="en-US" sz="800" b="1" dirty="0" err="1">
                  <a:solidFill>
                    <a:schemeClr val="bg1"/>
                  </a:solidFill>
                </a:rPr>
                <a:t>queryset</a:t>
              </a:r>
              <a:endParaRPr lang="en-US" sz="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9" name="Graphic 168">
            <a:extLst>
              <a:ext uri="{FF2B5EF4-FFF2-40B4-BE49-F238E27FC236}">
                <a16:creationId xmlns:a16="http://schemas.microsoft.com/office/drawing/2014/main" id="{5B863FD6-626B-A91C-3551-3AD6FF3D64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347893" y="3668599"/>
            <a:ext cx="339987" cy="35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77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95154-A371-308B-1A5F-03A3B7F97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401D05-40A6-0DC4-FB6E-254317140A20}"/>
              </a:ext>
            </a:extLst>
          </p:cNvPr>
          <p:cNvSpPr/>
          <p:nvPr/>
        </p:nvSpPr>
        <p:spPr bwMode="auto">
          <a:xfrm>
            <a:off x="799008" y="371474"/>
            <a:ext cx="2206202" cy="22383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Azure Web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38987D-5A1C-33AE-9C78-EA204D7488A7}"/>
              </a:ext>
            </a:extLst>
          </p:cNvPr>
          <p:cNvSpPr/>
          <p:nvPr/>
        </p:nvSpPr>
        <p:spPr bwMode="auto">
          <a:xfrm>
            <a:off x="7601360" y="371475"/>
            <a:ext cx="2102069" cy="2238374"/>
          </a:xfrm>
          <a:prstGeom prst="rect">
            <a:avLst/>
          </a:prstGeom>
          <a:solidFill>
            <a:srgbClr val="16786D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Entra Id Service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04E8551-12DC-CAEB-8A6F-FF8CCCB5E9C7}"/>
              </a:ext>
            </a:extLst>
          </p:cNvPr>
          <p:cNvSpPr/>
          <p:nvPr/>
        </p:nvSpPr>
        <p:spPr bwMode="auto">
          <a:xfrm flipH="1">
            <a:off x="2828705" y="1348674"/>
            <a:ext cx="4743670" cy="473079"/>
          </a:xfrm>
          <a:prstGeom prst="rightArrow">
            <a:avLst>
              <a:gd name="adj1" fmla="val 66153"/>
              <a:gd name="adj2" fmla="val 9354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rPr>
              <a:t>HTTP Response: 200 OK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A764E8-0328-71E0-23C3-1155E4EF72EC}"/>
              </a:ext>
            </a:extLst>
          </p:cNvPr>
          <p:cNvSpPr/>
          <p:nvPr/>
        </p:nvSpPr>
        <p:spPr bwMode="auto">
          <a:xfrm>
            <a:off x="5104296" y="1271614"/>
            <a:ext cx="1109686" cy="67472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46304" rIns="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Result with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access token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B300EE-6D29-9C35-1418-EA4EEC2798CE}"/>
              </a:ext>
            </a:extLst>
          </p:cNvPr>
          <p:cNvSpPr/>
          <p:nvPr/>
        </p:nvSpPr>
        <p:spPr bwMode="auto">
          <a:xfrm>
            <a:off x="1057338" y="637281"/>
            <a:ext cx="1733267" cy="14296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Your Application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9A6E462-2F94-B6E2-7DD3-45AC2E7B3335}"/>
              </a:ext>
            </a:extLst>
          </p:cNvPr>
          <p:cNvSpPr/>
          <p:nvPr/>
        </p:nvSpPr>
        <p:spPr bwMode="auto">
          <a:xfrm>
            <a:off x="2790605" y="770129"/>
            <a:ext cx="4813738" cy="473079"/>
          </a:xfrm>
          <a:prstGeom prst="rightArrow">
            <a:avLst>
              <a:gd name="adj1" fmla="val 66153"/>
              <a:gd name="adj2" fmla="val 9354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Arial" panose="020B0604020202020204" pitchFamily="34" charset="0"/>
              </a:rPr>
              <a:t>Request to acquire access token</a:t>
            </a:r>
          </a:p>
        </p:txBody>
      </p:sp>
    </p:spTree>
    <p:extLst>
      <p:ext uri="{BB962C8B-B14F-4D97-AF65-F5344CB8AC3E}">
        <p14:creationId xmlns:p14="http://schemas.microsoft.com/office/powerpoint/2010/main" val="2971053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54D1D-CC32-8B10-D0EF-28ED11501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8E0B61-5702-4024-7523-2D3645D2B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452" y="261257"/>
            <a:ext cx="8704481" cy="564502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71489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A5092-1613-34F5-BC5E-827D8242D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BB525E-A248-524A-2926-80C458539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806" y="670222"/>
            <a:ext cx="5060118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22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6545F-324B-B83A-AB34-5520B489B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raphic 68">
            <a:extLst>
              <a:ext uri="{FF2B5EF4-FFF2-40B4-BE49-F238E27FC236}">
                <a16:creationId xmlns:a16="http://schemas.microsoft.com/office/drawing/2014/main" id="{154A0947-BDAA-BBEC-C2EE-2589A9919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546" y="4998001"/>
            <a:ext cx="304800" cy="314325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D3CFD4D4-0927-A6F0-B8DE-03A325484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5256" y="2399422"/>
            <a:ext cx="304800" cy="314325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A130C926-01B4-48CC-8127-F32162E91F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89672" y="2399422"/>
            <a:ext cx="304800" cy="314325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AD6D82B9-4D27-E198-59BA-0FF8B3F90D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94088" y="2399422"/>
            <a:ext cx="304800" cy="314325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80675280-93E3-F7F3-345A-116AC45A87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9241" y="4998001"/>
            <a:ext cx="304800" cy="314325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F31805F0-AD74-F524-BD6B-5262E7CDB3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598505" y="2399422"/>
            <a:ext cx="304800" cy="314325"/>
          </a:xfrm>
          <a:prstGeom prst="rect">
            <a:avLst/>
          </a:prstGeom>
        </p:spPr>
      </p:pic>
      <p:pic>
        <p:nvPicPr>
          <p:cNvPr id="82" name="Graphic 81">
            <a:extLst>
              <a:ext uri="{FF2B5EF4-FFF2-40B4-BE49-F238E27FC236}">
                <a16:creationId xmlns:a16="http://schemas.microsoft.com/office/drawing/2014/main" id="{10B90034-6843-4560-6A62-FFA851205E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37656" y="1060579"/>
            <a:ext cx="304800" cy="314325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CF0B9EB0-4933-426B-FEF7-A029AF16D6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79305" y="1060579"/>
            <a:ext cx="304800" cy="314325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02D25FA8-7297-614A-C022-D51E67176B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70652" y="4998000"/>
            <a:ext cx="3048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4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4578-44A3-590D-0FDE-F40290EC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FBC7F-9175-60B2-035E-C5620B4BB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761" y="2225494"/>
            <a:ext cx="4956228" cy="33666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BB5333-F76F-D281-3320-3D98D80AC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45" y="2225494"/>
            <a:ext cx="6184669" cy="25600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AFC809-B21F-9720-3D71-65740C6E5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145" y="1269051"/>
            <a:ext cx="3726503" cy="5791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069639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C985C-5A55-0426-2AD0-B4B9DF3BC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19F12B-9A08-19CF-4A29-7446E9D0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71" y="1744834"/>
            <a:ext cx="5037257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669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5852B0A-70D4-50BF-1962-6EA23D787514}"/>
              </a:ext>
            </a:extLst>
          </p:cNvPr>
          <p:cNvSpPr/>
          <p:nvPr/>
        </p:nvSpPr>
        <p:spPr>
          <a:xfrm>
            <a:off x="2939143" y="1126198"/>
            <a:ext cx="5038531" cy="4817402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82296"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Fabric Environment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Entra Id Tenant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A92F8-B00D-8573-3B8B-321B4526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CD3944-D4C0-FE15-A99D-B9248D75CAB4}"/>
              </a:ext>
            </a:extLst>
          </p:cNvPr>
          <p:cNvSpPr/>
          <p:nvPr/>
        </p:nvSpPr>
        <p:spPr bwMode="auto">
          <a:xfrm>
            <a:off x="5948086" y="1782144"/>
            <a:ext cx="1757385" cy="38912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Capacity (F4)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0B9F37-8A36-3F5F-FF99-81E24A8AD176}"/>
              </a:ext>
            </a:extLst>
          </p:cNvPr>
          <p:cNvSpPr/>
          <p:nvPr/>
        </p:nvSpPr>
        <p:spPr bwMode="auto">
          <a:xfrm>
            <a:off x="5948086" y="2310422"/>
            <a:ext cx="1757385" cy="8977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Capacity (F16)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780771-0D79-577F-B549-6F053586F4EB}"/>
              </a:ext>
            </a:extLst>
          </p:cNvPr>
          <p:cNvSpPr/>
          <p:nvPr/>
        </p:nvSpPr>
        <p:spPr bwMode="auto">
          <a:xfrm>
            <a:off x="5948086" y="3308087"/>
            <a:ext cx="1757385" cy="191506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Capacity (F64)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4B7B14-C858-DDD2-5ADA-A683CE422A25}"/>
              </a:ext>
            </a:extLst>
          </p:cNvPr>
          <p:cNvSpPr/>
          <p:nvPr/>
        </p:nvSpPr>
        <p:spPr bwMode="auto">
          <a:xfrm>
            <a:off x="3189880" y="1782143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9A04FF-C4FA-3152-F122-44202EE0FB82}"/>
              </a:ext>
            </a:extLst>
          </p:cNvPr>
          <p:cNvSpPr/>
          <p:nvPr/>
        </p:nvSpPr>
        <p:spPr bwMode="auto">
          <a:xfrm>
            <a:off x="3189880" y="2290791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0A2286-9F82-B462-6147-5365C633B047}"/>
              </a:ext>
            </a:extLst>
          </p:cNvPr>
          <p:cNvSpPr/>
          <p:nvPr/>
        </p:nvSpPr>
        <p:spPr bwMode="auto">
          <a:xfrm>
            <a:off x="3189879" y="2799439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C7B38A-2FAC-B949-B9AA-7A60DED43105}"/>
              </a:ext>
            </a:extLst>
          </p:cNvPr>
          <p:cNvSpPr/>
          <p:nvPr/>
        </p:nvSpPr>
        <p:spPr bwMode="auto">
          <a:xfrm>
            <a:off x="3189879" y="3308087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F42A68-69CB-F535-E3FE-40DD20BE53A6}"/>
              </a:ext>
            </a:extLst>
          </p:cNvPr>
          <p:cNvSpPr/>
          <p:nvPr/>
        </p:nvSpPr>
        <p:spPr bwMode="auto">
          <a:xfrm>
            <a:off x="3189879" y="3816735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8E4C9E-5BE2-B2CD-923E-81CB7F6CAF30}"/>
              </a:ext>
            </a:extLst>
          </p:cNvPr>
          <p:cNvSpPr/>
          <p:nvPr/>
        </p:nvSpPr>
        <p:spPr bwMode="auto">
          <a:xfrm>
            <a:off x="3189878" y="4325383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B776B1-AB90-66A1-622E-BF721AEE40EA}"/>
              </a:ext>
            </a:extLst>
          </p:cNvPr>
          <p:cNvSpPr/>
          <p:nvPr/>
        </p:nvSpPr>
        <p:spPr bwMode="auto">
          <a:xfrm>
            <a:off x="3189877" y="4834031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188B53-72BA-6D10-3F96-51ACA063292E}"/>
              </a:ext>
            </a:extLst>
          </p:cNvPr>
          <p:cNvSpPr/>
          <p:nvPr/>
        </p:nvSpPr>
        <p:spPr bwMode="auto">
          <a:xfrm>
            <a:off x="3189877" y="5342678"/>
            <a:ext cx="1757385" cy="389124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8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18C80D6-CB82-F17E-0BA9-A2DE5957C379}"/>
              </a:ext>
            </a:extLst>
          </p:cNvPr>
          <p:cNvCxnSpPr/>
          <p:nvPr/>
        </p:nvCxnSpPr>
        <p:spPr>
          <a:xfrm>
            <a:off x="4947262" y="1978089"/>
            <a:ext cx="921693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A8E7DD-86ED-8B12-ACE4-5858C0269EB3}"/>
              </a:ext>
            </a:extLst>
          </p:cNvPr>
          <p:cNvCxnSpPr>
            <a:cxnSpLocks/>
          </p:cNvCxnSpPr>
          <p:nvPr/>
        </p:nvCxnSpPr>
        <p:spPr>
          <a:xfrm flipV="1">
            <a:off x="4947262" y="4908596"/>
            <a:ext cx="921693" cy="14237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8C7264-C5BC-7393-AE27-B4FF2B7D69B5}"/>
              </a:ext>
            </a:extLst>
          </p:cNvPr>
          <p:cNvCxnSpPr>
            <a:cxnSpLocks/>
          </p:cNvCxnSpPr>
          <p:nvPr/>
        </p:nvCxnSpPr>
        <p:spPr>
          <a:xfrm flipV="1">
            <a:off x="4947262" y="4478147"/>
            <a:ext cx="921693" cy="596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A2BAD3-00EE-7273-E8CD-097572BAAD56}"/>
              </a:ext>
            </a:extLst>
          </p:cNvPr>
          <p:cNvCxnSpPr>
            <a:cxnSpLocks/>
          </p:cNvCxnSpPr>
          <p:nvPr/>
        </p:nvCxnSpPr>
        <p:spPr>
          <a:xfrm>
            <a:off x="4947262" y="4024604"/>
            <a:ext cx="921693" cy="11064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1961CCE-1B69-489B-5946-083AEE451E3F}"/>
              </a:ext>
            </a:extLst>
          </p:cNvPr>
          <p:cNvCxnSpPr>
            <a:cxnSpLocks/>
          </p:cNvCxnSpPr>
          <p:nvPr/>
        </p:nvCxnSpPr>
        <p:spPr>
          <a:xfrm>
            <a:off x="4947262" y="3502089"/>
            <a:ext cx="892262" cy="19512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76C55D-344B-1426-6D61-5EB6D6020961}"/>
              </a:ext>
            </a:extLst>
          </p:cNvPr>
          <p:cNvCxnSpPr>
            <a:cxnSpLocks/>
          </p:cNvCxnSpPr>
          <p:nvPr/>
        </p:nvCxnSpPr>
        <p:spPr>
          <a:xfrm flipV="1">
            <a:off x="4947262" y="2929018"/>
            <a:ext cx="921693" cy="7854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CEFAC1-28E7-BD54-3B53-5190D4C43E0F}"/>
              </a:ext>
            </a:extLst>
          </p:cNvPr>
          <p:cNvCxnSpPr>
            <a:cxnSpLocks/>
          </p:cNvCxnSpPr>
          <p:nvPr/>
        </p:nvCxnSpPr>
        <p:spPr>
          <a:xfrm>
            <a:off x="4947262" y="2485052"/>
            <a:ext cx="921693" cy="7431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581608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32BC5-439C-EE35-17E4-36A27F6E2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5980A5-30E8-3275-8E41-EF2926676A53}"/>
              </a:ext>
            </a:extLst>
          </p:cNvPr>
          <p:cNvSpPr/>
          <p:nvPr/>
        </p:nvSpPr>
        <p:spPr bwMode="auto">
          <a:xfrm>
            <a:off x="401586" y="485177"/>
            <a:ext cx="10486923" cy="373876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E08C12-01FA-4287-4F24-3959122A1E2D}"/>
              </a:ext>
            </a:extLst>
          </p:cNvPr>
          <p:cNvSpPr/>
          <p:nvPr/>
        </p:nvSpPr>
        <p:spPr bwMode="auto">
          <a:xfrm>
            <a:off x="484039" y="594753"/>
            <a:ext cx="10268895" cy="75992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73152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>
                    <a:lumMod val="60000"/>
                    <a:lumOff val="40000"/>
                  </a:schemeClr>
                </a:solidFill>
                <a:ea typeface="Segoe UI" pitchFamily="34" charset="0"/>
                <a:cs typeface="Segoe UI" pitchFamily="34" charset="0"/>
              </a:rPr>
              <a:t>Platform Item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E8ABC3-0ADE-8DEE-9081-65A7FA92C7D4}"/>
              </a:ext>
            </a:extLst>
          </p:cNvPr>
          <p:cNvSpPr/>
          <p:nvPr/>
        </p:nvSpPr>
        <p:spPr bwMode="auto">
          <a:xfrm>
            <a:off x="684036" y="917485"/>
            <a:ext cx="1345642" cy="247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Capacity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1299B-2A53-A37E-B2AC-5B629B620371}"/>
              </a:ext>
            </a:extLst>
          </p:cNvPr>
          <p:cNvSpPr/>
          <p:nvPr/>
        </p:nvSpPr>
        <p:spPr bwMode="auto">
          <a:xfrm>
            <a:off x="2324916" y="917485"/>
            <a:ext cx="1345642" cy="247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Workspace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190131-B5FC-831D-B1E2-1F196596CCEC}"/>
              </a:ext>
            </a:extLst>
          </p:cNvPr>
          <p:cNvSpPr/>
          <p:nvPr/>
        </p:nvSpPr>
        <p:spPr bwMode="auto">
          <a:xfrm>
            <a:off x="3965796" y="923011"/>
            <a:ext cx="1345642" cy="247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Connection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9267C-C1F7-3161-A268-3A3ED3F7F7F3}"/>
              </a:ext>
            </a:extLst>
          </p:cNvPr>
          <p:cNvSpPr/>
          <p:nvPr/>
        </p:nvSpPr>
        <p:spPr bwMode="auto">
          <a:xfrm>
            <a:off x="484039" y="1413611"/>
            <a:ext cx="10268895" cy="272121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82296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chemeClr val="tx1">
                    <a:lumMod val="60000"/>
                    <a:lumOff val="40000"/>
                  </a:schemeClr>
                </a:solidFill>
                <a:ea typeface="Segoe UI" pitchFamily="34" charset="0"/>
                <a:cs typeface="Segoe UI" pitchFamily="34" charset="0"/>
              </a:rPr>
              <a:t>Workspace Item Types by Workload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A9578F-7110-4035-27C6-28162EF1F9D9}"/>
              </a:ext>
            </a:extLst>
          </p:cNvPr>
          <p:cNvSpPr/>
          <p:nvPr/>
        </p:nvSpPr>
        <p:spPr bwMode="auto">
          <a:xfrm>
            <a:off x="588894" y="1708824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Power BI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FED6D6-2471-17C5-1C52-567B65E48199}"/>
              </a:ext>
            </a:extLst>
          </p:cNvPr>
          <p:cNvSpPr/>
          <p:nvPr/>
        </p:nvSpPr>
        <p:spPr bwMode="auto">
          <a:xfrm>
            <a:off x="698744" y="1965782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SemanticModel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FEA1D-B3E3-3105-5314-B53FC1954532}"/>
              </a:ext>
            </a:extLst>
          </p:cNvPr>
          <p:cNvSpPr/>
          <p:nvPr/>
        </p:nvSpPr>
        <p:spPr bwMode="auto">
          <a:xfrm>
            <a:off x="698744" y="2371530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Report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69910C-10D8-CD3A-B3D4-5615FCF9C50E}"/>
              </a:ext>
            </a:extLst>
          </p:cNvPr>
          <p:cNvSpPr/>
          <p:nvPr/>
        </p:nvSpPr>
        <p:spPr bwMode="auto">
          <a:xfrm>
            <a:off x="2291871" y="1708824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Engineering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B7971D-1EA0-13B4-D1DD-301A43012E5A}"/>
              </a:ext>
            </a:extLst>
          </p:cNvPr>
          <p:cNvSpPr/>
          <p:nvPr/>
        </p:nvSpPr>
        <p:spPr bwMode="auto">
          <a:xfrm>
            <a:off x="2401720" y="1965782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Lakehouse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9FADF1-106F-7B74-3E75-99B327FEA88D}"/>
              </a:ext>
            </a:extLst>
          </p:cNvPr>
          <p:cNvSpPr/>
          <p:nvPr/>
        </p:nvSpPr>
        <p:spPr bwMode="auto">
          <a:xfrm>
            <a:off x="2401720" y="2371530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Notebook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E1BF39-5071-57A4-33F1-4AC7A83AFB38}"/>
              </a:ext>
            </a:extLst>
          </p:cNvPr>
          <p:cNvSpPr/>
          <p:nvPr/>
        </p:nvSpPr>
        <p:spPr bwMode="auto">
          <a:xfrm>
            <a:off x="2401720" y="2777277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SparkJobDefinition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42FF82-1C73-85BC-EECA-0866B08A0F6A}"/>
              </a:ext>
            </a:extLst>
          </p:cNvPr>
          <p:cNvGrpSpPr/>
          <p:nvPr/>
        </p:nvGrpSpPr>
        <p:grpSpPr>
          <a:xfrm>
            <a:off x="5710990" y="1708826"/>
            <a:ext cx="1593127" cy="2313260"/>
            <a:chOff x="7655404" y="4402518"/>
            <a:chExt cx="1518303" cy="23132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ECF64DB-DA95-D041-FE7C-DAF93EC888E1}"/>
                </a:ext>
              </a:extLst>
            </p:cNvPr>
            <p:cNvSpPr/>
            <p:nvPr/>
          </p:nvSpPr>
          <p:spPr bwMode="auto">
            <a:xfrm>
              <a:off x="7655404" y="4402518"/>
              <a:ext cx="1518303" cy="2313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dirty="0">
                  <a:solidFill>
                    <a:schemeClr val="tx1"/>
                  </a:solidFill>
                  <a:latin typeface="Arial Black" panose="020B0A04020102020204" pitchFamily="34" charset="0"/>
                  <a:ea typeface="Segoe UI" pitchFamily="34" charset="0"/>
                  <a:cs typeface="Segoe UI" pitchFamily="34" charset="0"/>
                </a:rPr>
                <a:t>Data Factory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6EC51C1-9A1D-4A3F-A3E8-B89DC9F2FE81}"/>
                </a:ext>
              </a:extLst>
            </p:cNvPr>
            <p:cNvSpPr/>
            <p:nvPr/>
          </p:nvSpPr>
          <p:spPr bwMode="auto">
            <a:xfrm>
              <a:off x="7760094" y="4659477"/>
              <a:ext cx="1301419" cy="2844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DataPipeline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A2701CF-4FAB-393A-07BA-8CD4FC8E9AA8}"/>
                </a:ext>
              </a:extLst>
            </p:cNvPr>
            <p:cNvSpPr/>
            <p:nvPr/>
          </p:nvSpPr>
          <p:spPr bwMode="auto">
            <a:xfrm>
              <a:off x="7760094" y="5065225"/>
              <a:ext cx="1301419" cy="28443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8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Dataflow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F2725FD-2092-176B-E359-3609C7C5D619}"/>
              </a:ext>
            </a:extLst>
          </p:cNvPr>
          <p:cNvSpPr/>
          <p:nvPr/>
        </p:nvSpPr>
        <p:spPr bwMode="auto">
          <a:xfrm>
            <a:off x="4001430" y="1715172"/>
            <a:ext cx="1593127" cy="231326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Warehouse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2EE54D6-47FD-4296-1345-AB2C75E91278}"/>
              </a:ext>
            </a:extLst>
          </p:cNvPr>
          <p:cNvSpPr/>
          <p:nvPr/>
        </p:nvSpPr>
        <p:spPr bwMode="auto">
          <a:xfrm>
            <a:off x="4111281" y="1972130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Warehouse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2AB011-91DA-38B6-20FD-2ECFDD9D72AD}"/>
              </a:ext>
            </a:extLst>
          </p:cNvPr>
          <p:cNvSpPr/>
          <p:nvPr/>
        </p:nvSpPr>
        <p:spPr bwMode="auto">
          <a:xfrm>
            <a:off x="4107646" y="2371648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MirroredWarehouse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17AF550-AB94-5197-5244-AC7884331014}"/>
              </a:ext>
            </a:extLst>
          </p:cNvPr>
          <p:cNvSpPr/>
          <p:nvPr/>
        </p:nvSpPr>
        <p:spPr bwMode="auto">
          <a:xfrm>
            <a:off x="7411198" y="1708823"/>
            <a:ext cx="1593127" cy="23196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Real-time Intelligence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0658CE-4FEA-D97E-1039-38CB8556D505}"/>
              </a:ext>
            </a:extLst>
          </p:cNvPr>
          <p:cNvSpPr/>
          <p:nvPr/>
        </p:nvSpPr>
        <p:spPr bwMode="auto">
          <a:xfrm>
            <a:off x="7521047" y="2381125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Eventstream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CD4228-5FC4-B75A-B8AC-2E232A7CC767}"/>
              </a:ext>
            </a:extLst>
          </p:cNvPr>
          <p:cNvSpPr/>
          <p:nvPr/>
        </p:nvSpPr>
        <p:spPr bwMode="auto">
          <a:xfrm>
            <a:off x="7521047" y="2793160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KQLDatabase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8A9455-4B99-332C-8A03-793040CEE4AA}"/>
              </a:ext>
            </a:extLst>
          </p:cNvPr>
          <p:cNvSpPr/>
          <p:nvPr/>
        </p:nvSpPr>
        <p:spPr bwMode="auto">
          <a:xfrm>
            <a:off x="7521047" y="3205195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KQLQueryset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020CB7-3D3E-10BD-E50D-794C05E2C23F}"/>
              </a:ext>
            </a:extLst>
          </p:cNvPr>
          <p:cNvSpPr/>
          <p:nvPr/>
        </p:nvSpPr>
        <p:spPr bwMode="auto">
          <a:xfrm>
            <a:off x="2412771" y="3199452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Environment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1E1161-09D3-1A66-5356-5FB073FDE55B}"/>
              </a:ext>
            </a:extLst>
          </p:cNvPr>
          <p:cNvSpPr/>
          <p:nvPr/>
        </p:nvSpPr>
        <p:spPr bwMode="auto">
          <a:xfrm>
            <a:off x="9069306" y="1702199"/>
            <a:ext cx="1593127" cy="23132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chemeClr val="tx1"/>
                </a:solidFill>
                <a:latin typeface="Arial Black" panose="020B0A04020102020204" pitchFamily="34" charset="0"/>
                <a:ea typeface="Segoe UI" pitchFamily="34" charset="0"/>
                <a:cs typeface="Segoe UI" pitchFamily="34" charset="0"/>
              </a:rPr>
              <a:t>Data Science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2754DA-7023-F575-D920-7A6E4272A262}"/>
              </a:ext>
            </a:extLst>
          </p:cNvPr>
          <p:cNvSpPr/>
          <p:nvPr/>
        </p:nvSpPr>
        <p:spPr bwMode="auto">
          <a:xfrm>
            <a:off x="9179155" y="1959158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MLExperiment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C12CFD-2B3B-0F6C-EA17-84D9987BA254}"/>
              </a:ext>
            </a:extLst>
          </p:cNvPr>
          <p:cNvSpPr/>
          <p:nvPr/>
        </p:nvSpPr>
        <p:spPr bwMode="auto">
          <a:xfrm>
            <a:off x="9179155" y="2364906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MLModel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8B783E-C158-491F-1548-BE3953C646D2}"/>
              </a:ext>
            </a:extLst>
          </p:cNvPr>
          <p:cNvSpPr/>
          <p:nvPr/>
        </p:nvSpPr>
        <p:spPr bwMode="auto">
          <a:xfrm>
            <a:off x="7534954" y="1969090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Eventhouse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8404D60-C79C-A8C5-CACE-AA46DF93C9DA}"/>
              </a:ext>
            </a:extLst>
          </p:cNvPr>
          <p:cNvSpPr/>
          <p:nvPr/>
        </p:nvSpPr>
        <p:spPr bwMode="auto">
          <a:xfrm>
            <a:off x="5606677" y="923012"/>
            <a:ext cx="1345642" cy="24761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Gateway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8733D5-7C60-435A-2BDE-964112989B91}"/>
              </a:ext>
            </a:extLst>
          </p:cNvPr>
          <p:cNvSpPr/>
          <p:nvPr/>
        </p:nvSpPr>
        <p:spPr bwMode="auto">
          <a:xfrm>
            <a:off x="7503934" y="3617231"/>
            <a:ext cx="1365555" cy="2844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 err="1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rPr>
              <a:t>KQLDashbord</a:t>
            </a:r>
            <a:endParaRPr lang="en-US" sz="800" b="1" dirty="0">
              <a:solidFill>
                <a:schemeClr val="tx1"/>
              </a:solidFill>
              <a:latin typeface="Lucida Console" panose="020B0609040504020204" pitchFamily="49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360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88D6E-E213-B959-8AD8-9DF823363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579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B3D75-D317-FDC6-C53E-65200F7AD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4454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173A0-3D20-7501-0A9A-C3E8C7742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955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CC77A-3DA8-275A-252B-BE54C8BBB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21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AE7D1A-BD17-3B03-96F7-087154211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23" y="394536"/>
            <a:ext cx="2216465" cy="34123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C326C5-E39B-39C9-7D90-721493FA7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3112" y="691678"/>
            <a:ext cx="5910283" cy="23501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38259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C3A89-0282-FE78-D95B-58FD71F7A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5BD9F12-81A1-5367-77BD-11B1BDB51057}"/>
              </a:ext>
            </a:extLst>
          </p:cNvPr>
          <p:cNvSpPr/>
          <p:nvPr/>
        </p:nvSpPr>
        <p:spPr bwMode="auto">
          <a:xfrm>
            <a:off x="375599" y="2474708"/>
            <a:ext cx="4405951" cy="1889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(Data Engineering solution)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858AD7-C165-AC38-4D9C-EC6541B48106}"/>
              </a:ext>
            </a:extLst>
          </p:cNvPr>
          <p:cNvSpPr/>
          <p:nvPr/>
        </p:nvSpPr>
        <p:spPr bwMode="auto">
          <a:xfrm>
            <a:off x="375600" y="177392"/>
            <a:ext cx="3157585" cy="1889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(Power BI solution)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2C0E04-6740-C32D-BBF0-94C6F0DEFC0D}"/>
              </a:ext>
            </a:extLst>
          </p:cNvPr>
          <p:cNvGrpSpPr/>
          <p:nvPr/>
        </p:nvGrpSpPr>
        <p:grpSpPr>
          <a:xfrm>
            <a:off x="540799" y="591100"/>
            <a:ext cx="1229935" cy="1325994"/>
            <a:chOff x="6295914" y="1428878"/>
            <a:chExt cx="1693119" cy="18253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4EBD12-1372-228D-9B7A-2A2A4D6F3E26}"/>
                </a:ext>
              </a:extLst>
            </p:cNvPr>
            <p:cNvSpPr/>
            <p:nvPr/>
          </p:nvSpPr>
          <p:spPr bwMode="auto">
            <a:xfrm>
              <a:off x="6295914" y="1428878"/>
              <a:ext cx="1693119" cy="182535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Semantic Model</a:t>
              </a:r>
            </a:p>
          </p:txBody>
        </p:sp>
        <p:pic>
          <p:nvPicPr>
            <p:cNvPr id="4" name="Picture 3" descr="A white square with purple dots&#10;&#10;Description automatically generated">
              <a:extLst>
                <a:ext uri="{FF2B5EF4-FFF2-40B4-BE49-F238E27FC236}">
                  <a16:creationId xmlns:a16="http://schemas.microsoft.com/office/drawing/2014/main" id="{613CDC95-626A-7B3F-33B2-8590ED483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779" y="1536648"/>
              <a:ext cx="1311387" cy="130089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AB02CE-0335-AD14-7213-203B50A2F9FB}"/>
              </a:ext>
            </a:extLst>
          </p:cNvPr>
          <p:cNvGrpSpPr/>
          <p:nvPr/>
        </p:nvGrpSpPr>
        <p:grpSpPr>
          <a:xfrm>
            <a:off x="1954393" y="594979"/>
            <a:ext cx="1229935" cy="1322115"/>
            <a:chOff x="6503915" y="831583"/>
            <a:chExt cx="1229935" cy="132599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2191F8-B8D1-A0DC-8823-4CC668E7B71E}"/>
                </a:ext>
              </a:extLst>
            </p:cNvPr>
            <p:cNvSpPr/>
            <p:nvPr/>
          </p:nvSpPr>
          <p:spPr bwMode="auto">
            <a:xfrm>
              <a:off x="6503915" y="83158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pic>
          <p:nvPicPr>
            <p:cNvPr id="14" name="Picture 13" descr="A white square with a graph&#10;&#10;Description automatically generated">
              <a:extLst>
                <a:ext uri="{FF2B5EF4-FFF2-40B4-BE49-F238E27FC236}">
                  <a16:creationId xmlns:a16="http://schemas.microsoft.com/office/drawing/2014/main" id="{A290F20C-1861-393E-AD5F-1A3757B78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565" y="904155"/>
              <a:ext cx="952633" cy="948822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02E9FB1-063A-A4C2-5BA6-718826465CB8}"/>
              </a:ext>
            </a:extLst>
          </p:cNvPr>
          <p:cNvGrpSpPr/>
          <p:nvPr/>
        </p:nvGrpSpPr>
        <p:grpSpPr>
          <a:xfrm>
            <a:off x="1943154" y="2871362"/>
            <a:ext cx="1229935" cy="1325994"/>
            <a:chOff x="1943154" y="2871362"/>
            <a:chExt cx="1229935" cy="132599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95AB8BC-7B88-C6A3-F1AB-91B3F5A7B007}"/>
                </a:ext>
              </a:extLst>
            </p:cNvPr>
            <p:cNvSpPr/>
            <p:nvPr/>
          </p:nvSpPr>
          <p:spPr bwMode="auto">
            <a:xfrm>
              <a:off x="1943154" y="2871362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Notebook</a:t>
              </a:r>
            </a:p>
          </p:txBody>
        </p:sp>
        <p:pic>
          <p:nvPicPr>
            <p:cNvPr id="16" name="Picture 15" descr="A white book with a green symbol&#10;&#10;Description automatically generated">
              <a:extLst>
                <a:ext uri="{FF2B5EF4-FFF2-40B4-BE49-F238E27FC236}">
                  <a16:creationId xmlns:a16="http://schemas.microsoft.com/office/drawing/2014/main" id="{F3795368-5CA1-91AA-3F91-3E2298097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1804" y="2962984"/>
              <a:ext cx="952633" cy="94882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A7B4AD-C888-6C58-18A1-70544707DEAF}"/>
              </a:ext>
            </a:extLst>
          </p:cNvPr>
          <p:cNvGrpSpPr/>
          <p:nvPr/>
        </p:nvGrpSpPr>
        <p:grpSpPr>
          <a:xfrm>
            <a:off x="540799" y="2865453"/>
            <a:ext cx="1229935" cy="1325994"/>
            <a:chOff x="540799" y="2865453"/>
            <a:chExt cx="1229935" cy="13259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51F3DB-180C-784C-333D-02D60EA597E7}"/>
                </a:ext>
              </a:extLst>
            </p:cNvPr>
            <p:cNvSpPr/>
            <p:nvPr/>
          </p:nvSpPr>
          <p:spPr bwMode="auto">
            <a:xfrm>
              <a:off x="540799" y="286545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Lakehouse</a:t>
              </a:r>
            </a:p>
          </p:txBody>
        </p:sp>
        <p:pic>
          <p:nvPicPr>
            <p:cNvPr id="17" name="Picture 16" descr="A blue and white sign with waves&#10;&#10;Description automatically generated">
              <a:extLst>
                <a:ext uri="{FF2B5EF4-FFF2-40B4-BE49-F238E27FC236}">
                  <a16:creationId xmlns:a16="http://schemas.microsoft.com/office/drawing/2014/main" id="{AA7C9F97-0E95-B9F2-4175-91DCFA03B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453" y="2962982"/>
              <a:ext cx="908459" cy="904825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3F75976-60BB-9B07-3704-0955CE50075A}"/>
              </a:ext>
            </a:extLst>
          </p:cNvPr>
          <p:cNvGrpSpPr/>
          <p:nvPr/>
        </p:nvGrpSpPr>
        <p:grpSpPr>
          <a:xfrm>
            <a:off x="3345509" y="2890411"/>
            <a:ext cx="1229935" cy="1325994"/>
            <a:chOff x="3345509" y="2890411"/>
            <a:chExt cx="1229935" cy="132599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6C5B9A-5D92-C983-EB16-8242C007A347}"/>
                </a:ext>
              </a:extLst>
            </p:cNvPr>
            <p:cNvSpPr/>
            <p:nvPr/>
          </p:nvSpPr>
          <p:spPr bwMode="auto">
            <a:xfrm>
              <a:off x="3345509" y="2890411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Environment</a:t>
              </a:r>
            </a:p>
          </p:txBody>
        </p:sp>
        <p:pic>
          <p:nvPicPr>
            <p:cNvPr id="18" name="Picture 17" descr="A white circle with green arrows&#10;&#10;Description automatically generated">
              <a:extLst>
                <a:ext uri="{FF2B5EF4-FFF2-40B4-BE49-F238E27FC236}">
                  <a16:creationId xmlns:a16="http://schemas.microsoft.com/office/drawing/2014/main" id="{8A43DD43-78F0-63C0-EFFF-14FEBE6C2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634" y="2972508"/>
              <a:ext cx="952633" cy="948822"/>
            </a:xfrm>
            <a:prstGeom prst="rect">
              <a:avLst/>
            </a:prstGeom>
          </p:spPr>
        </p:pic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35FFFEDB-37EC-0F5F-1187-A859D4CE54BD}"/>
              </a:ext>
            </a:extLst>
          </p:cNvPr>
          <p:cNvSpPr/>
          <p:nvPr/>
        </p:nvSpPr>
        <p:spPr bwMode="auto">
          <a:xfrm>
            <a:off x="375599" y="4594010"/>
            <a:ext cx="5910901" cy="1889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(Multi-workload solution)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D3B34B4-10B1-2DB4-8CDF-B9E584637721}"/>
              </a:ext>
            </a:extLst>
          </p:cNvPr>
          <p:cNvGrpSpPr/>
          <p:nvPr/>
        </p:nvGrpSpPr>
        <p:grpSpPr>
          <a:xfrm>
            <a:off x="1943154" y="4990664"/>
            <a:ext cx="1229935" cy="1325994"/>
            <a:chOff x="1943154" y="2871362"/>
            <a:chExt cx="1229935" cy="132599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1DBEFE6-49E2-DCD9-1991-294E04ABEB00}"/>
                </a:ext>
              </a:extLst>
            </p:cNvPr>
            <p:cNvSpPr/>
            <p:nvPr/>
          </p:nvSpPr>
          <p:spPr bwMode="auto">
            <a:xfrm>
              <a:off x="1943154" y="2871362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Notebook</a:t>
              </a:r>
            </a:p>
          </p:txBody>
        </p:sp>
        <p:pic>
          <p:nvPicPr>
            <p:cNvPr id="43" name="Picture 42" descr="A white book with a green symbol&#10;&#10;Description automatically generated">
              <a:extLst>
                <a:ext uri="{FF2B5EF4-FFF2-40B4-BE49-F238E27FC236}">
                  <a16:creationId xmlns:a16="http://schemas.microsoft.com/office/drawing/2014/main" id="{CD3D1090-22EA-E543-5A21-0B752726F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1804" y="2962984"/>
              <a:ext cx="952633" cy="948822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B9F4E10-F2A5-5E52-5BF1-056A00B87F5A}"/>
              </a:ext>
            </a:extLst>
          </p:cNvPr>
          <p:cNvGrpSpPr/>
          <p:nvPr/>
        </p:nvGrpSpPr>
        <p:grpSpPr>
          <a:xfrm>
            <a:off x="540799" y="4984755"/>
            <a:ext cx="1229935" cy="1325994"/>
            <a:chOff x="540799" y="2865453"/>
            <a:chExt cx="1229935" cy="132599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EF67743-81DD-1E54-6672-FA67598229D9}"/>
                </a:ext>
              </a:extLst>
            </p:cNvPr>
            <p:cNvSpPr/>
            <p:nvPr/>
          </p:nvSpPr>
          <p:spPr bwMode="auto">
            <a:xfrm>
              <a:off x="540799" y="286545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Lakehouse</a:t>
              </a:r>
            </a:p>
          </p:txBody>
        </p:sp>
        <p:pic>
          <p:nvPicPr>
            <p:cNvPr id="46" name="Picture 45" descr="A blue and white sign with waves&#10;&#10;Description automatically generated">
              <a:extLst>
                <a:ext uri="{FF2B5EF4-FFF2-40B4-BE49-F238E27FC236}">
                  <a16:creationId xmlns:a16="http://schemas.microsoft.com/office/drawing/2014/main" id="{7347A9CA-E2EE-A8C2-89F2-5A98F650D1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453" y="2962982"/>
              <a:ext cx="908459" cy="904825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4DE4A1B-CE38-848C-D415-F159588D27C2}"/>
              </a:ext>
            </a:extLst>
          </p:cNvPr>
          <p:cNvGrpSpPr/>
          <p:nvPr/>
        </p:nvGrpSpPr>
        <p:grpSpPr>
          <a:xfrm>
            <a:off x="3341471" y="4987324"/>
            <a:ext cx="1229935" cy="1325994"/>
            <a:chOff x="6295914" y="1428878"/>
            <a:chExt cx="1693119" cy="182535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565C769-5BDB-C611-60BF-7E9E0789FFC8}"/>
                </a:ext>
              </a:extLst>
            </p:cNvPr>
            <p:cNvSpPr/>
            <p:nvPr/>
          </p:nvSpPr>
          <p:spPr bwMode="auto">
            <a:xfrm>
              <a:off x="6295914" y="1428878"/>
              <a:ext cx="1693119" cy="182535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Semantic Model</a:t>
              </a:r>
            </a:p>
          </p:txBody>
        </p:sp>
        <p:pic>
          <p:nvPicPr>
            <p:cNvPr id="52" name="Picture 51" descr="A white square with purple dots&#10;&#10;Description automatically generated">
              <a:extLst>
                <a:ext uri="{FF2B5EF4-FFF2-40B4-BE49-F238E27FC236}">
                  <a16:creationId xmlns:a16="http://schemas.microsoft.com/office/drawing/2014/main" id="{C4E738A9-BC16-4367-C190-4EF70C0FE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6779" y="1536648"/>
              <a:ext cx="1311387" cy="1300896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73E0A3E-330F-A8BE-B774-3F416A06C7CD}"/>
              </a:ext>
            </a:extLst>
          </p:cNvPr>
          <p:cNvGrpSpPr/>
          <p:nvPr/>
        </p:nvGrpSpPr>
        <p:grpSpPr>
          <a:xfrm>
            <a:off x="4755065" y="4991203"/>
            <a:ext cx="1229935" cy="1322115"/>
            <a:chOff x="6503915" y="831583"/>
            <a:chExt cx="1229935" cy="13259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C1E165F-1B67-5F51-67E6-B54C569AAF60}"/>
                </a:ext>
              </a:extLst>
            </p:cNvPr>
            <p:cNvSpPr/>
            <p:nvPr/>
          </p:nvSpPr>
          <p:spPr bwMode="auto">
            <a:xfrm>
              <a:off x="6503915" y="83158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Report</a:t>
              </a:r>
            </a:p>
          </p:txBody>
        </p:sp>
        <p:pic>
          <p:nvPicPr>
            <p:cNvPr id="55" name="Picture 54" descr="A white square with a graph&#10;&#10;Description automatically generated">
              <a:extLst>
                <a:ext uri="{FF2B5EF4-FFF2-40B4-BE49-F238E27FC236}">
                  <a16:creationId xmlns:a16="http://schemas.microsoft.com/office/drawing/2014/main" id="{5324F08E-0E59-5F77-CDF0-DE10321F04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2565" y="904155"/>
              <a:ext cx="952633" cy="948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9268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0172-CEDE-8A1F-D31B-D923A91CB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DADF6D7-B0BB-8AF7-7155-5AE3CF7D25E6}"/>
              </a:ext>
            </a:extLst>
          </p:cNvPr>
          <p:cNvSpPr/>
          <p:nvPr/>
        </p:nvSpPr>
        <p:spPr bwMode="auto">
          <a:xfrm>
            <a:off x="532559" y="2369933"/>
            <a:ext cx="8716216" cy="1889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(Real-time Intelligence solution)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BD914D-CFD4-84A8-FB8F-727D9C506743}"/>
              </a:ext>
            </a:extLst>
          </p:cNvPr>
          <p:cNvGrpSpPr/>
          <p:nvPr/>
        </p:nvGrpSpPr>
        <p:grpSpPr>
          <a:xfrm>
            <a:off x="7793803" y="2766003"/>
            <a:ext cx="1229935" cy="1325994"/>
            <a:chOff x="7793803" y="2766003"/>
            <a:chExt cx="1229935" cy="132599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4720A2E-82CB-4114-4198-D3635B82884D}"/>
                </a:ext>
              </a:extLst>
            </p:cNvPr>
            <p:cNvSpPr/>
            <p:nvPr/>
          </p:nvSpPr>
          <p:spPr bwMode="auto">
            <a:xfrm>
              <a:off x="7793803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Reflex item</a:t>
              </a:r>
            </a:p>
          </p:txBody>
        </p:sp>
        <p:pic>
          <p:nvPicPr>
            <p:cNvPr id="9" name="Picture 8" descr="A white square with a pink lightning bolt in the middle&#10;&#10;Description automatically generated">
              <a:extLst>
                <a:ext uri="{FF2B5EF4-FFF2-40B4-BE49-F238E27FC236}">
                  <a16:creationId xmlns:a16="http://schemas.microsoft.com/office/drawing/2014/main" id="{B39023C3-73FA-0B60-93CF-DA3AC4334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2032" y="2858388"/>
              <a:ext cx="952633" cy="948822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B05F99-B7FB-6C7A-B075-A67BA13EE7C2}"/>
              </a:ext>
            </a:extLst>
          </p:cNvPr>
          <p:cNvGrpSpPr/>
          <p:nvPr/>
        </p:nvGrpSpPr>
        <p:grpSpPr>
          <a:xfrm>
            <a:off x="6371155" y="2766003"/>
            <a:ext cx="1229935" cy="1325994"/>
            <a:chOff x="6372113" y="2766003"/>
            <a:chExt cx="1229935" cy="13259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6700407-987C-181A-8265-E9F7445A595C}"/>
                </a:ext>
              </a:extLst>
            </p:cNvPr>
            <p:cNvSpPr/>
            <p:nvPr/>
          </p:nvSpPr>
          <p:spPr bwMode="auto">
            <a:xfrm>
              <a:off x="6372113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KQL Dashboard</a:t>
              </a:r>
            </a:p>
          </p:txBody>
        </p:sp>
        <p:pic>
          <p:nvPicPr>
            <p:cNvPr id="11" name="Picture 10" descr="A white square with a pink circle and a arrow&#10;&#10;Description automatically generated">
              <a:extLst>
                <a:ext uri="{FF2B5EF4-FFF2-40B4-BE49-F238E27FC236}">
                  <a16:creationId xmlns:a16="http://schemas.microsoft.com/office/drawing/2014/main" id="{3DFA906C-497F-2868-144A-F1EF4A6ED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0763" y="2858388"/>
              <a:ext cx="952633" cy="948822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1BE7D58-08A9-4CE0-3808-BB37A18485E2}"/>
              </a:ext>
            </a:extLst>
          </p:cNvPr>
          <p:cNvGrpSpPr/>
          <p:nvPr/>
        </p:nvGrpSpPr>
        <p:grpSpPr>
          <a:xfrm>
            <a:off x="4948508" y="2766003"/>
            <a:ext cx="1229935" cy="1325994"/>
            <a:chOff x="4950423" y="2766003"/>
            <a:chExt cx="1229935" cy="132599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8C38FEC-741A-C57D-0F0C-4E7F0A7EB5C3}"/>
                </a:ext>
              </a:extLst>
            </p:cNvPr>
            <p:cNvSpPr/>
            <p:nvPr/>
          </p:nvSpPr>
          <p:spPr bwMode="auto">
            <a:xfrm>
              <a:off x="4950423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KQL Queryset</a:t>
              </a:r>
            </a:p>
          </p:txBody>
        </p:sp>
        <p:pic>
          <p:nvPicPr>
            <p:cNvPr id="19" name="Picture 18" descr="A white square with a green arrow&#10;&#10;Description automatically generated">
              <a:extLst>
                <a:ext uri="{FF2B5EF4-FFF2-40B4-BE49-F238E27FC236}">
                  <a16:creationId xmlns:a16="http://schemas.microsoft.com/office/drawing/2014/main" id="{24B78BF3-F334-8585-C265-2E849B1D9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9073" y="2858388"/>
              <a:ext cx="952633" cy="948822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7392EA2-A5EB-1F21-D3E6-29423467C7C6}"/>
              </a:ext>
            </a:extLst>
          </p:cNvPr>
          <p:cNvGrpSpPr/>
          <p:nvPr/>
        </p:nvGrpSpPr>
        <p:grpSpPr>
          <a:xfrm>
            <a:off x="3525861" y="2766003"/>
            <a:ext cx="1229935" cy="1325994"/>
            <a:chOff x="3574679" y="2766003"/>
            <a:chExt cx="1229935" cy="1325994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51C1849-1F77-B4CD-AF78-7887624F0147}"/>
                </a:ext>
              </a:extLst>
            </p:cNvPr>
            <p:cNvSpPr/>
            <p:nvPr/>
          </p:nvSpPr>
          <p:spPr bwMode="auto">
            <a:xfrm>
              <a:off x="3574679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KQL Database</a:t>
              </a:r>
            </a:p>
          </p:txBody>
        </p:sp>
        <p:pic>
          <p:nvPicPr>
            <p:cNvPr id="21" name="Picture 20" descr="A blue and white logo&#10;&#10;Description automatically generated">
              <a:extLst>
                <a:ext uri="{FF2B5EF4-FFF2-40B4-BE49-F238E27FC236}">
                  <a16:creationId xmlns:a16="http://schemas.microsoft.com/office/drawing/2014/main" id="{371DD365-8F50-126B-9726-91AE95EEF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3329" y="2858388"/>
              <a:ext cx="952633" cy="94882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2BC1B65-A5D4-DD09-992F-2A55CD4B8E2A}"/>
              </a:ext>
            </a:extLst>
          </p:cNvPr>
          <p:cNvGrpSpPr/>
          <p:nvPr/>
        </p:nvGrpSpPr>
        <p:grpSpPr>
          <a:xfrm>
            <a:off x="680567" y="2766003"/>
            <a:ext cx="1229935" cy="1325994"/>
            <a:chOff x="2152989" y="2766003"/>
            <a:chExt cx="1229935" cy="1325994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2850F68-797D-04C7-2179-7EBF4B2F8080}"/>
                </a:ext>
              </a:extLst>
            </p:cNvPr>
            <p:cNvSpPr/>
            <p:nvPr/>
          </p:nvSpPr>
          <p:spPr bwMode="auto">
            <a:xfrm>
              <a:off x="2152989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Eventhouse</a:t>
              </a:r>
            </a:p>
          </p:txBody>
        </p:sp>
        <p:pic>
          <p:nvPicPr>
            <p:cNvPr id="23" name="Picture 22" descr="A logo of a home&#10;&#10;Description automatically generated">
              <a:extLst>
                <a:ext uri="{FF2B5EF4-FFF2-40B4-BE49-F238E27FC236}">
                  <a16:creationId xmlns:a16="http://schemas.microsoft.com/office/drawing/2014/main" id="{71FF7701-C2F3-2CFE-91A5-E71739435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1639" y="2858388"/>
              <a:ext cx="952633" cy="948822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3D8FDDA-87BE-C1E1-1709-A6B9E770E6F1}"/>
              </a:ext>
            </a:extLst>
          </p:cNvPr>
          <p:cNvGrpSpPr/>
          <p:nvPr/>
        </p:nvGrpSpPr>
        <p:grpSpPr>
          <a:xfrm>
            <a:off x="2103214" y="2766003"/>
            <a:ext cx="1229935" cy="1325994"/>
            <a:chOff x="731299" y="2766003"/>
            <a:chExt cx="1229935" cy="132599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F431588-71D7-03E0-636D-D27D09326536}"/>
                </a:ext>
              </a:extLst>
            </p:cNvPr>
            <p:cNvSpPr/>
            <p:nvPr/>
          </p:nvSpPr>
          <p:spPr bwMode="auto">
            <a:xfrm>
              <a:off x="731299" y="2766003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Eventstream</a:t>
              </a:r>
            </a:p>
          </p:txBody>
        </p:sp>
        <p:pic>
          <p:nvPicPr>
            <p:cNvPr id="25" name="Picture 24" descr="A white and pink logo&#10;&#10;Description automatically generated">
              <a:extLst>
                <a:ext uri="{FF2B5EF4-FFF2-40B4-BE49-F238E27FC236}">
                  <a16:creationId xmlns:a16="http://schemas.microsoft.com/office/drawing/2014/main" id="{546E9551-EEAD-016F-E2B4-C7D9F3CE5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9949" y="2858388"/>
              <a:ext cx="952633" cy="948822"/>
            </a:xfrm>
            <a:prstGeom prst="rect">
              <a:avLst/>
            </a:prstGeom>
          </p:spPr>
        </p:pic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024CF892-A8D6-78B2-0F74-4251F78BD6EB}"/>
              </a:ext>
            </a:extLst>
          </p:cNvPr>
          <p:cNvSpPr/>
          <p:nvPr/>
        </p:nvSpPr>
        <p:spPr bwMode="auto">
          <a:xfrm>
            <a:off x="532559" y="195613"/>
            <a:ext cx="4405951" cy="188953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Workspace (Data Warehouse solution)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1D78E07-8C5D-2D1A-0D26-8F962EFD0D9C}"/>
              </a:ext>
            </a:extLst>
          </p:cNvPr>
          <p:cNvGrpSpPr/>
          <p:nvPr/>
        </p:nvGrpSpPr>
        <p:grpSpPr>
          <a:xfrm>
            <a:off x="3485277" y="603516"/>
            <a:ext cx="1229935" cy="1325994"/>
            <a:chOff x="8951642" y="4708427"/>
            <a:chExt cx="1229935" cy="13259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A92F99B-838D-576A-2872-059CDFF2ADC3}"/>
                </a:ext>
              </a:extLst>
            </p:cNvPr>
            <p:cNvSpPr/>
            <p:nvPr/>
          </p:nvSpPr>
          <p:spPr bwMode="auto">
            <a:xfrm>
              <a:off x="8951642" y="4708427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Data Pipeline</a:t>
              </a:r>
            </a:p>
          </p:txBody>
        </p:sp>
        <p:pic>
          <p:nvPicPr>
            <p:cNvPr id="59" name="Picture 58" descr="A green and white button&#10;&#10;Description automatically generated">
              <a:extLst>
                <a:ext uri="{FF2B5EF4-FFF2-40B4-BE49-F238E27FC236}">
                  <a16:creationId xmlns:a16="http://schemas.microsoft.com/office/drawing/2014/main" id="{4A14833D-EB13-D71C-C697-832F67959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90292" y="4791865"/>
              <a:ext cx="952633" cy="948822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9DFE38C-4831-26DC-3C50-7265B9333B86}"/>
              </a:ext>
            </a:extLst>
          </p:cNvPr>
          <p:cNvGrpSpPr/>
          <p:nvPr/>
        </p:nvGrpSpPr>
        <p:grpSpPr>
          <a:xfrm>
            <a:off x="680567" y="578558"/>
            <a:ext cx="1229935" cy="1325994"/>
            <a:chOff x="6146932" y="4683469"/>
            <a:chExt cx="1229935" cy="132599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D1C049-0EE6-A30C-6D0C-69809FBC7EF0}"/>
                </a:ext>
              </a:extLst>
            </p:cNvPr>
            <p:cNvSpPr/>
            <p:nvPr/>
          </p:nvSpPr>
          <p:spPr bwMode="auto">
            <a:xfrm>
              <a:off x="6146932" y="4683469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Warehouse</a:t>
              </a:r>
            </a:p>
          </p:txBody>
        </p:sp>
        <p:pic>
          <p:nvPicPr>
            <p:cNvPr id="62" name="Picture 61" descr="A blue and white sign with a blue and white triangle&#10;&#10;Description automatically generated with medium confidence">
              <a:extLst>
                <a:ext uri="{FF2B5EF4-FFF2-40B4-BE49-F238E27FC236}">
                  <a16:creationId xmlns:a16="http://schemas.microsoft.com/office/drawing/2014/main" id="{239341FA-6B16-8EC6-C5B3-F13138881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5561" y="4791865"/>
              <a:ext cx="952633" cy="948822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1DC6D0D-C4CC-C5D0-AF07-3EEF9B6CB88E}"/>
              </a:ext>
            </a:extLst>
          </p:cNvPr>
          <p:cNvGrpSpPr/>
          <p:nvPr/>
        </p:nvGrpSpPr>
        <p:grpSpPr>
          <a:xfrm>
            <a:off x="2082922" y="584467"/>
            <a:ext cx="1229935" cy="1325994"/>
            <a:chOff x="7549287" y="4689378"/>
            <a:chExt cx="1229935" cy="1325994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28940B6-9BEF-FDD2-2BC9-DA9F97432909}"/>
                </a:ext>
              </a:extLst>
            </p:cNvPr>
            <p:cNvSpPr/>
            <p:nvPr/>
          </p:nvSpPr>
          <p:spPr bwMode="auto">
            <a:xfrm>
              <a:off x="7549287" y="4689378"/>
              <a:ext cx="1229935" cy="1325994"/>
            </a:xfrm>
            <a:prstGeom prst="rect">
              <a:avLst/>
            </a:prstGeom>
            <a:solidFill>
              <a:schemeClr val="bg1">
                <a:alpha val="45000"/>
              </a:schemeClr>
            </a:solidFill>
            <a:ln w="1270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46304" rIns="0" bIns="73152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Lakehouse</a:t>
              </a:r>
            </a:p>
          </p:txBody>
        </p:sp>
        <p:pic>
          <p:nvPicPr>
            <p:cNvPr id="65" name="Picture 64" descr="A blue and white sign with waves&#10;&#10;Description automatically generated">
              <a:extLst>
                <a:ext uri="{FF2B5EF4-FFF2-40B4-BE49-F238E27FC236}">
                  <a16:creationId xmlns:a16="http://schemas.microsoft.com/office/drawing/2014/main" id="{604D47C9-CB04-A1C9-7BEF-74A1B1EAD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8551" y="4755098"/>
              <a:ext cx="952633" cy="948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8412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B9336-BBBC-0758-F1A6-4BE9573CA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4C1AF23-E320-FBD2-BFCF-D7E9B9F6EB4B}"/>
              </a:ext>
            </a:extLst>
          </p:cNvPr>
          <p:cNvSpPr/>
          <p:nvPr/>
        </p:nvSpPr>
        <p:spPr>
          <a:xfrm>
            <a:off x="3292752" y="911255"/>
            <a:ext cx="4288747" cy="4369876"/>
          </a:xfrm>
          <a:prstGeom prst="rect">
            <a:avLst/>
          </a:prstGeom>
          <a:solidFill>
            <a:srgbClr val="FFF5D5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82296" rtlCol="0" anchor="b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Fabric Multi-tenant Environment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Entra Id Tenant Owned by ISV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DD9329-170B-4527-7859-58730E45DAC9}"/>
              </a:ext>
            </a:extLst>
          </p:cNvPr>
          <p:cNvCxnSpPr>
            <a:cxnSpLocks/>
            <a:stCxn id="6" idx="3"/>
            <a:endCxn id="92" idx="1"/>
          </p:cNvCxnSpPr>
          <p:nvPr/>
        </p:nvCxnSpPr>
        <p:spPr>
          <a:xfrm flipV="1">
            <a:off x="2143031" y="1653703"/>
            <a:ext cx="1598557" cy="121411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6886D2A-4F12-568C-927F-8652DA09C85A}"/>
              </a:ext>
            </a:extLst>
          </p:cNvPr>
          <p:cNvSpPr/>
          <p:nvPr/>
        </p:nvSpPr>
        <p:spPr>
          <a:xfrm>
            <a:off x="971249" y="2371712"/>
            <a:ext cx="1171782" cy="992218"/>
          </a:xfrm>
          <a:prstGeom prst="rect">
            <a:avLst/>
          </a:prstGeom>
          <a:solidFill>
            <a:srgbClr val="EFF4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Custom ISV Application</a:t>
            </a:r>
            <a:endParaRPr lang="en-US" sz="9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CBF02F-2826-49DA-43BB-A18933A65FBD}"/>
              </a:ext>
            </a:extLst>
          </p:cNvPr>
          <p:cNvCxnSpPr>
            <a:cxnSpLocks/>
            <a:stCxn id="6" idx="3"/>
            <a:endCxn id="106" idx="1"/>
          </p:cNvCxnSpPr>
          <p:nvPr/>
        </p:nvCxnSpPr>
        <p:spPr>
          <a:xfrm>
            <a:off x="2143031" y="2867821"/>
            <a:ext cx="1614010" cy="36528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D403800-475F-9563-DE39-6C160C9C84FE}"/>
              </a:ext>
            </a:extLst>
          </p:cNvPr>
          <p:cNvCxnSpPr>
            <a:cxnSpLocks/>
            <a:stCxn id="6" idx="3"/>
            <a:endCxn id="53" idx="1"/>
          </p:cNvCxnSpPr>
          <p:nvPr/>
        </p:nvCxnSpPr>
        <p:spPr>
          <a:xfrm>
            <a:off x="2143031" y="2867821"/>
            <a:ext cx="1614009" cy="1320340"/>
          </a:xfrm>
          <a:prstGeom prst="straightConnector1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82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D473A9E-61B4-6440-BE1A-5E5B18084593}"/>
              </a:ext>
            </a:extLst>
          </p:cNvPr>
          <p:cNvGrpSpPr/>
          <p:nvPr/>
        </p:nvGrpSpPr>
        <p:grpSpPr>
          <a:xfrm>
            <a:off x="3757040" y="3618876"/>
            <a:ext cx="3538427" cy="1138570"/>
            <a:chOff x="864132" y="4159671"/>
            <a:chExt cx="6084218" cy="1957735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B8B0502-1F5D-704B-99AD-633D2852601A}"/>
                </a:ext>
              </a:extLst>
            </p:cNvPr>
            <p:cNvSpPr/>
            <p:nvPr/>
          </p:nvSpPr>
          <p:spPr bwMode="auto">
            <a:xfrm>
              <a:off x="864132" y="4159671"/>
              <a:ext cx="6084218" cy="19577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Tenant Workspace for Customer N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CE827B3-20D4-60D5-3A40-2C784D743259}"/>
                </a:ext>
              </a:extLst>
            </p:cNvPr>
            <p:cNvGrpSpPr/>
            <p:nvPr/>
          </p:nvGrpSpPr>
          <p:grpSpPr>
            <a:xfrm>
              <a:off x="2513450" y="4624526"/>
              <a:ext cx="1229935" cy="1325994"/>
              <a:chOff x="1943154" y="2871362"/>
              <a:chExt cx="1229935" cy="132599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B0EC975-F1B8-D471-267F-DC8EA15C203D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</a:p>
            </p:txBody>
          </p:sp>
          <p:pic>
            <p:nvPicPr>
              <p:cNvPr id="80" name="Picture 79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7FA08192-7197-6712-FBE3-2F93D88E2C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804" y="2962984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B89F14E-2031-ABD7-11D9-1296E7B6C741}"/>
                </a:ext>
              </a:extLst>
            </p:cNvPr>
            <p:cNvGrpSpPr/>
            <p:nvPr/>
          </p:nvGrpSpPr>
          <p:grpSpPr>
            <a:xfrm>
              <a:off x="1111095" y="4618617"/>
              <a:ext cx="1229935" cy="1325994"/>
              <a:chOff x="540799" y="2865453"/>
              <a:chExt cx="1229935" cy="1325994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E6175E9A-2D05-E69B-914F-516C34FB5401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83" name="Picture 82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DCEF2BB8-1CB9-26F8-FC71-0DF03B5A61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DA0C78-7224-5EBD-CAD2-41A7911C367C}"/>
                </a:ext>
              </a:extLst>
            </p:cNvPr>
            <p:cNvGrpSpPr/>
            <p:nvPr/>
          </p:nvGrpSpPr>
          <p:grpSpPr>
            <a:xfrm>
              <a:off x="3911767" y="4621186"/>
              <a:ext cx="1229935" cy="1325994"/>
              <a:chOff x="6295914" y="1428878"/>
              <a:chExt cx="1693119" cy="1825354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67B666F5-529A-E94C-359A-28A6EEEBD972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86" name="Picture 85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EFEEDBA0-C7A4-40CF-815E-B163CD557B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B903EDE-EE32-C385-50CE-A558844D8BDF}"/>
                </a:ext>
              </a:extLst>
            </p:cNvPr>
            <p:cNvGrpSpPr/>
            <p:nvPr/>
          </p:nvGrpSpPr>
          <p:grpSpPr>
            <a:xfrm>
              <a:off x="5325361" y="4625065"/>
              <a:ext cx="1229935" cy="1322115"/>
              <a:chOff x="6503915" y="831583"/>
              <a:chExt cx="1229935" cy="1325994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C05681B-4762-F020-AD02-651DB49B0BEC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89" name="Picture 88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4D898B81-E099-DB1F-ACAA-147F8CA15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B3DB3F3-16A3-BE6D-29C9-8244EB8BBD9D}"/>
              </a:ext>
            </a:extLst>
          </p:cNvPr>
          <p:cNvGrpSpPr/>
          <p:nvPr/>
        </p:nvGrpSpPr>
        <p:grpSpPr>
          <a:xfrm>
            <a:off x="3741588" y="1084418"/>
            <a:ext cx="3538427" cy="1138570"/>
            <a:chOff x="864132" y="4159671"/>
            <a:chExt cx="6084218" cy="195773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AA71966-1E4E-4D52-99F5-366554F91B77}"/>
                </a:ext>
              </a:extLst>
            </p:cNvPr>
            <p:cNvSpPr/>
            <p:nvPr/>
          </p:nvSpPr>
          <p:spPr bwMode="auto">
            <a:xfrm>
              <a:off x="864132" y="4159671"/>
              <a:ext cx="6084218" cy="19577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Tenant Workspace for Customer 1</a:t>
              </a: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FB22CDF-009C-C2BA-C9B6-969B4FF9F4BB}"/>
                </a:ext>
              </a:extLst>
            </p:cNvPr>
            <p:cNvGrpSpPr/>
            <p:nvPr/>
          </p:nvGrpSpPr>
          <p:grpSpPr>
            <a:xfrm>
              <a:off x="2513450" y="4624526"/>
              <a:ext cx="1229935" cy="1325994"/>
              <a:chOff x="1943154" y="2871362"/>
              <a:chExt cx="1229935" cy="1325994"/>
            </a:xfrm>
          </p:grpSpPr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4FC0BF0-D6DF-7E1C-A61C-F891D7C98B18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</a:p>
            </p:txBody>
          </p:sp>
          <p:pic>
            <p:nvPicPr>
              <p:cNvPr id="104" name="Picture 103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96ECAAA7-468C-1D28-D71F-56A734E82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804" y="2962984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9E4557C-C4A1-CE0E-F977-25DA48606267}"/>
                </a:ext>
              </a:extLst>
            </p:cNvPr>
            <p:cNvGrpSpPr/>
            <p:nvPr/>
          </p:nvGrpSpPr>
          <p:grpSpPr>
            <a:xfrm>
              <a:off x="1111095" y="4618617"/>
              <a:ext cx="1229935" cy="1325994"/>
              <a:chOff x="540799" y="2865453"/>
              <a:chExt cx="1229935" cy="1325994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7CEA28BD-409B-32D8-D7E0-ED952512867E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102" name="Picture 101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D9821DBE-827D-C298-5EA4-63ED1BBDE8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7D303BC-F6F5-D0E2-DFCA-AE77287B3056}"/>
                </a:ext>
              </a:extLst>
            </p:cNvPr>
            <p:cNvGrpSpPr/>
            <p:nvPr/>
          </p:nvGrpSpPr>
          <p:grpSpPr>
            <a:xfrm>
              <a:off x="3911767" y="4621186"/>
              <a:ext cx="1229935" cy="1325994"/>
              <a:chOff x="6295914" y="1428878"/>
              <a:chExt cx="1693119" cy="1825354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5E04377-3258-C930-AFE2-B062503C0B33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100" name="Picture 99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E3B7CD63-4FB2-6804-32BD-B363624D2F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CD9C2172-4936-D950-B9CE-4EAF99D4113E}"/>
                </a:ext>
              </a:extLst>
            </p:cNvPr>
            <p:cNvGrpSpPr/>
            <p:nvPr/>
          </p:nvGrpSpPr>
          <p:grpSpPr>
            <a:xfrm>
              <a:off x="5325361" y="4625065"/>
              <a:ext cx="1229935" cy="1322115"/>
              <a:chOff x="6503915" y="831583"/>
              <a:chExt cx="1229935" cy="1325994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163796F-068D-29DE-586A-28BEC5AF2EC2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98" name="Picture 97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DA670884-E720-6792-142B-8EFEB1BEE4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712E2C9-201C-CF63-BA0E-27AFBB0BCAD5}"/>
              </a:ext>
            </a:extLst>
          </p:cNvPr>
          <p:cNvGrpSpPr/>
          <p:nvPr/>
        </p:nvGrpSpPr>
        <p:grpSpPr>
          <a:xfrm>
            <a:off x="3757041" y="2335064"/>
            <a:ext cx="3538427" cy="1138570"/>
            <a:chOff x="864132" y="4159671"/>
            <a:chExt cx="6084218" cy="1957735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A9A16F8-9755-D89C-5A15-9B42BEA3DECC}"/>
                </a:ext>
              </a:extLst>
            </p:cNvPr>
            <p:cNvSpPr/>
            <p:nvPr/>
          </p:nvSpPr>
          <p:spPr bwMode="auto">
            <a:xfrm>
              <a:off x="864132" y="4159671"/>
              <a:ext cx="6084218" cy="19577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chemeClr val="tx1"/>
                  </a:solidFill>
                  <a:latin typeface="Arial" panose="020B0604020202020204" pitchFamily="34" charset="0"/>
                  <a:ea typeface="Segoe UI" pitchFamily="34" charset="0"/>
                  <a:cs typeface="Arial" panose="020B0604020202020204" pitchFamily="34" charset="0"/>
                </a:rPr>
                <a:t>Tenant Workspace for Customer 2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AA56623-8A31-49E9-08B9-8273D0A2D44F}"/>
                </a:ext>
              </a:extLst>
            </p:cNvPr>
            <p:cNvGrpSpPr/>
            <p:nvPr/>
          </p:nvGrpSpPr>
          <p:grpSpPr>
            <a:xfrm>
              <a:off x="2513450" y="4624526"/>
              <a:ext cx="1229935" cy="1325994"/>
              <a:chOff x="1943154" y="2871362"/>
              <a:chExt cx="1229935" cy="1325994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D2B226EE-8A33-006C-27A0-4D3B38D6974D}"/>
                  </a:ext>
                </a:extLst>
              </p:cNvPr>
              <p:cNvSpPr/>
              <p:nvPr/>
            </p:nvSpPr>
            <p:spPr bwMode="auto">
              <a:xfrm>
                <a:off x="1943154" y="2871362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Notebook</a:t>
                </a:r>
              </a:p>
            </p:txBody>
          </p:sp>
          <p:pic>
            <p:nvPicPr>
              <p:cNvPr id="118" name="Picture 117" descr="A white book with a green symbol&#10;&#10;Description automatically generated">
                <a:extLst>
                  <a:ext uri="{FF2B5EF4-FFF2-40B4-BE49-F238E27FC236}">
                    <a16:creationId xmlns:a16="http://schemas.microsoft.com/office/drawing/2014/main" id="{7E11DEFE-D498-F758-1B12-C7D9FE4EE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1804" y="2962984"/>
                <a:ext cx="952633" cy="948822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9977BB2B-B8C2-E9C6-867E-2E99AA43AD43}"/>
                </a:ext>
              </a:extLst>
            </p:cNvPr>
            <p:cNvGrpSpPr/>
            <p:nvPr/>
          </p:nvGrpSpPr>
          <p:grpSpPr>
            <a:xfrm>
              <a:off x="1111095" y="4618617"/>
              <a:ext cx="1229935" cy="1325994"/>
              <a:chOff x="540799" y="2865453"/>
              <a:chExt cx="1229935" cy="1325994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0DD82FA-8E2C-1F51-62BB-C6C75B695BDF}"/>
                  </a:ext>
                </a:extLst>
              </p:cNvPr>
              <p:cNvSpPr/>
              <p:nvPr/>
            </p:nvSpPr>
            <p:spPr bwMode="auto">
              <a:xfrm>
                <a:off x="540799" y="286545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Lakehouse</a:t>
                </a:r>
              </a:p>
            </p:txBody>
          </p:sp>
          <p:pic>
            <p:nvPicPr>
              <p:cNvPr id="116" name="Picture 115" descr="A blue and white sign with waves&#10;&#10;Description automatically generated">
                <a:extLst>
                  <a:ext uri="{FF2B5EF4-FFF2-40B4-BE49-F238E27FC236}">
                    <a16:creationId xmlns:a16="http://schemas.microsoft.com/office/drawing/2014/main" id="{E8E03C23-97AA-9B75-C7E8-CD52CFE78C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2453" y="2962982"/>
                <a:ext cx="908459" cy="904825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EFC843E1-1313-EADA-E13F-8DE6DE39C563}"/>
                </a:ext>
              </a:extLst>
            </p:cNvPr>
            <p:cNvGrpSpPr/>
            <p:nvPr/>
          </p:nvGrpSpPr>
          <p:grpSpPr>
            <a:xfrm>
              <a:off x="3911767" y="4621186"/>
              <a:ext cx="1229935" cy="1325994"/>
              <a:chOff x="6295914" y="1428878"/>
              <a:chExt cx="1693119" cy="1825354"/>
            </a:xfrm>
          </p:grpSpPr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DD72DFA2-EE16-E313-A4B8-34906A9A3600}"/>
                  </a:ext>
                </a:extLst>
              </p:cNvPr>
              <p:cNvSpPr/>
              <p:nvPr/>
            </p:nvSpPr>
            <p:spPr bwMode="auto">
              <a:xfrm>
                <a:off x="6295914" y="1428878"/>
                <a:ext cx="1693119" cy="182535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Semantic Model</a:t>
                </a:r>
              </a:p>
            </p:txBody>
          </p:sp>
          <p:pic>
            <p:nvPicPr>
              <p:cNvPr id="114" name="Picture 113" descr="A white square with purple dots&#10;&#10;Description automatically generated">
                <a:extLst>
                  <a:ext uri="{FF2B5EF4-FFF2-40B4-BE49-F238E27FC236}">
                    <a16:creationId xmlns:a16="http://schemas.microsoft.com/office/drawing/2014/main" id="{ECC2E16B-92D9-4FB9-FEDD-D6F70D34CD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6779" y="1536648"/>
                <a:ext cx="1311387" cy="1300896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112E5E4-B144-528F-E4CF-9FCEB341B608}"/>
                </a:ext>
              </a:extLst>
            </p:cNvPr>
            <p:cNvGrpSpPr/>
            <p:nvPr/>
          </p:nvGrpSpPr>
          <p:grpSpPr>
            <a:xfrm>
              <a:off x="5325361" y="4625065"/>
              <a:ext cx="1229935" cy="1322115"/>
              <a:chOff x="6503915" y="831583"/>
              <a:chExt cx="1229935" cy="1325994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14FC7FB6-61B4-E163-090D-574A07A276E9}"/>
                  </a:ext>
                </a:extLst>
              </p:cNvPr>
              <p:cNvSpPr/>
              <p:nvPr/>
            </p:nvSpPr>
            <p:spPr bwMode="auto">
              <a:xfrm>
                <a:off x="6503915" y="831583"/>
                <a:ext cx="1229935" cy="1325994"/>
              </a:xfrm>
              <a:prstGeom prst="rect">
                <a:avLst/>
              </a:prstGeom>
              <a:solidFill>
                <a:schemeClr val="bg1">
                  <a:alpha val="4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146304" rIns="0" bIns="4572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32472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700" dirty="0">
                    <a:solidFill>
                      <a:schemeClr val="tx1"/>
                    </a:solidFill>
                    <a:latin typeface="Arial" panose="020B0604020202020204" pitchFamily="34" charset="0"/>
                    <a:ea typeface="Segoe UI" pitchFamily="34" charset="0"/>
                    <a:cs typeface="Arial" panose="020B0604020202020204" pitchFamily="34" charset="0"/>
                  </a:rPr>
                  <a:t>Report</a:t>
                </a:r>
              </a:p>
            </p:txBody>
          </p:sp>
          <p:pic>
            <p:nvPicPr>
              <p:cNvPr id="112" name="Picture 111" descr="A white square with a graph&#10;&#10;Description automatically generated">
                <a:extLst>
                  <a:ext uri="{FF2B5EF4-FFF2-40B4-BE49-F238E27FC236}">
                    <a16:creationId xmlns:a16="http://schemas.microsoft.com/office/drawing/2014/main" id="{CCE52668-B9EE-8A50-B135-07C3215CBC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2565" y="904155"/>
                <a:ext cx="952633" cy="948822"/>
              </a:xfrm>
              <a:prstGeom prst="rect">
                <a:avLst/>
              </a:prstGeom>
            </p:spPr>
          </p:pic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E24309-25D7-61C2-3053-06B12A3BDA5C}"/>
              </a:ext>
            </a:extLst>
          </p:cNvPr>
          <p:cNvGrpSpPr/>
          <p:nvPr/>
        </p:nvGrpSpPr>
        <p:grpSpPr>
          <a:xfrm>
            <a:off x="7075942" y="1247762"/>
            <a:ext cx="2072586" cy="846418"/>
            <a:chOff x="7203212" y="3248004"/>
            <a:chExt cx="2072586" cy="87999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8EE4359-0417-DCBE-EEFE-E422082DF3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3212" y="364506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F8116B9-7D2A-1D46-122A-C53DFF33B26E}"/>
                </a:ext>
              </a:extLst>
            </p:cNvPr>
            <p:cNvGrpSpPr/>
            <p:nvPr/>
          </p:nvGrpSpPr>
          <p:grpSpPr>
            <a:xfrm>
              <a:off x="8324597" y="3248004"/>
              <a:ext cx="951201" cy="879992"/>
              <a:chOff x="2159489" y="1527178"/>
              <a:chExt cx="1258156" cy="118393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7D41AA7-95D8-C96E-A0A9-BED76E8EAA81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01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17 users</a:t>
                </a:r>
              </a:p>
            </p:txBody>
          </p:sp>
          <p:pic>
            <p:nvPicPr>
              <p:cNvPr id="27" name="Graphic 26" descr="Users">
                <a:extLst>
                  <a:ext uri="{FF2B5EF4-FFF2-40B4-BE49-F238E27FC236}">
                    <a16:creationId xmlns:a16="http://schemas.microsoft.com/office/drawing/2014/main" id="{2A297036-92DA-3921-1704-77020407D2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4C3D3A2-DF01-A962-C543-E690246B64B2}"/>
              </a:ext>
            </a:extLst>
          </p:cNvPr>
          <p:cNvGrpSpPr/>
          <p:nvPr/>
        </p:nvGrpSpPr>
        <p:grpSpPr>
          <a:xfrm>
            <a:off x="7098995" y="2481140"/>
            <a:ext cx="2072586" cy="846418"/>
            <a:chOff x="7187003" y="4529444"/>
            <a:chExt cx="2072586" cy="879992"/>
          </a:xfrm>
        </p:grpSpPr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984887A-A27D-7911-F144-B7D6D7015A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4926503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D34ADA2-D579-BDE0-8C28-1F2E79DFC9E5}"/>
                </a:ext>
              </a:extLst>
            </p:cNvPr>
            <p:cNvGrpSpPr/>
            <p:nvPr/>
          </p:nvGrpSpPr>
          <p:grpSpPr>
            <a:xfrm>
              <a:off x="8308388" y="4529444"/>
              <a:ext cx="951201" cy="879992"/>
              <a:chOff x="2159489" y="1527178"/>
              <a:chExt cx="1258156" cy="1183938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22DCA29-DAC5-0DE2-70B1-AA91FE7553DE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02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85 users</a:t>
                </a:r>
              </a:p>
            </p:txBody>
          </p:sp>
          <p:pic>
            <p:nvPicPr>
              <p:cNvPr id="52" name="Graphic 51" descr="Users">
                <a:extLst>
                  <a:ext uri="{FF2B5EF4-FFF2-40B4-BE49-F238E27FC236}">
                    <a16:creationId xmlns:a16="http://schemas.microsoft.com/office/drawing/2014/main" id="{5911F9AF-8502-8C48-5C27-02577B5FCD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99FC4792-FB1D-CB54-6C61-9E8885073FE9}"/>
              </a:ext>
            </a:extLst>
          </p:cNvPr>
          <p:cNvGrpSpPr/>
          <p:nvPr/>
        </p:nvGrpSpPr>
        <p:grpSpPr>
          <a:xfrm>
            <a:off x="7096677" y="3809326"/>
            <a:ext cx="2072586" cy="846418"/>
            <a:chOff x="7187003" y="5806495"/>
            <a:chExt cx="2072586" cy="879992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F90BB296-F0CD-1AD5-BB02-E36199D1FE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7003" y="6203554"/>
              <a:ext cx="1121385" cy="7677"/>
            </a:xfrm>
            <a:prstGeom prst="straightConnector1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rgbClr val="82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1C55A3D-E137-898D-980A-9D41FD3DC7E1}"/>
                </a:ext>
              </a:extLst>
            </p:cNvPr>
            <p:cNvGrpSpPr/>
            <p:nvPr/>
          </p:nvGrpSpPr>
          <p:grpSpPr>
            <a:xfrm>
              <a:off x="8308388" y="5806495"/>
              <a:ext cx="951201" cy="879992"/>
              <a:chOff x="2159489" y="1527178"/>
              <a:chExt cx="1258156" cy="1183938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D4D434B-9313-532D-E3BF-95B660B7731F}"/>
                  </a:ext>
                </a:extLst>
              </p:cNvPr>
              <p:cNvSpPr/>
              <p:nvPr/>
            </p:nvSpPr>
            <p:spPr>
              <a:xfrm>
                <a:off x="2159489" y="1527178"/>
                <a:ext cx="1258156" cy="1183938"/>
              </a:xfrm>
              <a:prstGeom prst="rect">
                <a:avLst/>
              </a:prstGeom>
              <a:solidFill>
                <a:srgbClr val="EFF4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rtlCol="0" anchor="t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</a:rPr>
                  <a:t>Customer N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1000" b="1" i="1" dirty="0">
                    <a:solidFill>
                      <a:schemeClr val="tx1"/>
                    </a:solidFill>
                  </a:rPr>
                  <a:t>450 users</a:t>
                </a:r>
              </a:p>
            </p:txBody>
          </p:sp>
          <p:pic>
            <p:nvPicPr>
              <p:cNvPr id="77" name="Graphic 76" descr="Users">
                <a:extLst>
                  <a:ext uri="{FF2B5EF4-FFF2-40B4-BE49-F238E27FC236}">
                    <a16:creationId xmlns:a16="http://schemas.microsoft.com/office/drawing/2014/main" id="{D81812A8-F7BA-B392-C085-DD006D64CF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462814" y="2018638"/>
                <a:ext cx="692478" cy="69247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9354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65591F-C085-D8E3-C19E-DA24A2580F84}"/>
              </a:ext>
            </a:extLst>
          </p:cNvPr>
          <p:cNvSpPr/>
          <p:nvPr/>
        </p:nvSpPr>
        <p:spPr bwMode="auto">
          <a:xfrm>
            <a:off x="3153352" y="515114"/>
            <a:ext cx="1717132" cy="10346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ISV Application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SaaS platform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A38705F-8A5C-7B55-A1BA-5E719572B65D}"/>
              </a:ext>
            </a:extLst>
          </p:cNvPr>
          <p:cNvGrpSpPr/>
          <p:nvPr/>
        </p:nvGrpSpPr>
        <p:grpSpPr>
          <a:xfrm>
            <a:off x="518252" y="515114"/>
            <a:ext cx="1025663" cy="1034621"/>
            <a:chOff x="6428617" y="1395552"/>
            <a:chExt cx="1356648" cy="144718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06B2F3-B299-9CA9-0BFD-A5E4671E1CEA}"/>
                </a:ext>
              </a:extLst>
            </p:cNvPr>
            <p:cNvSpPr/>
            <p:nvPr/>
          </p:nvSpPr>
          <p:spPr>
            <a:xfrm>
              <a:off x="6428617" y="1395552"/>
              <a:ext cx="1356648" cy="1447189"/>
            </a:xfrm>
            <a:prstGeom prst="rect">
              <a:avLst/>
            </a:prstGeom>
            <a:solidFill>
              <a:srgbClr val="EFF4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Customers</a:t>
              </a:r>
            </a:p>
          </p:txBody>
        </p:sp>
        <p:pic>
          <p:nvPicPr>
            <p:cNvPr id="15" name="Graphic 14" descr="Users">
              <a:extLst>
                <a:ext uri="{FF2B5EF4-FFF2-40B4-BE49-F238E27FC236}">
                  <a16:creationId xmlns:a16="http://schemas.microsoft.com/office/drawing/2014/main" id="{B9DC24BF-DFD1-CD51-C8EF-BB893AF8B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000" y="1726982"/>
              <a:ext cx="1005882" cy="1005881"/>
            </a:xfrm>
            <a:prstGeom prst="rect">
              <a:avLst/>
            </a:prstGeom>
          </p:spPr>
        </p:pic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5AAD851-96AA-9F85-B812-C4A19692F72E}"/>
              </a:ext>
            </a:extLst>
          </p:cNvPr>
          <p:cNvSpPr/>
          <p:nvPr/>
        </p:nvSpPr>
        <p:spPr bwMode="auto">
          <a:xfrm>
            <a:off x="7131296" y="520217"/>
            <a:ext cx="1717132" cy="1034622"/>
          </a:xfrm>
          <a:prstGeom prst="rect">
            <a:avLst/>
          </a:prstGeom>
          <a:solidFill>
            <a:srgbClr val="16786D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REST APIs</a:t>
            </a:r>
          </a:p>
          <a:p>
            <a:pPr algn="ctr" defTabSz="932472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PaaS platform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8A0251E-911A-8C7C-0A85-2AD6F5D735B3}"/>
              </a:ext>
            </a:extLst>
          </p:cNvPr>
          <p:cNvSpPr/>
          <p:nvPr/>
        </p:nvSpPr>
        <p:spPr bwMode="auto">
          <a:xfrm>
            <a:off x="4951246" y="787531"/>
            <a:ext cx="2113936" cy="489789"/>
          </a:xfrm>
          <a:prstGeom prst="rightArrow">
            <a:avLst>
              <a:gd name="adj1" fmla="val 66153"/>
              <a:gd name="adj2" fmla="val 737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Call as Service Principal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112251B6-28B7-AF27-9B67-2A06D5325975}"/>
              </a:ext>
            </a:extLst>
          </p:cNvPr>
          <p:cNvSpPr/>
          <p:nvPr/>
        </p:nvSpPr>
        <p:spPr bwMode="auto">
          <a:xfrm>
            <a:off x="1636785" y="787531"/>
            <a:ext cx="1452460" cy="489789"/>
          </a:xfrm>
          <a:prstGeom prst="rightArrow">
            <a:avLst>
              <a:gd name="adj1" fmla="val 66153"/>
              <a:gd name="adj2" fmla="val 7370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Call as User</a:t>
            </a:r>
          </a:p>
        </p:txBody>
      </p:sp>
    </p:spTree>
    <p:extLst>
      <p:ext uri="{BB962C8B-B14F-4D97-AF65-F5344CB8AC3E}">
        <p14:creationId xmlns:p14="http://schemas.microsoft.com/office/powerpoint/2010/main" val="370292174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6CC29-47FE-791C-4220-8AE3DF23E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368123-141C-3839-E5DB-82AF1071056C}"/>
              </a:ext>
            </a:extLst>
          </p:cNvPr>
          <p:cNvSpPr/>
          <p:nvPr/>
        </p:nvSpPr>
        <p:spPr bwMode="auto">
          <a:xfrm>
            <a:off x="1302108" y="458316"/>
            <a:ext cx="2102069" cy="189019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ISV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EFD3E4-54E8-5D55-9AE8-FEE60296C5CE}"/>
              </a:ext>
            </a:extLst>
          </p:cNvPr>
          <p:cNvSpPr/>
          <p:nvPr/>
        </p:nvSpPr>
        <p:spPr bwMode="auto">
          <a:xfrm>
            <a:off x="8689947" y="465449"/>
            <a:ext cx="2292685" cy="1890198"/>
          </a:xfrm>
          <a:prstGeom prst="rect">
            <a:avLst/>
          </a:prstGeom>
          <a:solidFill>
            <a:srgbClr val="16786D"/>
          </a:solidFill>
          <a:ln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egoe UI" pitchFamily="34" charset="0"/>
                <a:cs typeface="Arial" panose="020B0604020202020204" pitchFamily="34" charset="0"/>
              </a:rPr>
              <a:t>Fabric REST APIs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B034C1-9534-5AA6-C616-55F12898D93F}"/>
              </a:ext>
            </a:extLst>
          </p:cNvPr>
          <p:cNvGrpSpPr/>
          <p:nvPr/>
        </p:nvGrpSpPr>
        <p:grpSpPr>
          <a:xfrm>
            <a:off x="3580292" y="465449"/>
            <a:ext cx="4813740" cy="1789481"/>
            <a:chOff x="3524308" y="3955098"/>
            <a:chExt cx="4813740" cy="1789481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CAC6E3B2-4199-D46A-225A-33F947386565}"/>
                </a:ext>
              </a:extLst>
            </p:cNvPr>
            <p:cNvSpPr/>
            <p:nvPr/>
          </p:nvSpPr>
          <p:spPr bwMode="auto">
            <a:xfrm>
              <a:off x="3524309" y="3955098"/>
              <a:ext cx="4813739" cy="937966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rgbClr val="F0F8FF"/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100" dirty="0">
                <a:solidFill>
                  <a:schemeClr val="tx1"/>
                </a:solidFill>
                <a:latin typeface="Lucida Console" panose="020B0609040504020204" pitchFamily="49" charset="0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3722C49-B8EC-E113-E991-DE5FEDC4E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18196" y="4180306"/>
              <a:ext cx="3398815" cy="449619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7F53712-7A6E-DF67-A4A0-B2C4DB953D3B}"/>
                </a:ext>
              </a:extLst>
            </p:cNvPr>
            <p:cNvSpPr/>
            <p:nvPr/>
          </p:nvSpPr>
          <p:spPr bwMode="auto">
            <a:xfrm>
              <a:off x="5082125" y="4405115"/>
              <a:ext cx="1934886" cy="1189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78000"/>
              </a:schemeClr>
            </a:solidFill>
            <a:ln w="12700">
              <a:solidFill>
                <a:schemeClr val="bg2">
                  <a:lumMod val="8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900" b="1" dirty="0">
                  <a:solidFill>
                    <a:srgbClr val="8A0000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access token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13831AAA-5D0A-A9E6-C291-298DD532AD38}"/>
                </a:ext>
              </a:extLst>
            </p:cNvPr>
            <p:cNvSpPr/>
            <p:nvPr/>
          </p:nvSpPr>
          <p:spPr bwMode="auto">
            <a:xfrm flipH="1">
              <a:off x="3524308" y="5094709"/>
              <a:ext cx="4813738" cy="473079"/>
            </a:xfrm>
            <a:prstGeom prst="rightArrow">
              <a:avLst>
                <a:gd name="adj1" fmla="val 66153"/>
                <a:gd name="adj2" fmla="val 9354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HTTP Response: </a:t>
              </a:r>
              <a:r>
                <a:rPr lang="en-US" sz="1000" b="1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Arial" panose="020B0604020202020204" pitchFamily="34" charset="0"/>
                </a:rPr>
                <a:t>200 OK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7675FA6-87B4-E5D5-2519-8E5CBB610CC9}"/>
                </a:ext>
              </a:extLst>
            </p:cNvPr>
            <p:cNvSpPr/>
            <p:nvPr/>
          </p:nvSpPr>
          <p:spPr bwMode="auto">
            <a:xfrm>
              <a:off x="6016180" y="4893064"/>
              <a:ext cx="1239300" cy="85151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chemeClr val="tx1"/>
                  </a:solidFill>
                  <a:latin typeface="Lucida Console" panose="020B0609040504020204" pitchFamily="49" charset="0"/>
                  <a:ea typeface="Segoe UI" pitchFamily="34" charset="0"/>
                  <a:cs typeface="Segoe UI" pitchFamily="34" charset="0"/>
                </a:rPr>
                <a:t>JSON 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419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035263-6A46-BD7C-8FA1-DFE499F59F9C}"/>
              </a:ext>
            </a:extLst>
          </p:cNvPr>
          <p:cNvGrpSpPr/>
          <p:nvPr/>
        </p:nvGrpSpPr>
        <p:grpSpPr>
          <a:xfrm>
            <a:off x="1391233" y="585145"/>
            <a:ext cx="7980404" cy="4882593"/>
            <a:chOff x="0" y="0"/>
            <a:chExt cx="5260773" cy="337595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512644A-1B0A-F95A-ECD8-53B34B257A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2024"/>
            <a:stretch/>
          </p:blipFill>
          <p:spPr>
            <a:xfrm>
              <a:off x="0" y="0"/>
              <a:ext cx="2393456" cy="3375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EFC12E4-3261-B62F-021D-C1618CE53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93456" y="0"/>
              <a:ext cx="2867317" cy="33759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27268080"/>
      </p:ext>
    </p:extLst>
  </p:cSld>
  <p:clrMapOvr>
    <a:masterClrMapping/>
  </p:clrMapOvr>
</p:sld>
</file>

<file path=ppt/theme/theme1.xml><?xml version="1.0" encoding="utf-8"?>
<a:theme xmlns:a="http://schemas.openxmlformats.org/drawingml/2006/main" name="FabricSlides">
  <a:themeElements>
    <a:clrScheme name="Custom 9">
      <a:dk1>
        <a:srgbClr val="3C3C41"/>
      </a:dk1>
      <a:lt1>
        <a:srgbClr val="FFFFFF"/>
      </a:lt1>
      <a:dk2>
        <a:srgbClr val="0D5F4F"/>
      </a:dk2>
      <a:lt2>
        <a:srgbClr val="FFFFFF"/>
      </a:lt2>
      <a:accent1>
        <a:srgbClr val="0D5F4F"/>
      </a:accent1>
      <a:accent2>
        <a:srgbClr val="0B66B3"/>
      </a:accent2>
      <a:accent3>
        <a:srgbClr val="A50021"/>
      </a:accent3>
      <a:accent4>
        <a:srgbClr val="E0A510"/>
      </a:accent4>
      <a:accent5>
        <a:srgbClr val="C86400"/>
      </a:accent5>
      <a:accent6>
        <a:srgbClr val="7D4360"/>
      </a:accent6>
      <a:hlink>
        <a:srgbClr val="0563C1"/>
      </a:hlink>
      <a:folHlink>
        <a:srgbClr val="954F72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FabricSlides" id="{167BF4EE-5B67-4315-830D-C80482586FA1}" vid="{B2840B22-AC10-4F20-B43F-9BAB303D2219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FabricSlides</Template>
  <TotalTime>3954</TotalTime>
  <Words>392</Words>
  <Application>Microsoft Office PowerPoint</Application>
  <PresentationFormat>Widescreen</PresentationFormat>
  <Paragraphs>184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Black</vt:lpstr>
      <vt:lpstr>Lucida Console</vt:lpstr>
      <vt:lpstr>Segoe UI</vt:lpstr>
      <vt:lpstr>Segoe UI Semibold</vt:lpstr>
      <vt:lpstr>Wingdings</vt:lpstr>
      <vt:lpstr>FabricSlides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Ted Pattison</dc:creator>
  <cp:lastModifiedBy>Ted Pattison</cp:lastModifiedBy>
  <cp:revision>18</cp:revision>
  <dcterms:created xsi:type="dcterms:W3CDTF">2024-10-09T17:28:47Z</dcterms:created>
  <dcterms:modified xsi:type="dcterms:W3CDTF">2024-11-13T16:44:09Z</dcterms:modified>
</cp:coreProperties>
</file>