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75" r:id="rId4"/>
  </p:sldMasterIdLst>
  <p:notesMasterIdLst>
    <p:notesMasterId r:id="rId63"/>
  </p:notesMasterIdLst>
  <p:handoutMasterIdLst>
    <p:handoutMasterId r:id="rId64"/>
  </p:handoutMasterIdLst>
  <p:sldIdLst>
    <p:sldId id="4475" r:id="rId5"/>
    <p:sldId id="2147479731" r:id="rId6"/>
    <p:sldId id="2147479710" r:id="rId7"/>
    <p:sldId id="2147479733" r:id="rId8"/>
    <p:sldId id="310" r:id="rId9"/>
    <p:sldId id="2147479762" r:id="rId10"/>
    <p:sldId id="2147479768" r:id="rId11"/>
    <p:sldId id="2147479729" r:id="rId12"/>
    <p:sldId id="2147479734" r:id="rId13"/>
    <p:sldId id="2147479735" r:id="rId14"/>
    <p:sldId id="2147479744" r:id="rId15"/>
    <p:sldId id="2147479709" r:id="rId16"/>
    <p:sldId id="2147479761" r:id="rId17"/>
    <p:sldId id="2147479706" r:id="rId18"/>
    <p:sldId id="2147479752" r:id="rId19"/>
    <p:sldId id="2147479745" r:id="rId20"/>
    <p:sldId id="2147479712" r:id="rId21"/>
    <p:sldId id="2147479749" r:id="rId22"/>
    <p:sldId id="2147479737" r:id="rId23"/>
    <p:sldId id="2147479718" r:id="rId24"/>
    <p:sldId id="2147479742" r:id="rId25"/>
    <p:sldId id="2147479743" r:id="rId26"/>
    <p:sldId id="2147479738" r:id="rId27"/>
    <p:sldId id="2147479717" r:id="rId28"/>
    <p:sldId id="2147479730" r:id="rId29"/>
    <p:sldId id="2147479765" r:id="rId30"/>
    <p:sldId id="2147479755" r:id="rId31"/>
    <p:sldId id="2147479767" r:id="rId32"/>
    <p:sldId id="2147479721" r:id="rId33"/>
    <p:sldId id="2147479722" r:id="rId34"/>
    <p:sldId id="2147479746" r:id="rId35"/>
    <p:sldId id="2147479723" r:id="rId36"/>
    <p:sldId id="2147479747" r:id="rId37"/>
    <p:sldId id="2147479748" r:id="rId38"/>
    <p:sldId id="2147479750" r:id="rId39"/>
    <p:sldId id="2147479751" r:id="rId40"/>
    <p:sldId id="2147479754" r:id="rId41"/>
    <p:sldId id="2147479739" r:id="rId42"/>
    <p:sldId id="2147479692" r:id="rId43"/>
    <p:sldId id="2147479753" r:id="rId44"/>
    <p:sldId id="2147479759" r:id="rId45"/>
    <p:sldId id="2147479758" r:id="rId46"/>
    <p:sldId id="2147479766" r:id="rId47"/>
    <p:sldId id="2147479760" r:id="rId48"/>
    <p:sldId id="2147479757" r:id="rId49"/>
    <p:sldId id="2147479693" r:id="rId50"/>
    <p:sldId id="2147479695" r:id="rId51"/>
    <p:sldId id="2147479736" r:id="rId52"/>
    <p:sldId id="2147479740" r:id="rId53"/>
    <p:sldId id="2147479698" r:id="rId54"/>
    <p:sldId id="2147479741" r:id="rId55"/>
    <p:sldId id="2147479696" r:id="rId56"/>
    <p:sldId id="2147468681" r:id="rId57"/>
    <p:sldId id="2147479694" r:id="rId58"/>
    <p:sldId id="2147479763" r:id="rId59"/>
    <p:sldId id="2147479764" r:id="rId60"/>
    <p:sldId id="2147479691" r:id="rId61"/>
    <p:sldId id="2147479676" r:id="rId62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86D"/>
    <a:srgbClr val="6C0000"/>
    <a:srgbClr val="FFCCCC"/>
    <a:srgbClr val="FFE593"/>
    <a:srgbClr val="F0F8FF"/>
    <a:srgbClr val="8A0000"/>
    <a:srgbClr val="DAA520"/>
    <a:srgbClr val="C0C0C0"/>
    <a:srgbClr val="CD7F32"/>
    <a:srgbClr val="FFD7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9457" autoAdjust="0"/>
    <p:restoredTop sz="95020" autoAdjust="0"/>
  </p:normalViewPr>
  <p:slideViewPr>
    <p:cSldViewPr snapToGrid="0">
      <p:cViewPr varScale="1">
        <p:scale>
          <a:sx n="90" d="100"/>
          <a:sy n="90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12/5/2023 1:24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44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2">
    <p:bg>
      <p:bgPr>
        <a:gradFill>
          <a:gsLst>
            <a:gs pos="0">
              <a:srgbClr val="074C49"/>
            </a:gs>
            <a:gs pos="91000">
              <a:srgbClr val="177D71"/>
            </a:gs>
            <a:gs pos="57000">
              <a:srgbClr val="09524D"/>
            </a:gs>
            <a:gs pos="100000">
              <a:srgbClr val="2AAC9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C249E5-37B1-A1E9-CBC9-4C653934BCC9}"/>
              </a:ext>
            </a:extLst>
          </p:cNvPr>
          <p:cNvSpPr/>
          <p:nvPr/>
        </p:nvSpPr>
        <p:spPr bwMode="auto">
          <a:xfrm>
            <a:off x="147485" y="108885"/>
            <a:ext cx="12142838" cy="1514261"/>
          </a:xfrm>
          <a:prstGeom prst="rect">
            <a:avLst/>
          </a:prstGeom>
          <a:solidFill>
            <a:srgbClr val="063431"/>
          </a:solidFill>
          <a:ln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478" y="5701249"/>
            <a:ext cx="9538522" cy="55399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425" y="2971771"/>
            <a:ext cx="9527637" cy="1760354"/>
          </a:xfrm>
          <a:prstGeom prst="rect">
            <a:avLst/>
          </a:prstGeom>
          <a:noFill/>
        </p:spPr>
        <p:txBody>
          <a:bodyPr lIns="0" tIns="0" rIns="0" bIns="182880" anchor="ctr" anchorCtr="0"/>
          <a:lstStyle>
            <a:lvl1pPr algn="l">
              <a:lnSpc>
                <a:spcPts val="6400"/>
              </a:lnSpc>
              <a:spcBef>
                <a:spcPts val="1200"/>
              </a:spcBef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pic>
        <p:nvPicPr>
          <p:cNvPr id="2" name="Picture 1" descr="A picture containing screenshot, graphics, graphic design, design&#10;&#10;Description automatically generated">
            <a:extLst>
              <a:ext uri="{FF2B5EF4-FFF2-40B4-BE49-F238E27FC236}">
                <a16:creationId xmlns:a16="http://schemas.microsoft.com/office/drawing/2014/main" id="{182771A6-4EA1-1F17-35C3-3CA28FD2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7" y="274296"/>
            <a:ext cx="1139657" cy="11396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AF38FB-40D8-E937-6A86-1196454CF802}"/>
              </a:ext>
            </a:extLst>
          </p:cNvPr>
          <p:cNvSpPr txBox="1"/>
          <p:nvPr/>
        </p:nvSpPr>
        <p:spPr>
          <a:xfrm>
            <a:off x="1513907" y="105853"/>
            <a:ext cx="10558773" cy="15142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Microsoft Fabric Developer Series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Power </a:t>
            </a:r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BI Dev Camp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27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solidFill>
                  <a:schemeClr val="tx1"/>
                </a:solidFill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747713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0616C0-C864-7BE9-C4CB-755BB3FB3DC3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6334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625A6-8780-1DA4-1824-CD835931F04A}"/>
              </a:ext>
            </a:extLst>
          </p:cNvPr>
          <p:cNvSpPr/>
          <p:nvPr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388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747713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EE49B8-00A2-CADE-716B-D66982B9D7BF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5280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2E36C-0871-E1E8-C7B9-7CFB9C124C55}"/>
              </a:ext>
            </a:extLst>
          </p:cNvPr>
          <p:cNvSpPr/>
          <p:nvPr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813238-DA0F-4BBE-51EC-2035DA8B5424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341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0086A9-5858-E088-46B4-D7C388836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8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6" r:id="rId1"/>
    <p:sldLayoutId id="2147484577" r:id="rId2"/>
    <p:sldLayoutId id="2147484578" r:id="rId3"/>
    <p:sldLayoutId id="2147484579" r:id="rId4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5" pos="1349">
          <p15:clr>
            <a:srgbClr val="C35EA4"/>
          </p15:clr>
        </p15:guide>
        <p15:guide id="56" pos="1528">
          <p15:clr>
            <a:srgbClr val="C35EA4"/>
          </p15:clr>
        </p15:guide>
        <p15:guide id="57" pos="2621">
          <p15:clr>
            <a:srgbClr val="C35EA4"/>
          </p15:clr>
        </p15:guide>
        <p15:guide id="58" pos="2765">
          <p15:clr>
            <a:srgbClr val="C35EA4"/>
          </p15:clr>
        </p15:guide>
        <p15:guide id="59" pos="3854">
          <p15:clr>
            <a:srgbClr val="C35EA4"/>
          </p15:clr>
        </p15:guide>
        <p15:guide id="60" pos="4003">
          <p15:clr>
            <a:srgbClr val="C35EA4"/>
          </p15:clr>
        </p15:guide>
        <p15:guide id="61" pos="5083">
          <p15:clr>
            <a:srgbClr val="C35EA4"/>
          </p15:clr>
        </p15:guide>
        <p15:guide id="62" pos="5230">
          <p15:clr>
            <a:srgbClr val="C35EA4"/>
          </p15:clr>
        </p15:guide>
        <p15:guide id="63" pos="6323">
          <p15:clr>
            <a:srgbClr val="C35EA4"/>
          </p15:clr>
        </p15:guide>
        <p15:guide id="64" pos="6469">
          <p15:clr>
            <a:srgbClr val="C35EA4"/>
          </p15:clr>
        </p15:guide>
        <p15:guide id="65" pos="293">
          <p15:clr>
            <a:srgbClr val="F26B43"/>
          </p15:clr>
        </p15:guide>
        <p15:guide id="66" pos="7565">
          <p15:clr>
            <a:srgbClr val="F26B43"/>
          </p15:clr>
        </p15:guide>
        <p15:guide id="67" orient="horz" pos="751">
          <p15:clr>
            <a:srgbClr val="5ACBF0"/>
          </p15:clr>
        </p15:guide>
        <p15:guide id="68" orient="horz" pos="1387">
          <p15:clr>
            <a:srgbClr val="5ACBF0"/>
          </p15:clr>
        </p15:guide>
        <p15:guide id="69" orient="horz" pos="605">
          <p15:clr>
            <a:srgbClr val="5ACBF0"/>
          </p15:clr>
        </p15:guide>
        <p15:guide id="70" orient="horz" pos="1514">
          <p15:clr>
            <a:srgbClr val="5ACBF0"/>
          </p15:clr>
        </p15:guide>
        <p15:guide id="71" orient="horz" pos="2130">
          <p15:clr>
            <a:srgbClr val="5ACBF0"/>
          </p15:clr>
        </p15:guide>
        <p15:guide id="72" orient="horz" pos="2299">
          <p15:clr>
            <a:srgbClr val="5ACBF0"/>
          </p15:clr>
        </p15:guide>
        <p15:guide id="73" orient="horz" pos="283">
          <p15:clr>
            <a:srgbClr val="F26B43"/>
          </p15:clr>
        </p15:guide>
        <p15:guide id="74" orient="horz" pos="4120">
          <p15:clr>
            <a:srgbClr val="F26B43"/>
          </p15:clr>
        </p15:guide>
        <p15:guide id="75" orient="horz" pos="2891">
          <p15:clr>
            <a:srgbClr val="5ACBF0"/>
          </p15:clr>
        </p15:guide>
        <p15:guide id="76" orient="horz" pos="3019">
          <p15:clr>
            <a:srgbClr val="5ACBF0"/>
          </p15:clr>
        </p15:guide>
        <p15:guide id="77" orient="horz" pos="3643">
          <p15:clr>
            <a:srgbClr val="5ACBF0"/>
          </p15:clr>
        </p15:guide>
        <p15:guide id="78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ntra.microsoft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7.sv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9.svg"/><Relationship Id="rId10" Type="http://schemas.openxmlformats.org/officeDocument/2006/relationships/image" Target="../media/image62.svg"/><Relationship Id="rId4" Type="http://schemas.openxmlformats.org/officeDocument/2006/relationships/image" Target="../media/image8.png"/><Relationship Id="rId9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microsoft.com/rest/api/fabric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57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64.png"/><Relationship Id="rId7" Type="http://schemas.openxmlformats.org/officeDocument/2006/relationships/image" Target="../media/image56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76.png"/><Relationship Id="rId9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5.wmf"/><Relationship Id="rId3" Type="http://schemas.openxmlformats.org/officeDocument/2006/relationships/image" Target="../media/image80.svg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5.bin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5" Type="http://schemas.openxmlformats.org/officeDocument/2006/relationships/image" Target="../media/image87.sv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3.wmf"/><Relationship Id="rId14" Type="http://schemas.openxmlformats.org/officeDocument/2006/relationships/image" Target="../media/image8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7.svg"/><Relationship Id="rId18" Type="http://schemas.openxmlformats.org/officeDocument/2006/relationships/image" Target="../media/image12.png"/><Relationship Id="rId3" Type="http://schemas.openxmlformats.org/officeDocument/2006/relationships/image" Target="../media/image89.svg"/><Relationship Id="rId21" Type="http://schemas.openxmlformats.org/officeDocument/2006/relationships/image" Target="../media/image97.svg"/><Relationship Id="rId7" Type="http://schemas.openxmlformats.org/officeDocument/2006/relationships/image" Target="../media/image93.svg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image" Target="../media/image88.png"/><Relationship Id="rId16" Type="http://schemas.openxmlformats.org/officeDocument/2006/relationships/image" Target="../media/image10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2.png"/><Relationship Id="rId11" Type="http://schemas.openxmlformats.org/officeDocument/2006/relationships/image" Target="../media/image95.svg"/><Relationship Id="rId5" Type="http://schemas.openxmlformats.org/officeDocument/2006/relationships/image" Target="../media/image91.svg"/><Relationship Id="rId15" Type="http://schemas.openxmlformats.org/officeDocument/2006/relationships/image" Target="../media/image9.svg"/><Relationship Id="rId10" Type="http://schemas.openxmlformats.org/officeDocument/2006/relationships/image" Target="../media/image94.png"/><Relationship Id="rId19" Type="http://schemas.openxmlformats.org/officeDocument/2006/relationships/image" Target="../media/image13.svg"/><Relationship Id="rId4" Type="http://schemas.openxmlformats.org/officeDocument/2006/relationships/image" Target="../media/image90.png"/><Relationship Id="rId9" Type="http://schemas.openxmlformats.org/officeDocument/2006/relationships/image" Target="../media/image62.svg"/><Relationship Id="rId14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5152885"/>
            <a:ext cx="9801726" cy="984885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800">
                <a:solidFill>
                  <a:schemeClr val="bg2"/>
                </a:solidFill>
              </a:rPr>
              <a:t>Ted Pattison</a:t>
            </a:r>
          </a:p>
          <a:p>
            <a:pPr lvl="1">
              <a:lnSpc>
                <a:spcPct val="100000"/>
              </a:lnSpc>
            </a:pPr>
            <a:r>
              <a:rPr lang="en-US">
                <a:solidFill>
                  <a:schemeClr val="bg2"/>
                </a:solidFill>
              </a:rPr>
              <a:t>Principal Program Manager</a:t>
            </a:r>
          </a:p>
          <a:p>
            <a:pPr lvl="1">
              <a:lnSpc>
                <a:spcPct val="100000"/>
              </a:lnSpc>
            </a:pPr>
            <a:r>
              <a:rPr lang="en-US">
                <a:solidFill>
                  <a:schemeClr val="bg2"/>
                </a:solidFill>
              </a:rPr>
              <a:t>Fabric CAT Team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47113" y="2884570"/>
            <a:ext cx="11542247" cy="9233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Getting Started with the Fabric User APIs</a:t>
            </a: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F0EB03-6182-2578-E9CD-1FB6A820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C# Classes in Services Folder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F63D56-6066-3A4C-0A69-15436E344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308324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C0000"/>
                </a:solidFill>
              </a:rPr>
              <a:t>AzureAdTokenManager</a:t>
            </a:r>
            <a:r>
              <a:rPr lang="en-US" sz="2000" dirty="0"/>
              <a:t> - used to acquire access tokens from Azure AD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C0000"/>
                </a:solidFill>
              </a:rPr>
              <a:t>FabricUserApi</a:t>
            </a:r>
            <a:r>
              <a:rPr lang="en-US" sz="2000" dirty="0"/>
              <a:t> - used to execute HTTP requests to Fabric User API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C0000"/>
                </a:solidFill>
              </a:rPr>
              <a:t>FabricItemTemplateManager</a:t>
            </a:r>
            <a:r>
              <a:rPr lang="en-US" sz="2000" dirty="0"/>
              <a:t> - used to assembly item definitions for Create Item API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C0000"/>
                </a:solidFill>
              </a:rPr>
              <a:t>CustomerTenantBuilder</a:t>
            </a:r>
            <a:r>
              <a:rPr lang="en-US" sz="2000" dirty="0"/>
              <a:t> - contains logic for custom tenant provisioning flows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C0000"/>
                </a:solidFill>
              </a:rPr>
              <a:t>OneLakeFileWriter</a:t>
            </a:r>
            <a:r>
              <a:rPr lang="en-US" sz="1800" dirty="0"/>
              <a:t>-</a:t>
            </a:r>
            <a:r>
              <a:rPr lang="en-US" sz="1600" dirty="0"/>
              <a:t> </a:t>
            </a:r>
            <a:r>
              <a:rPr lang="en-US" sz="2000" dirty="0"/>
              <a:t>used to write files to OneLake using ADLS gen2 APIs</a:t>
            </a:r>
            <a:endParaRPr lang="en-US" sz="1600" b="1" dirty="0">
              <a:solidFill>
                <a:srgbClr val="6C0000"/>
              </a:solidFill>
            </a:endParaRP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C0000"/>
                </a:solidFill>
              </a:rPr>
              <a:t>PowerBiUserAPi</a:t>
            </a:r>
            <a:r>
              <a:rPr lang="en-US" sz="2000" dirty="0"/>
              <a:t> - used to execute HTTP requests to Power BI REST API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C0000"/>
                </a:solidFill>
              </a:rPr>
              <a:t>WebPageGenerator</a:t>
            </a:r>
            <a:r>
              <a:rPr lang="en-US" sz="2000" dirty="0"/>
              <a:t> - used to generate HTML pages to demonstrate Power BI embedding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076D21-B45C-B292-AA5E-FD3FAD16EF99}"/>
              </a:ext>
            </a:extLst>
          </p:cNvPr>
          <p:cNvGrpSpPr/>
          <p:nvPr/>
        </p:nvGrpSpPr>
        <p:grpSpPr>
          <a:xfrm>
            <a:off x="884583" y="3675431"/>
            <a:ext cx="2932044" cy="3175655"/>
            <a:chOff x="971324" y="3617844"/>
            <a:chExt cx="2994390" cy="32431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A92B836-D0A1-23A8-BF57-66080D3F4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324" y="3617844"/>
              <a:ext cx="2994390" cy="324318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3053D4-A910-CD41-5D5D-BF298A50A5CD}"/>
                </a:ext>
              </a:extLst>
            </p:cNvPr>
            <p:cNvSpPr/>
            <p:nvPr/>
          </p:nvSpPr>
          <p:spPr bwMode="auto">
            <a:xfrm>
              <a:off x="1055435" y="5129369"/>
              <a:ext cx="2826167" cy="1685443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23181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Understanding Authentication and Authorization</a:t>
            </a:r>
          </a:p>
          <a:p>
            <a:r>
              <a:rPr lang="en-US" dirty="0"/>
              <a:t>Creating Workspaces and Configuring Access</a:t>
            </a:r>
          </a:p>
          <a:p>
            <a:r>
              <a:rPr lang="en-US" dirty="0"/>
              <a:t>Creating Semantic Models and Reports</a:t>
            </a:r>
          </a:p>
          <a:p>
            <a:r>
              <a:rPr lang="en-US" dirty="0"/>
              <a:t>Creating Lakehouses and Notebooks</a:t>
            </a:r>
          </a:p>
          <a:p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110948468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6E1F-AB51-5B76-31AB-7C723EFF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Access Token Acquisition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57640-1D12-BE92-7D58-EDF4E6444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432256"/>
          </a:xfrm>
        </p:spPr>
        <p:txBody>
          <a:bodyPr/>
          <a:lstStyle/>
          <a:p>
            <a:r>
              <a:rPr lang="en-US" dirty="0"/>
              <a:t>Authenticating </a:t>
            </a:r>
            <a:r>
              <a:rPr lang="en-US" sz="2000" b="1" dirty="0">
                <a:solidFill>
                  <a:srgbClr val="6C0000"/>
                </a:solidFill>
              </a:rPr>
              <a:t>as user</a:t>
            </a:r>
            <a:r>
              <a:rPr lang="en-US" dirty="0"/>
              <a:t> requires adding </a:t>
            </a:r>
            <a:r>
              <a:rPr lang="en-US" sz="2000" b="1" dirty="0">
                <a:solidFill>
                  <a:srgbClr val="6C0000"/>
                </a:solidFill>
              </a:rPr>
              <a:t>delegated permission scopes</a:t>
            </a:r>
            <a:r>
              <a:rPr lang="en-US" dirty="0"/>
              <a:t> to access token</a:t>
            </a:r>
          </a:p>
          <a:p>
            <a:pPr lvl="1"/>
            <a:r>
              <a:rPr lang="en-US" dirty="0"/>
              <a:t>Required permission scopes should be passed in request to acquire access token from Azure AD</a:t>
            </a:r>
          </a:p>
          <a:p>
            <a:pPr lvl="1"/>
            <a:r>
              <a:rPr lang="en-US" dirty="0"/>
              <a:t>Delegated permission scopes for Fabric APIs have resource URI of </a:t>
            </a:r>
            <a:r>
              <a:rPr lang="en-US" sz="1800" b="1" dirty="0">
                <a:solidFill>
                  <a:srgbClr val="6C0000"/>
                </a:solidFill>
              </a:rPr>
              <a:t>https://api.fabric.microsoft.com/</a:t>
            </a:r>
            <a:endParaRPr lang="en-US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Delegated permission scopes managed in </a:t>
            </a:r>
            <a:r>
              <a:rPr lang="en-US" sz="1800" b="1" dirty="0">
                <a:solidFill>
                  <a:srgbClr val="6C0000"/>
                </a:solidFill>
              </a:rPr>
              <a:t>FabricPermissionScopes</a:t>
            </a:r>
            <a:r>
              <a:rPr lang="en-US" dirty="0"/>
              <a:t>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Service Principal do not require delegated permission scopes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CAVEAT</a:t>
            </a:r>
            <a:r>
              <a:rPr lang="en-US" dirty="0"/>
              <a:t>: There is not full support for service principal access in initial public preview release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962A2-93C1-8B31-ABDC-3D4AEBCD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40" y="2821474"/>
            <a:ext cx="5128704" cy="2796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97103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4EA7-AD73-78F8-AA0A-15B2FA7E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Item Scopes versus Specific Item Scopes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94A42-4628-1BBF-98EB-8CB7E554E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224507"/>
          </a:xfrm>
        </p:spPr>
        <p:txBody>
          <a:bodyPr/>
          <a:lstStyle/>
          <a:p>
            <a:r>
              <a:rPr lang="en-US" dirty="0"/>
              <a:t>Generic permission scopes used to grant permissions to Fabric items of all types</a:t>
            </a:r>
          </a:p>
          <a:p>
            <a:pPr lvl="3">
              <a:spcBef>
                <a:spcPts val="600"/>
              </a:spcBef>
            </a:pPr>
            <a:r>
              <a:rPr lang="en-US" sz="1800" b="1" noProof="1">
                <a:solidFill>
                  <a:srgbClr val="6C0000"/>
                </a:solidFill>
              </a:rPr>
              <a:t>Item</a:t>
            </a: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</a:rPr>
              <a:t>.Read.All</a:t>
            </a:r>
          </a:p>
          <a:p>
            <a:pPr lvl="3">
              <a:spcBef>
                <a:spcPts val="600"/>
              </a:spcBef>
            </a:pPr>
            <a:r>
              <a:rPr lang="en-US" sz="1800" b="1" noProof="1">
                <a:solidFill>
                  <a:srgbClr val="6C0000"/>
                </a:solidFill>
              </a:rPr>
              <a:t>Item</a:t>
            </a: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</a:rPr>
              <a:t>.ReadWrite.All</a:t>
            </a:r>
          </a:p>
          <a:p>
            <a:pPr lvl="3">
              <a:spcBef>
                <a:spcPts val="600"/>
              </a:spcBef>
            </a:pPr>
            <a:r>
              <a:rPr lang="en-US" sz="1800" b="1" noProof="1">
                <a:solidFill>
                  <a:srgbClr val="6C0000"/>
                </a:solidFill>
              </a:rPr>
              <a:t>Item</a:t>
            </a: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</a:rPr>
              <a:t>.Execute.All</a:t>
            </a:r>
          </a:p>
          <a:p>
            <a:pPr lvl="3">
              <a:spcBef>
                <a:spcPts val="600"/>
              </a:spcBef>
            </a:pPr>
            <a:r>
              <a:rPr lang="en-US" sz="1800" b="1" noProof="1">
                <a:solidFill>
                  <a:srgbClr val="6C0000"/>
                </a:solidFill>
              </a:rPr>
              <a:t>Item</a:t>
            </a: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</a:rPr>
              <a:t>.Reshare.All</a:t>
            </a:r>
          </a:p>
          <a:p>
            <a:pPr lvl="4"/>
            <a:endParaRPr lang="en-US" dirty="0"/>
          </a:p>
          <a:p>
            <a:r>
              <a:rPr lang="en-US" dirty="0"/>
              <a:t>Specific permission scopes used to grant permissions to specific types of Fabric items</a:t>
            </a:r>
          </a:p>
          <a:p>
            <a:pPr lvl="3">
              <a:spcBef>
                <a:spcPts val="600"/>
              </a:spcBef>
            </a:pPr>
            <a:r>
              <a:rPr lang="en-US" sz="1800" b="1" noProof="1">
                <a:solidFill>
                  <a:srgbClr val="6C0000"/>
                </a:solidFill>
              </a:rPr>
              <a:t>Capacity</a:t>
            </a: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</a:rPr>
              <a:t>.Read.All</a:t>
            </a:r>
          </a:p>
          <a:p>
            <a:pPr lvl="3">
              <a:spcBef>
                <a:spcPts val="600"/>
              </a:spcBef>
            </a:pPr>
            <a:r>
              <a:rPr lang="en-US" sz="1800" b="1" noProof="1">
                <a:solidFill>
                  <a:srgbClr val="6C0000"/>
                </a:solidFill>
              </a:rPr>
              <a:t>Workspace</a:t>
            </a: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</a:rPr>
              <a:t>.ReadWrite.All</a:t>
            </a:r>
          </a:p>
          <a:p>
            <a:pPr lvl="3">
              <a:spcBef>
                <a:spcPts val="600"/>
              </a:spcBef>
            </a:pPr>
            <a:r>
              <a:rPr lang="en-US" sz="1800" b="1" noProof="1">
                <a:solidFill>
                  <a:srgbClr val="6C0000"/>
                </a:solidFill>
              </a:rPr>
              <a:t>Lakehouse</a:t>
            </a: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</a:rPr>
              <a:t>.ReadWrite.All</a:t>
            </a:r>
          </a:p>
          <a:p>
            <a:pPr lvl="3">
              <a:spcBef>
                <a:spcPts val="600"/>
              </a:spcBef>
            </a:pPr>
            <a:r>
              <a:rPr lang="en-US" sz="1800" b="1" noProof="1">
                <a:solidFill>
                  <a:srgbClr val="6C0000"/>
                </a:solidFill>
              </a:rPr>
              <a:t>SemanticModel</a:t>
            </a: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</a:rPr>
              <a:t>.ReadWrite.All</a:t>
            </a:r>
          </a:p>
          <a:p>
            <a:pPr lvl="3">
              <a:spcBef>
                <a:spcPts val="600"/>
              </a:spcBef>
            </a:pPr>
            <a:r>
              <a:rPr lang="en-US" sz="1800" b="1" noProof="1">
                <a:solidFill>
                  <a:srgbClr val="6C0000"/>
                </a:solidFill>
              </a:rPr>
              <a:t>Notebook</a:t>
            </a: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</a:rPr>
              <a:t>.ReadWrite.All</a:t>
            </a:r>
          </a:p>
          <a:p>
            <a:pPr lvl="3">
              <a:spcBef>
                <a:spcPts val="600"/>
              </a:spcBef>
            </a:pPr>
            <a:r>
              <a:rPr lang="en-US" sz="1800" b="1" noProof="1">
                <a:solidFill>
                  <a:srgbClr val="6C0000"/>
                </a:solidFill>
              </a:rPr>
              <a:t>Notebook</a:t>
            </a: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</a:rPr>
              <a:t>.Execute.All</a:t>
            </a:r>
          </a:p>
          <a:p>
            <a:pPr lvl="3">
              <a:spcBef>
                <a:spcPts val="600"/>
              </a:spcBef>
            </a:pPr>
            <a:r>
              <a:rPr lang="en-US" sz="1800" b="1" noProof="1">
                <a:solidFill>
                  <a:srgbClr val="6C0000"/>
                </a:solidFill>
              </a:rPr>
              <a:t>SemanticModel</a:t>
            </a:r>
            <a:r>
              <a:rPr lang="en-US" sz="1800" b="1" noProof="1">
                <a:solidFill>
                  <a:schemeClr val="tx1">
                    <a:lumMod val="60000"/>
                    <a:lumOff val="40000"/>
                  </a:schemeClr>
                </a:solidFill>
              </a:rPr>
              <a:t>.Reshare.All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2928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E12A-80B3-7018-2544-43FF7E34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Access Token for User using MSAL.NET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BC1F8-EFB5-6740-B0B2-1E836A648D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816156"/>
          </a:xfrm>
        </p:spPr>
        <p:txBody>
          <a:bodyPr/>
          <a:lstStyle/>
          <a:p>
            <a:r>
              <a:rPr lang="en-US" sz="2000" b="1" dirty="0">
                <a:solidFill>
                  <a:srgbClr val="6C0000"/>
                </a:solidFill>
              </a:rPr>
              <a:t>AzureAdTokenManager</a:t>
            </a:r>
            <a:r>
              <a:rPr lang="en-US" dirty="0"/>
              <a:t> class provides code to authenticate user</a:t>
            </a:r>
          </a:p>
          <a:p>
            <a:pPr lvl="1"/>
            <a:r>
              <a:rPr lang="en-US" dirty="0"/>
              <a:t>Uses MSAL.NET (</a:t>
            </a:r>
            <a:r>
              <a:rPr lang="en-US" sz="1800" b="1" dirty="0" err="1">
                <a:solidFill>
                  <a:srgbClr val="6C0000"/>
                </a:solidFill>
              </a:rPr>
              <a:t>Microsoft.Identity.Client</a:t>
            </a:r>
            <a:r>
              <a:rPr lang="en-US" dirty="0"/>
              <a:t>) to implement Azure AD authentication flow</a:t>
            </a:r>
          </a:p>
          <a:p>
            <a:pPr lvl="1"/>
            <a:r>
              <a:rPr lang="en-US" dirty="0"/>
              <a:t>Desktop and console applications can use redirect URI of </a:t>
            </a:r>
            <a:r>
              <a:rPr lang="en-US" sz="1800" b="1" dirty="0">
                <a:solidFill>
                  <a:srgbClr val="6C0000"/>
                </a:solidFill>
              </a:rPr>
              <a:t>http://localhost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Uses MSAL.NET support for caching access tokens and refresh tokens</a:t>
            </a:r>
          </a:p>
          <a:p>
            <a:pPr lvl="1"/>
            <a:r>
              <a:rPr lang="en-US" dirty="0"/>
              <a:t>Requires creating Azure AD application as public client with redirect URI of </a:t>
            </a:r>
            <a:r>
              <a:rPr lang="en-US" sz="1800" b="1" dirty="0">
                <a:solidFill>
                  <a:srgbClr val="6C0000"/>
                </a:solidFill>
              </a:rPr>
              <a:t>http://localhost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GetAccessToken</a:t>
            </a:r>
            <a:r>
              <a:rPr lang="en-US" dirty="0"/>
              <a:t> first attempts to get token from cache before prompting user for login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3720DF-CD9A-524B-8A9E-6851563CC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21" y="3604236"/>
            <a:ext cx="5442061" cy="3088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04217B3-D7FA-442F-7950-7EB31E5E520E}"/>
              </a:ext>
            </a:extLst>
          </p:cNvPr>
          <p:cNvGrpSpPr/>
          <p:nvPr/>
        </p:nvGrpSpPr>
        <p:grpSpPr>
          <a:xfrm>
            <a:off x="4504808" y="3839563"/>
            <a:ext cx="5679228" cy="710070"/>
            <a:chOff x="4504808" y="3839563"/>
            <a:chExt cx="5679228" cy="71007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8F6EC6-63F8-6B2E-1290-0307EBB508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98" b="71220"/>
            <a:stretch/>
          </p:blipFill>
          <p:spPr>
            <a:xfrm>
              <a:off x="6920920" y="3839563"/>
              <a:ext cx="3263116" cy="710070"/>
            </a:xfrm>
            <a:prstGeom prst="rect">
              <a:avLst/>
            </a:prstGeom>
            <a:ln>
              <a:solidFill>
                <a:srgbClr val="6C0000"/>
              </a:solidFill>
            </a:ln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8331167-B2BB-C8F5-F4F0-CA2AA939A5BC}"/>
                </a:ext>
              </a:extLst>
            </p:cNvPr>
            <p:cNvCxnSpPr>
              <a:cxnSpLocks/>
            </p:cNvCxnSpPr>
            <p:nvPr/>
          </p:nvCxnSpPr>
          <p:spPr>
            <a:xfrm>
              <a:off x="4682997" y="4345600"/>
              <a:ext cx="2360841" cy="0"/>
            </a:xfrm>
            <a:prstGeom prst="straightConnector1">
              <a:avLst/>
            </a:prstGeom>
            <a:ln w="22225">
              <a:solidFill>
                <a:srgbClr val="6C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5963133-9AEE-DA65-FAF0-72371C23306C}"/>
                </a:ext>
              </a:extLst>
            </p:cNvPr>
            <p:cNvCxnSpPr>
              <a:cxnSpLocks/>
            </p:cNvCxnSpPr>
            <p:nvPr/>
          </p:nvCxnSpPr>
          <p:spPr>
            <a:xfrm>
              <a:off x="4504808" y="4438081"/>
              <a:ext cx="2544495" cy="0"/>
            </a:xfrm>
            <a:prstGeom prst="straightConnector1">
              <a:avLst/>
            </a:prstGeom>
            <a:ln w="22225">
              <a:solidFill>
                <a:srgbClr val="6C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379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E4AD-1907-7055-D29A-40BD6840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Entra Id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724C6-4F32-EBAC-A3BA-61BFFFDF7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24315"/>
          </a:xfrm>
        </p:spPr>
        <p:txBody>
          <a:bodyPr/>
          <a:lstStyle/>
          <a:p>
            <a:r>
              <a:rPr lang="en-US" dirty="0"/>
              <a:t>You need Entra ID application</a:t>
            </a:r>
          </a:p>
          <a:p>
            <a:pPr lvl="1"/>
            <a:r>
              <a:rPr lang="en-US" dirty="0"/>
              <a:t>Microsoft recently renamed Azure Active Directory to </a:t>
            </a:r>
            <a:r>
              <a:rPr lang="en-US" sz="1800" b="1" dirty="0">
                <a:solidFill>
                  <a:srgbClr val="6C0000"/>
                </a:solidFill>
              </a:rPr>
              <a:t>Microsoft Entra ID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Creating new application in the Entra ID portal at </a:t>
            </a:r>
            <a:r>
              <a:rPr lang="en-US" dirty="0">
                <a:hlinkClick r:id="rId2"/>
              </a:rPr>
              <a:t>https://entra.microsoft.com/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Creating new Entra ID application using PowerShell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97149-2977-AC62-F5D0-885D4C05E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952" y="5818293"/>
            <a:ext cx="5022778" cy="985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75ED4B-C4CF-B21A-2EED-C73DE783F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952" y="2364238"/>
            <a:ext cx="5209117" cy="29203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89439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34C8-5F02-3BAF-EC35-A52BDD9E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Transmitting Access Token in Fabric User API Calls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079BC-0F9C-0B5B-7D81-D2520BE89A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339376"/>
          </a:xfrm>
        </p:spPr>
        <p:txBody>
          <a:bodyPr/>
          <a:lstStyle/>
          <a:p>
            <a:r>
              <a:rPr lang="en-US" sz="2000" b="1" dirty="0">
                <a:solidFill>
                  <a:srgbClr val="6C0000"/>
                </a:solidFill>
              </a:rPr>
              <a:t>FabricUserApi</a:t>
            </a:r>
            <a:r>
              <a:rPr lang="en-US" dirty="0"/>
              <a:t> class acquires access token at startup</a:t>
            </a:r>
          </a:p>
          <a:p>
            <a:pPr lvl="1"/>
            <a:r>
              <a:rPr lang="en-US" dirty="0"/>
              <a:t>No need to login interactively if application can retrieve access token or refresh token from cache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Methods which execute HTTP requests using </a:t>
            </a:r>
            <a:r>
              <a:rPr lang="en-US" sz="2000" b="1" dirty="0" err="1">
                <a:solidFill>
                  <a:srgbClr val="6C0000"/>
                </a:solidFill>
              </a:rPr>
              <a:t>HttpClient</a:t>
            </a:r>
            <a:r>
              <a:rPr lang="en-US" dirty="0"/>
              <a:t> must add access token</a:t>
            </a:r>
          </a:p>
          <a:p>
            <a:pPr lvl="1"/>
            <a:r>
              <a:rPr lang="en-US" dirty="0"/>
              <a:t>Here's an example of </a:t>
            </a:r>
            <a:r>
              <a:rPr lang="en-US" sz="1800" b="1" dirty="0">
                <a:solidFill>
                  <a:srgbClr val="6C0000"/>
                </a:solidFill>
              </a:rPr>
              <a:t>ExecuteGetRequest</a:t>
            </a:r>
            <a:r>
              <a:rPr lang="en-US" dirty="0"/>
              <a:t> adding </a:t>
            </a:r>
            <a:r>
              <a:rPr lang="en-US" sz="1800" b="1" dirty="0">
                <a:solidFill>
                  <a:srgbClr val="6C0000"/>
                </a:solidFill>
              </a:rPr>
              <a:t>Authorization</a:t>
            </a:r>
            <a:r>
              <a:rPr lang="en-US" dirty="0"/>
              <a:t> header with access token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DB6A5-48BF-463E-F437-E74264B59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76" y="2063956"/>
            <a:ext cx="8138865" cy="14860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45D2EC-C0AA-3AB1-F32B-4E5B95663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75" y="4583137"/>
            <a:ext cx="6704305" cy="2220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C65FC81-0355-FC63-55ED-3B42BACF8701}"/>
              </a:ext>
            </a:extLst>
          </p:cNvPr>
          <p:cNvSpPr/>
          <p:nvPr/>
        </p:nvSpPr>
        <p:spPr bwMode="auto">
          <a:xfrm>
            <a:off x="677561" y="5193976"/>
            <a:ext cx="744280" cy="259051"/>
          </a:xfrm>
          <a:prstGeom prst="rightArrow">
            <a:avLst>
              <a:gd name="adj1" fmla="val 60941"/>
              <a:gd name="adj2" fmla="val 65269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2383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990A-CB2C-F5FF-6413-2B26C243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Fabric API Calls with ExecuteGetRequest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EA6E-B2EC-ACA0-3DFB-D84A3ABF99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400657"/>
          </a:xfrm>
        </p:spPr>
        <p:txBody>
          <a:bodyPr/>
          <a:lstStyle/>
          <a:p>
            <a:r>
              <a:rPr lang="en-US" dirty="0"/>
              <a:t>Call </a:t>
            </a:r>
            <a:r>
              <a:rPr lang="en-US" sz="2000" b="1" dirty="0">
                <a:solidFill>
                  <a:srgbClr val="6C0000"/>
                </a:solidFill>
              </a:rPr>
              <a:t>ExecuteGetRequest</a:t>
            </a:r>
            <a:r>
              <a:rPr lang="en-US" dirty="0"/>
              <a:t> by passing relative base URL to endpoint</a:t>
            </a:r>
          </a:p>
          <a:p>
            <a:pPr lvl="1"/>
            <a:r>
              <a:rPr lang="en-US" dirty="0"/>
              <a:t>This examples calls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List Workspaces</a:t>
            </a:r>
            <a:r>
              <a:rPr lang="en-US" dirty="0"/>
              <a:t> API by passing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/workspaces</a:t>
            </a:r>
            <a:r>
              <a:rPr lang="en-US" dirty="0"/>
              <a:t> in call to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ExecuteGetRequest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Calls to </a:t>
            </a:r>
            <a:r>
              <a:rPr lang="en-US" sz="1800" b="1" dirty="0">
                <a:solidFill>
                  <a:srgbClr val="6C0000"/>
                </a:solidFill>
              </a:rPr>
              <a:t>ExecuteGetRequest</a:t>
            </a:r>
            <a:r>
              <a:rPr lang="en-US" dirty="0"/>
              <a:t> will automatically transmit access token in </a:t>
            </a:r>
            <a:r>
              <a:rPr lang="en-US" sz="1800" b="1" dirty="0">
                <a:solidFill>
                  <a:srgbClr val="6C0000"/>
                </a:solidFill>
              </a:rPr>
              <a:t>Authorization</a:t>
            </a:r>
            <a:r>
              <a:rPr lang="en-US" dirty="0"/>
              <a:t> header</a:t>
            </a:r>
          </a:p>
          <a:p>
            <a:pPr lvl="1"/>
            <a:r>
              <a:rPr lang="en-US" dirty="0"/>
              <a:t>Fabric API returns response to GET request with JSON in response body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58DB56-337D-E756-9E20-25BCB50DFFD7}"/>
              </a:ext>
            </a:extLst>
          </p:cNvPr>
          <p:cNvSpPr/>
          <p:nvPr/>
        </p:nvSpPr>
        <p:spPr bwMode="auto">
          <a:xfrm>
            <a:off x="1366897" y="3813192"/>
            <a:ext cx="2102069" cy="29110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9228BB-10EB-6C56-CAEB-8CB056E56C86}"/>
              </a:ext>
            </a:extLst>
          </p:cNvPr>
          <p:cNvSpPr/>
          <p:nvPr/>
        </p:nvSpPr>
        <p:spPr bwMode="auto">
          <a:xfrm>
            <a:off x="8653767" y="3850559"/>
            <a:ext cx="2263383" cy="291108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User APIs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4B8E81C-4F4E-4D31-7843-23C518DAB50C}"/>
              </a:ext>
            </a:extLst>
          </p:cNvPr>
          <p:cNvSpPr/>
          <p:nvPr/>
        </p:nvSpPr>
        <p:spPr bwMode="auto">
          <a:xfrm flipH="1">
            <a:off x="3651722" y="5530546"/>
            <a:ext cx="4614142" cy="473079"/>
          </a:xfrm>
          <a:prstGeom prst="rightArrow">
            <a:avLst>
              <a:gd name="adj1" fmla="val 66153"/>
              <a:gd name="adj2" fmla="val 9354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1168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rPr>
              <a:t>200 OK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80FBEE-CC14-B69C-4922-518E033B1D5D}"/>
              </a:ext>
            </a:extLst>
          </p:cNvPr>
          <p:cNvGrpSpPr/>
          <p:nvPr/>
        </p:nvGrpSpPr>
        <p:grpSpPr>
          <a:xfrm>
            <a:off x="3652628" y="4015910"/>
            <a:ext cx="4803328" cy="937966"/>
            <a:chOff x="3205556" y="4279359"/>
            <a:chExt cx="4803328" cy="937966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F097174-28E3-D636-E2B6-16024FB2301E}"/>
                </a:ext>
              </a:extLst>
            </p:cNvPr>
            <p:cNvSpPr/>
            <p:nvPr/>
          </p:nvSpPr>
          <p:spPr bwMode="auto">
            <a:xfrm>
              <a:off x="3205556" y="4279359"/>
              <a:ext cx="4803328" cy="937966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rgbClr val="F0F8F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18B4BCB-1ED4-AAAD-3270-757BE623D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9442" y="4504567"/>
              <a:ext cx="3398815" cy="449619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972D335-303A-E969-9D54-7328EFDEF4CB}"/>
                </a:ext>
              </a:extLst>
            </p:cNvPr>
            <p:cNvSpPr/>
            <p:nvPr/>
          </p:nvSpPr>
          <p:spPr bwMode="auto">
            <a:xfrm>
              <a:off x="4763371" y="4729376"/>
              <a:ext cx="1934886" cy="118927"/>
            </a:xfrm>
            <a:prstGeom prst="roundRect">
              <a:avLst/>
            </a:prstGeom>
            <a:solidFill>
              <a:schemeClr val="bg1">
                <a:lumMod val="85000"/>
                <a:alpha val="78000"/>
              </a:schemeClr>
            </a:solidFill>
            <a:ln w="12700">
              <a:solidFill>
                <a:schemeClr val="bg2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access token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B440267-9BD7-2A25-211F-31825CECC2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3" t="13907" r="30929" b="67173"/>
          <a:stretch/>
        </p:blipFill>
        <p:spPr>
          <a:xfrm>
            <a:off x="1366897" y="2107095"/>
            <a:ext cx="7090039" cy="57647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8860B0A-5997-6301-B6A1-FB999E164ABB}"/>
              </a:ext>
            </a:extLst>
          </p:cNvPr>
          <p:cNvGrpSpPr/>
          <p:nvPr/>
        </p:nvGrpSpPr>
        <p:grpSpPr>
          <a:xfrm>
            <a:off x="4736451" y="4915546"/>
            <a:ext cx="2633869" cy="1596637"/>
            <a:chOff x="4432853" y="4409806"/>
            <a:chExt cx="3026474" cy="18346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F5833-A143-59B0-7C26-730CEAD9E4CB}"/>
                </a:ext>
              </a:extLst>
            </p:cNvPr>
            <p:cNvSpPr/>
            <p:nvPr/>
          </p:nvSpPr>
          <p:spPr bwMode="auto">
            <a:xfrm>
              <a:off x="4432853" y="4409806"/>
              <a:ext cx="3010215" cy="2321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JSON in Response Body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A15FE5A-E155-2A12-E206-B15DE0C1F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9112" y="4641985"/>
              <a:ext cx="3010215" cy="16024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568436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2FB5-DCFD-165C-9FCE-9A48BEC2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Deserializing JSON from the HTTP Response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B2ABA-D010-A498-D0E5-BE0334666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854901"/>
          </a:xfrm>
        </p:spPr>
        <p:txBody>
          <a:bodyPr/>
          <a:lstStyle/>
          <a:p>
            <a:r>
              <a:rPr lang="en-US" dirty="0"/>
              <a:t>C# serialization classes are used to convert between JSON and .NET object</a:t>
            </a:r>
          </a:p>
          <a:p>
            <a:pPr lvl="1"/>
            <a:r>
              <a:rPr lang="en-US" dirty="0"/>
              <a:t>Example serialization classes used to deserialize response from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List Workspaces</a:t>
            </a:r>
            <a:r>
              <a:rPr lang="en-US" dirty="0"/>
              <a:t> API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sz="1600" b="1" dirty="0">
                <a:solidFill>
                  <a:srgbClr val="6C0000"/>
                </a:solidFill>
              </a:rPr>
              <a:t>JsonSerializer</a:t>
            </a:r>
            <a:r>
              <a:rPr lang="en-US" dirty="0"/>
              <a:t> and Fabric serialization classes to deserialize JSON from response body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AF17D5-DEB3-9374-4203-AECEF5B03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705" y="2137350"/>
            <a:ext cx="3319669" cy="1767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1D5C9E-F185-71C0-E29A-95892EDF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99" y="4650223"/>
            <a:ext cx="7400077" cy="21538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785F685-E0F5-301E-14BC-0A7684B8C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499" y="2137350"/>
            <a:ext cx="4545892" cy="1764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434AF55D-6CA7-239F-60BC-C6826AEB07D8}"/>
              </a:ext>
            </a:extLst>
          </p:cNvPr>
          <p:cNvSpPr/>
          <p:nvPr/>
        </p:nvSpPr>
        <p:spPr bwMode="auto">
          <a:xfrm>
            <a:off x="5198166" y="2676756"/>
            <a:ext cx="2385392" cy="685363"/>
          </a:xfrm>
          <a:prstGeom prst="rightArrow">
            <a:avLst>
              <a:gd name="adj1" fmla="val 65044"/>
              <a:gd name="adj2" fmla="val 5699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Creating .NET classes that map to structured JSON</a:t>
            </a:r>
          </a:p>
        </p:txBody>
      </p:sp>
    </p:spTree>
    <p:extLst>
      <p:ext uri="{BB962C8B-B14F-4D97-AF65-F5344CB8AC3E}">
        <p14:creationId xmlns:p14="http://schemas.microsoft.com/office/powerpoint/2010/main" val="24945174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Authentication and Authorization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Workspaces and Configuring Access</a:t>
            </a:r>
          </a:p>
          <a:p>
            <a:r>
              <a:rPr lang="en-US" dirty="0"/>
              <a:t>Creating Semantic Models and Reports</a:t>
            </a:r>
          </a:p>
          <a:p>
            <a:r>
              <a:rPr lang="en-US" dirty="0"/>
              <a:t>Creating Lakehouses and Notebooks</a:t>
            </a:r>
          </a:p>
          <a:p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27924532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Fabric User API Fundamentals</a:t>
            </a:r>
          </a:p>
          <a:p>
            <a:r>
              <a:rPr lang="en-US" dirty="0"/>
              <a:t>Understanding Authentication and Authorization</a:t>
            </a:r>
          </a:p>
          <a:p>
            <a:r>
              <a:rPr lang="en-US" dirty="0"/>
              <a:t>Creating Workspaces and Configuring Access</a:t>
            </a:r>
          </a:p>
          <a:p>
            <a:r>
              <a:rPr lang="en-US" dirty="0"/>
              <a:t>Creating Semantic Models and Reports</a:t>
            </a:r>
          </a:p>
          <a:p>
            <a:r>
              <a:rPr lang="en-US" dirty="0"/>
              <a:t>Creating Lakehouses and Notebooks</a:t>
            </a:r>
          </a:p>
          <a:p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51599992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B269-D529-E226-D896-C9C61085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Workspace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7EA38-E8AB-AA18-7D87-86DE3B838A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954655"/>
          </a:xfrm>
        </p:spPr>
        <p:txBody>
          <a:bodyPr/>
          <a:lstStyle/>
          <a:p>
            <a:r>
              <a:rPr lang="en-US" dirty="0"/>
              <a:t>Workspace created using POST operation with JSON body payload</a:t>
            </a:r>
          </a:p>
          <a:p>
            <a:pPr lvl="1"/>
            <a:r>
              <a:rPr lang="en-US" dirty="0"/>
              <a:t>Use </a:t>
            </a:r>
            <a:r>
              <a:rPr lang="en-US" sz="1800" b="1" dirty="0">
                <a:solidFill>
                  <a:srgbClr val="6C0000"/>
                </a:solidFill>
              </a:rPr>
              <a:t>JsonSerializer</a:t>
            </a:r>
            <a:r>
              <a:rPr lang="en-US" dirty="0"/>
              <a:t> and Fabric serialization class to prepare JSON for request body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4488" lvl="1" indent="0">
              <a:buNone/>
            </a:pPr>
            <a:endParaRPr lang="en-US" dirty="0"/>
          </a:p>
          <a:p>
            <a:pPr lvl="1"/>
            <a:r>
              <a:rPr lang="en-US" dirty="0"/>
              <a:t>Successful call returns </a:t>
            </a:r>
            <a:r>
              <a:rPr lang="en-US" sz="1600" b="1" dirty="0">
                <a:solidFill>
                  <a:srgbClr val="6C0000"/>
                </a:solidFill>
              </a:rPr>
              <a:t>201 CREATED</a:t>
            </a:r>
            <a:r>
              <a:rPr lang="en-US" dirty="0"/>
              <a:t> and JSON response body contains </a:t>
            </a:r>
            <a:r>
              <a:rPr lang="en-US" b="1" dirty="0">
                <a:solidFill>
                  <a:srgbClr val="6C0000"/>
                </a:solidFill>
              </a:rPr>
              <a:t>Id</a:t>
            </a:r>
            <a:r>
              <a:rPr lang="en-US" dirty="0"/>
              <a:t> of new workspace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195FF-D011-BDCF-46B0-0DDF85C5B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412" y="2162736"/>
            <a:ext cx="3124471" cy="723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3AC38E-8726-B790-EAC3-ABF43B923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022" y="2123618"/>
            <a:ext cx="6111770" cy="14326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A1E46C-159D-012F-6EE9-ACF3571E000E}"/>
              </a:ext>
            </a:extLst>
          </p:cNvPr>
          <p:cNvSpPr/>
          <p:nvPr/>
        </p:nvSpPr>
        <p:spPr bwMode="auto">
          <a:xfrm>
            <a:off x="1318421" y="4095129"/>
            <a:ext cx="1637212" cy="2741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FFB8A1-076C-CF42-C959-8363278B3E5C}"/>
              </a:ext>
            </a:extLst>
          </p:cNvPr>
          <p:cNvSpPr/>
          <p:nvPr/>
        </p:nvSpPr>
        <p:spPr bwMode="auto">
          <a:xfrm>
            <a:off x="7690412" y="4095129"/>
            <a:ext cx="1762853" cy="274169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User APIs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071FA3-1BCF-5F8D-B113-A61AD057D14E}"/>
              </a:ext>
            </a:extLst>
          </p:cNvPr>
          <p:cNvGrpSpPr/>
          <p:nvPr/>
        </p:nvGrpSpPr>
        <p:grpSpPr>
          <a:xfrm>
            <a:off x="3228087" y="5437263"/>
            <a:ext cx="4132705" cy="1312784"/>
            <a:chOff x="3312174" y="4900343"/>
            <a:chExt cx="5306113" cy="168552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F21BB4A-BE4D-D828-9E62-9995B9A36FEC}"/>
                </a:ext>
              </a:extLst>
            </p:cNvPr>
            <p:cNvGrpSpPr/>
            <p:nvPr/>
          </p:nvGrpSpPr>
          <p:grpSpPr>
            <a:xfrm>
              <a:off x="3312174" y="4900343"/>
              <a:ext cx="5306113" cy="1685526"/>
              <a:chOff x="3132034" y="4979969"/>
              <a:chExt cx="5306113" cy="168552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D5EBC65-CA92-0D05-11FA-899886FF8B87}"/>
                  </a:ext>
                </a:extLst>
              </p:cNvPr>
              <p:cNvSpPr/>
              <p:nvPr/>
            </p:nvSpPr>
            <p:spPr bwMode="auto">
              <a:xfrm>
                <a:off x="3132034" y="5237265"/>
                <a:ext cx="5306113" cy="14282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956E3CD-C920-C9E6-8A3E-E7B8CE582E65}"/>
                  </a:ext>
                </a:extLst>
              </p:cNvPr>
              <p:cNvSpPr/>
              <p:nvPr/>
            </p:nvSpPr>
            <p:spPr bwMode="auto">
              <a:xfrm>
                <a:off x="3132034" y="4979969"/>
                <a:ext cx="5306113" cy="2652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HTTP Response</a:t>
                </a:r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475C707A-5112-1BA0-6A4A-DAA1E131F0BE}"/>
                </a:ext>
              </a:extLst>
            </p:cNvPr>
            <p:cNvSpPr/>
            <p:nvPr/>
          </p:nvSpPr>
          <p:spPr bwMode="auto">
            <a:xfrm flipH="1">
              <a:off x="3407566" y="5240308"/>
              <a:ext cx="5039993" cy="439985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rgbClr val="F0F8F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201 CREATED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491AF43-862C-DC9B-3493-BD2BB0E59C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983" t="17182" b="2625"/>
            <a:stretch/>
          </p:blipFill>
          <p:spPr>
            <a:xfrm>
              <a:off x="4577127" y="5728419"/>
              <a:ext cx="2700870" cy="7700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03CC72E-EB81-424F-442E-38A17C0C98AF}"/>
              </a:ext>
            </a:extLst>
          </p:cNvPr>
          <p:cNvGrpSpPr/>
          <p:nvPr/>
        </p:nvGrpSpPr>
        <p:grpSpPr>
          <a:xfrm>
            <a:off x="3228087" y="4204825"/>
            <a:ext cx="4132705" cy="1025707"/>
            <a:chOff x="3312174" y="3317976"/>
            <a:chExt cx="5306113" cy="13169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16A302-82D9-DEEA-6D98-F0C33A015E86}"/>
                </a:ext>
              </a:extLst>
            </p:cNvPr>
            <p:cNvSpPr/>
            <p:nvPr/>
          </p:nvSpPr>
          <p:spPr bwMode="auto">
            <a:xfrm>
              <a:off x="3312174" y="3575272"/>
              <a:ext cx="5306113" cy="10596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B946550-927E-F3DF-BDB9-D818BB3B604F}"/>
                </a:ext>
              </a:extLst>
            </p:cNvPr>
            <p:cNvSpPr/>
            <p:nvPr/>
          </p:nvSpPr>
          <p:spPr bwMode="auto">
            <a:xfrm>
              <a:off x="3407566" y="3614256"/>
              <a:ext cx="5039993" cy="439985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rgbClr val="F0F8F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nn-NO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POST https://api.fabric.microsoft.com/v1/workspaces</a:t>
              </a:r>
              <a:endPara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B20B967-2CC9-7E17-9548-869C183351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454" t="23352" b="6954"/>
            <a:stretch/>
          </p:blipFill>
          <p:spPr>
            <a:xfrm>
              <a:off x="4472432" y="4061916"/>
              <a:ext cx="2745008" cy="4992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DE9638-445E-7DDD-F00E-3E026CBCE454}"/>
                </a:ext>
              </a:extLst>
            </p:cNvPr>
            <p:cNvSpPr/>
            <p:nvPr/>
          </p:nvSpPr>
          <p:spPr bwMode="auto">
            <a:xfrm>
              <a:off x="3312174" y="3317976"/>
              <a:ext cx="5306113" cy="26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HTTP Request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6481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B269-D529-E226-D896-C9C61085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Workspace Role Assignment for User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7EA38-E8AB-AA18-7D87-86DE3B838A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08543"/>
          </a:xfrm>
        </p:spPr>
        <p:txBody>
          <a:bodyPr/>
          <a:lstStyle/>
          <a:p>
            <a:r>
              <a:rPr lang="en-US" dirty="0"/>
              <a:t>Workspace role assignment added using POST operation with JSON body payload</a:t>
            </a:r>
          </a:p>
          <a:p>
            <a:pPr lvl="1"/>
            <a:r>
              <a:rPr lang="en-US" dirty="0"/>
              <a:t>User must be added using object Id of Azure AD user account (adding user by email not allowed)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Successful assignment of workspace role returns </a:t>
            </a:r>
            <a:r>
              <a:rPr lang="en-US" sz="1800" b="1" dirty="0">
                <a:solidFill>
                  <a:srgbClr val="6C0000"/>
                </a:solidFill>
              </a:rPr>
              <a:t>200 OK</a:t>
            </a:r>
            <a:endParaRPr lang="en-US" b="1" dirty="0">
              <a:solidFill>
                <a:srgbClr val="6C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8AC570-2808-EBA6-7497-0D13A66DF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881" y="2072892"/>
            <a:ext cx="5605300" cy="17996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9F187A-C135-255F-28E8-F307D947AF89}"/>
              </a:ext>
            </a:extLst>
          </p:cNvPr>
          <p:cNvSpPr/>
          <p:nvPr/>
        </p:nvSpPr>
        <p:spPr bwMode="auto">
          <a:xfrm>
            <a:off x="1304881" y="4415199"/>
            <a:ext cx="1637212" cy="24626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3FC2AE-808C-9D25-B02F-9042171CD62E}"/>
              </a:ext>
            </a:extLst>
          </p:cNvPr>
          <p:cNvSpPr/>
          <p:nvPr/>
        </p:nvSpPr>
        <p:spPr bwMode="auto">
          <a:xfrm>
            <a:off x="9140495" y="4415199"/>
            <a:ext cx="1762853" cy="246267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User APIs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62EFBB-4674-33E9-96E4-320B3AC16FB8}"/>
              </a:ext>
            </a:extLst>
          </p:cNvPr>
          <p:cNvGrpSpPr/>
          <p:nvPr/>
        </p:nvGrpSpPr>
        <p:grpSpPr>
          <a:xfrm>
            <a:off x="3132007" y="5982580"/>
            <a:ext cx="5902377" cy="777404"/>
            <a:chOff x="3312174" y="4900343"/>
            <a:chExt cx="5306113" cy="99813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C2ADF46-4727-CCC1-5107-DA329282798F}"/>
                </a:ext>
              </a:extLst>
            </p:cNvPr>
            <p:cNvGrpSpPr/>
            <p:nvPr/>
          </p:nvGrpSpPr>
          <p:grpSpPr>
            <a:xfrm>
              <a:off x="3312174" y="4900343"/>
              <a:ext cx="5306113" cy="998134"/>
              <a:chOff x="3132034" y="4979969"/>
              <a:chExt cx="5306113" cy="99813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EFF6682-D6BC-06B9-10F2-8B46DE408B28}"/>
                  </a:ext>
                </a:extLst>
              </p:cNvPr>
              <p:cNvSpPr/>
              <p:nvPr/>
            </p:nvSpPr>
            <p:spPr bwMode="auto">
              <a:xfrm>
                <a:off x="3132034" y="5237265"/>
                <a:ext cx="5306113" cy="74083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5E5C03A-16F4-1127-4DD3-88F86D57919A}"/>
                  </a:ext>
                </a:extLst>
              </p:cNvPr>
              <p:cNvSpPr/>
              <p:nvPr/>
            </p:nvSpPr>
            <p:spPr bwMode="auto">
              <a:xfrm>
                <a:off x="3132034" y="4979969"/>
                <a:ext cx="5306113" cy="2652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HTTP Response</a:t>
                </a:r>
              </a:p>
            </p:txBody>
          </p:sp>
        </p:grp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A1680502-57F8-4337-6718-89CE3CC81B2A}"/>
                </a:ext>
              </a:extLst>
            </p:cNvPr>
            <p:cNvSpPr/>
            <p:nvPr/>
          </p:nvSpPr>
          <p:spPr bwMode="auto">
            <a:xfrm flipH="1">
              <a:off x="3407566" y="5278591"/>
              <a:ext cx="5039993" cy="439986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rgbClr val="F0F8F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200 OK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3691853-DEBE-B642-537E-B679119044DE}"/>
              </a:ext>
            </a:extLst>
          </p:cNvPr>
          <p:cNvGrpSpPr/>
          <p:nvPr/>
        </p:nvGrpSpPr>
        <p:grpSpPr>
          <a:xfrm>
            <a:off x="3132007" y="4506124"/>
            <a:ext cx="5902377" cy="1346990"/>
            <a:chOff x="3312174" y="3317976"/>
            <a:chExt cx="5306113" cy="131693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BE581E-165F-98D1-D71A-C969E0B1E5C9}"/>
                </a:ext>
              </a:extLst>
            </p:cNvPr>
            <p:cNvSpPr/>
            <p:nvPr/>
          </p:nvSpPr>
          <p:spPr bwMode="auto">
            <a:xfrm>
              <a:off x="3312174" y="3575272"/>
              <a:ext cx="5306113" cy="10596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D691085-10F4-6DC4-3093-B222B52BF202}"/>
                </a:ext>
              </a:extLst>
            </p:cNvPr>
            <p:cNvSpPr/>
            <p:nvPr/>
          </p:nvSpPr>
          <p:spPr bwMode="auto">
            <a:xfrm>
              <a:off x="3312174" y="3317976"/>
              <a:ext cx="5306113" cy="26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HTTP Request</a:t>
              </a:r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F363EE97-2CBB-6C73-4E5A-C52135FDD82A}"/>
              </a:ext>
            </a:extLst>
          </p:cNvPr>
          <p:cNvSpPr/>
          <p:nvPr/>
        </p:nvSpPr>
        <p:spPr bwMode="auto">
          <a:xfrm>
            <a:off x="3206304" y="4816440"/>
            <a:ext cx="5758173" cy="342686"/>
          </a:xfrm>
          <a:prstGeom prst="rightArrow">
            <a:avLst>
              <a:gd name="adj1" fmla="val 66153"/>
              <a:gd name="adj2" fmla="val 93548"/>
            </a:avLst>
          </a:prstGeom>
          <a:solidFill>
            <a:srgbClr val="F0F8FF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n-NO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POST https://api.fabric.microsoft.com/v1/workspaces/{WORKSPACE_ID}/roleAssignments</a:t>
            </a:r>
            <a:endParaRPr lang="en-US" sz="800" b="1" dirty="0">
              <a:solidFill>
                <a:schemeClr val="tx1"/>
              </a:solidFill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6CD2ECD-EE1B-E74C-5F9E-B92232A3F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753" y="5198143"/>
            <a:ext cx="1963082" cy="5486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43724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34EE-9A3B-CB94-6C5A-8F1CE300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Roles to Azure AD Groups and Service Principals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C3BF0-94E0-994D-FF6F-8B5BD23F78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47015"/>
          </a:xfrm>
        </p:spPr>
        <p:txBody>
          <a:bodyPr/>
          <a:lstStyle/>
          <a:p>
            <a:r>
              <a:rPr lang="en-US" dirty="0"/>
              <a:t>Assigning workspace role to Azure AD group using object Id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Assigning workspace role to service principal using object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880D4-01A5-D099-4A4C-364FEFEE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30" y="1668947"/>
            <a:ext cx="6642778" cy="2194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DCFD72-7242-4E22-822C-12C0C5587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30" y="4480590"/>
            <a:ext cx="8471736" cy="220938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A94A964-04AF-A8A4-9DF0-DBC142147AF0}"/>
              </a:ext>
            </a:extLst>
          </p:cNvPr>
          <p:cNvGrpSpPr/>
          <p:nvPr/>
        </p:nvGrpSpPr>
        <p:grpSpPr>
          <a:xfrm>
            <a:off x="4044504" y="2270296"/>
            <a:ext cx="4907918" cy="670618"/>
            <a:chOff x="4044504" y="2270296"/>
            <a:chExt cx="4907918" cy="6706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4C8DDF-9095-ACC2-BDB9-9D76D4A2AA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85"/>
            <a:stretch/>
          </p:blipFill>
          <p:spPr>
            <a:xfrm>
              <a:off x="6484948" y="2270296"/>
              <a:ext cx="2467474" cy="6706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5E611B8-8E5E-00CF-7C3E-FB4C939C5F3B}"/>
                </a:ext>
              </a:extLst>
            </p:cNvPr>
            <p:cNvSpPr/>
            <p:nvPr/>
          </p:nvSpPr>
          <p:spPr bwMode="auto">
            <a:xfrm>
              <a:off x="4044504" y="2434262"/>
              <a:ext cx="2173734" cy="342686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nn-NO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JSON in request body</a:t>
              </a:r>
              <a:endPara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5DD0C3-E723-A071-8033-F67687BA98F5}"/>
              </a:ext>
            </a:extLst>
          </p:cNvPr>
          <p:cNvGrpSpPr/>
          <p:nvPr/>
        </p:nvGrpSpPr>
        <p:grpSpPr>
          <a:xfrm>
            <a:off x="4608187" y="5030205"/>
            <a:ext cx="5026877" cy="656681"/>
            <a:chOff x="4608187" y="5030205"/>
            <a:chExt cx="5026877" cy="65668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59E2D92-86E5-4491-52BB-46221D33F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090" t="7462" b="-1608"/>
            <a:stretch/>
          </p:blipFill>
          <p:spPr>
            <a:xfrm>
              <a:off x="7057207" y="5030205"/>
              <a:ext cx="2577857" cy="6566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0FD9A051-C918-1E40-F2AA-EC41A5B2315F}"/>
                </a:ext>
              </a:extLst>
            </p:cNvPr>
            <p:cNvSpPr/>
            <p:nvPr/>
          </p:nvSpPr>
          <p:spPr bwMode="auto">
            <a:xfrm>
              <a:off x="4608187" y="5187203"/>
              <a:ext cx="2269691" cy="342686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nn-NO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JSON in request body</a:t>
              </a:r>
              <a:endPara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732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Authentication and Authorization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Workspaces and Configuring Access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Semantic Models and Reports</a:t>
            </a:r>
          </a:p>
          <a:p>
            <a:r>
              <a:rPr lang="en-US" dirty="0"/>
              <a:t>Creating Lakehouses and Notebooks</a:t>
            </a:r>
          </a:p>
          <a:p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127774734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BE83-FA00-0F8E-7150-82C2CC5F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Away from Deployment and ALM using PBIX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29F90-7E52-9FBE-F208-1A2C880C75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55038"/>
          </a:xfrm>
        </p:spPr>
        <p:txBody>
          <a:bodyPr/>
          <a:lstStyle/>
          <a:p>
            <a:r>
              <a:rPr lang="en-US" dirty="0"/>
              <a:t>Managing definitions for datasets and reports in Power BI has been difficult</a:t>
            </a:r>
          </a:p>
          <a:p>
            <a:pPr lvl="1"/>
            <a:r>
              <a:rPr lang="en-US" dirty="0"/>
              <a:t>Common to package dataset and report definitions in </a:t>
            </a:r>
            <a:r>
              <a:rPr lang="en-US" sz="1800" b="1" dirty="0">
                <a:solidFill>
                  <a:srgbClr val="6C0000"/>
                </a:solidFill>
              </a:rPr>
              <a:t>PBIX files</a:t>
            </a:r>
            <a:r>
              <a:rPr lang="en-US" dirty="0"/>
              <a:t> created with </a:t>
            </a:r>
            <a:r>
              <a:rPr lang="en-US" sz="1800" b="1" dirty="0">
                <a:solidFill>
                  <a:srgbClr val="6C0000"/>
                </a:solidFill>
              </a:rPr>
              <a:t>Power BI Desktop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To developers, PBIX file is a </a:t>
            </a:r>
            <a:r>
              <a:rPr lang="en-US" sz="1800" b="1" dirty="0">
                <a:solidFill>
                  <a:srgbClr val="6C0000"/>
                </a:solidFill>
              </a:rPr>
              <a:t>black box</a:t>
            </a:r>
            <a:r>
              <a:rPr lang="en-US" dirty="0"/>
              <a:t> that provides no ability to read or write what's inside</a:t>
            </a:r>
          </a:p>
          <a:p>
            <a:pPr lvl="1"/>
            <a:r>
              <a:rPr lang="en-US" dirty="0"/>
              <a:t>Developer uses </a:t>
            </a:r>
            <a:r>
              <a:rPr lang="en-US" sz="1800" b="1" dirty="0">
                <a:solidFill>
                  <a:srgbClr val="6C0000"/>
                </a:solidFill>
              </a:rPr>
              <a:t>Imports API</a:t>
            </a:r>
            <a:r>
              <a:rPr lang="en-US" dirty="0"/>
              <a:t> to publish PBIX files which creates datasets and reports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ALM and CI/CD become problematic</a:t>
            </a:r>
            <a:r>
              <a:rPr lang="en-US" dirty="0"/>
              <a:t> when managing datasets and reports using PBIX files</a:t>
            </a:r>
          </a:p>
          <a:p>
            <a:pPr marL="344488" lvl="1" indent="0">
              <a:buNone/>
            </a:pPr>
            <a:endParaRPr lang="en-US" dirty="0"/>
          </a:p>
          <a:p>
            <a:r>
              <a:rPr lang="en-US" dirty="0"/>
              <a:t>Fabric User API introduces much better way to create items and to manage ALM</a:t>
            </a:r>
          </a:p>
          <a:p>
            <a:pPr lvl="1"/>
            <a:r>
              <a:rPr lang="en-US" dirty="0"/>
              <a:t>Provides developer with full control when creating, reading or updating item definitions</a:t>
            </a:r>
          </a:p>
          <a:p>
            <a:pPr lvl="1"/>
            <a:r>
              <a:rPr lang="en-US" dirty="0"/>
              <a:t>Fabric User API allows developers to move past limitations of working with PBIX files</a:t>
            </a:r>
          </a:p>
          <a:p>
            <a:pPr lvl="1"/>
            <a:r>
              <a:rPr lang="en-US" dirty="0"/>
              <a:t>New APIs include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, </a:t>
            </a:r>
            <a:r>
              <a:rPr lang="en-US" sz="1800" b="1" dirty="0">
                <a:solidFill>
                  <a:srgbClr val="6C0000"/>
                </a:solidFill>
              </a:rPr>
              <a:t>Get Item Definition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6C0000"/>
                </a:solidFill>
              </a:rPr>
              <a:t>Update Item Definition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17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BFF7-17A2-B867-3333-4C267406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Abstraction of a Workspace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BB5F-FB22-7B15-EABA-C6E1661AB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31161"/>
          </a:xfrm>
        </p:spPr>
        <p:txBody>
          <a:bodyPr/>
          <a:lstStyle/>
          <a:p>
            <a:r>
              <a:rPr lang="en-US" dirty="0"/>
              <a:t>Fabric platform introduces unified </a:t>
            </a:r>
            <a:r>
              <a:rPr lang="en-US" sz="2000" b="1" dirty="0">
                <a:solidFill>
                  <a:srgbClr val="6C0000"/>
                </a:solidFill>
              </a:rPr>
              <a:t>Item</a:t>
            </a:r>
            <a:r>
              <a:rPr lang="en-US" dirty="0"/>
              <a:t> abstraction for workspace artifact types</a:t>
            </a:r>
          </a:p>
          <a:p>
            <a:pPr lvl="1"/>
            <a:r>
              <a:rPr lang="en-US" dirty="0"/>
              <a:t>Item types are categorized by Fabric Workload</a:t>
            </a:r>
          </a:p>
          <a:p>
            <a:pPr lvl="1"/>
            <a:r>
              <a:rPr lang="en-US" dirty="0"/>
              <a:t>Item type </a:t>
            </a:r>
            <a:r>
              <a:rPr lang="en-US" sz="1800" b="1" dirty="0">
                <a:solidFill>
                  <a:srgbClr val="6C0000"/>
                </a:solidFill>
              </a:rPr>
              <a:t>Dataset</a:t>
            </a:r>
            <a:r>
              <a:rPr lang="en-US" dirty="0"/>
              <a:t> has been renamed to </a:t>
            </a:r>
            <a:r>
              <a:rPr lang="en-US" sz="1800" b="1" dirty="0">
                <a:solidFill>
                  <a:srgbClr val="6C0000"/>
                </a:solidFill>
              </a:rPr>
              <a:t>SemanticModel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Developers use unified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API together with </a:t>
            </a:r>
            <a:r>
              <a:rPr lang="en-US" sz="1800" b="1" dirty="0">
                <a:solidFill>
                  <a:srgbClr val="6C0000"/>
                </a:solidFill>
              </a:rPr>
              <a:t>item definition</a:t>
            </a:r>
            <a:r>
              <a:rPr lang="en-US" dirty="0"/>
              <a:t> to create Fabric item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848EBD-DEF0-B9FD-7A01-59D6846F8958}"/>
              </a:ext>
            </a:extLst>
          </p:cNvPr>
          <p:cNvSpPr/>
          <p:nvPr/>
        </p:nvSpPr>
        <p:spPr bwMode="auto">
          <a:xfrm>
            <a:off x="1248311" y="2822131"/>
            <a:ext cx="10867487" cy="3270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Fabric Item Types by Fabric Workload/Experience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DA2A7C-B527-6C38-2985-C9607662A294}"/>
              </a:ext>
            </a:extLst>
          </p:cNvPr>
          <p:cNvSpPr/>
          <p:nvPr/>
        </p:nvSpPr>
        <p:spPr bwMode="auto">
          <a:xfrm>
            <a:off x="1380988" y="3353763"/>
            <a:ext cx="2015834" cy="2500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Power BI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ACCB22-502F-4052-FE34-E96A89A17D9A}"/>
              </a:ext>
            </a:extLst>
          </p:cNvPr>
          <p:cNvSpPr/>
          <p:nvPr/>
        </p:nvSpPr>
        <p:spPr bwMode="auto">
          <a:xfrm>
            <a:off x="1519984" y="3732157"/>
            <a:ext cx="1727879" cy="362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SemanticModel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BBCCF-157F-F379-8053-727700A6945A}"/>
              </a:ext>
            </a:extLst>
          </p:cNvPr>
          <p:cNvSpPr/>
          <p:nvPr/>
        </p:nvSpPr>
        <p:spPr bwMode="auto">
          <a:xfrm>
            <a:off x="1519984" y="4249432"/>
            <a:ext cx="1727879" cy="362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Report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32A4BF-B449-6B18-5C9D-4DEE23004358}"/>
              </a:ext>
            </a:extLst>
          </p:cNvPr>
          <p:cNvSpPr/>
          <p:nvPr/>
        </p:nvSpPr>
        <p:spPr bwMode="auto">
          <a:xfrm>
            <a:off x="1519984" y="4766706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PaginatedReport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140F1E-9D89-D9C5-C02B-31D65115853A}"/>
              </a:ext>
            </a:extLst>
          </p:cNvPr>
          <p:cNvSpPr/>
          <p:nvPr/>
        </p:nvSpPr>
        <p:spPr bwMode="auto">
          <a:xfrm>
            <a:off x="3535818" y="3353763"/>
            <a:ext cx="2015834" cy="2500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Engineering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721904-F154-3D10-CEEB-93B85B593288}"/>
              </a:ext>
            </a:extLst>
          </p:cNvPr>
          <p:cNvSpPr/>
          <p:nvPr/>
        </p:nvSpPr>
        <p:spPr bwMode="auto">
          <a:xfrm>
            <a:off x="3674814" y="3732157"/>
            <a:ext cx="1727879" cy="362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Lakehouse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5C84EB-FE32-4868-F581-EDED4F09ECFE}"/>
              </a:ext>
            </a:extLst>
          </p:cNvPr>
          <p:cNvSpPr/>
          <p:nvPr/>
        </p:nvSpPr>
        <p:spPr bwMode="auto">
          <a:xfrm>
            <a:off x="3674814" y="4249432"/>
            <a:ext cx="1727879" cy="362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Notebook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AA8E02-4856-BE47-BF4A-E83EFD071778}"/>
              </a:ext>
            </a:extLst>
          </p:cNvPr>
          <p:cNvSpPr/>
          <p:nvPr/>
        </p:nvSpPr>
        <p:spPr bwMode="auto">
          <a:xfrm>
            <a:off x="3674814" y="4766706"/>
            <a:ext cx="1727879" cy="362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SparkJobDefinition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18B6CE-2604-CBEA-3B37-FACC23ADA0B2}"/>
              </a:ext>
            </a:extLst>
          </p:cNvPr>
          <p:cNvSpPr/>
          <p:nvPr/>
        </p:nvSpPr>
        <p:spPr bwMode="auto">
          <a:xfrm>
            <a:off x="3674814" y="5283980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Environment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68CA0D-C1A0-E7E4-7BF1-051371FD58BE}"/>
              </a:ext>
            </a:extLst>
          </p:cNvPr>
          <p:cNvSpPr/>
          <p:nvPr/>
        </p:nvSpPr>
        <p:spPr bwMode="auto">
          <a:xfrm>
            <a:off x="5690648" y="3353763"/>
            <a:ext cx="2015834" cy="2500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Science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80A9C8-7050-9AC6-671B-D6A5138EB072}"/>
              </a:ext>
            </a:extLst>
          </p:cNvPr>
          <p:cNvSpPr/>
          <p:nvPr/>
        </p:nvSpPr>
        <p:spPr bwMode="auto">
          <a:xfrm>
            <a:off x="5829644" y="3732157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MLExperiment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5D79E9-C1D9-9F07-4BAB-43829DE74A92}"/>
              </a:ext>
            </a:extLst>
          </p:cNvPr>
          <p:cNvSpPr/>
          <p:nvPr/>
        </p:nvSpPr>
        <p:spPr bwMode="auto">
          <a:xfrm>
            <a:off x="5829644" y="4249432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MLModel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AE17C0-45D5-1356-ED6E-F45A70BEE8A9}"/>
              </a:ext>
            </a:extLst>
          </p:cNvPr>
          <p:cNvSpPr/>
          <p:nvPr/>
        </p:nvSpPr>
        <p:spPr bwMode="auto">
          <a:xfrm>
            <a:off x="7845478" y="3353763"/>
            <a:ext cx="2015834" cy="2500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Warehouse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5499FD9-AA1E-9566-DB86-0A7DEA566805}"/>
              </a:ext>
            </a:extLst>
          </p:cNvPr>
          <p:cNvSpPr/>
          <p:nvPr/>
        </p:nvSpPr>
        <p:spPr bwMode="auto">
          <a:xfrm>
            <a:off x="7984474" y="3732157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Warehouse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EB87A2-CB15-3AE3-61AA-245FADC33006}"/>
              </a:ext>
            </a:extLst>
          </p:cNvPr>
          <p:cNvSpPr/>
          <p:nvPr/>
        </p:nvSpPr>
        <p:spPr bwMode="auto">
          <a:xfrm>
            <a:off x="7984474" y="4249432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MirroredWarehouse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FA2AA3-C21D-4EAB-B437-ED2ACA3CBFEB}"/>
              </a:ext>
            </a:extLst>
          </p:cNvPr>
          <p:cNvSpPr/>
          <p:nvPr/>
        </p:nvSpPr>
        <p:spPr bwMode="auto">
          <a:xfrm>
            <a:off x="10000308" y="3353763"/>
            <a:ext cx="2015834" cy="2500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Real-time Analytics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FCE00C-53F8-882B-831A-E22943437F2B}"/>
              </a:ext>
            </a:extLst>
          </p:cNvPr>
          <p:cNvSpPr/>
          <p:nvPr/>
        </p:nvSpPr>
        <p:spPr bwMode="auto">
          <a:xfrm>
            <a:off x="10139304" y="3732157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KQLDatabase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EA226E-249C-C839-53A3-8393F754F51D}"/>
              </a:ext>
            </a:extLst>
          </p:cNvPr>
          <p:cNvSpPr/>
          <p:nvPr/>
        </p:nvSpPr>
        <p:spPr bwMode="auto">
          <a:xfrm>
            <a:off x="10139304" y="4249432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KQLDataConnection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09C8E7-1BD8-BB7F-7360-DFE2EC8C0003}"/>
              </a:ext>
            </a:extLst>
          </p:cNvPr>
          <p:cNvSpPr/>
          <p:nvPr/>
        </p:nvSpPr>
        <p:spPr bwMode="auto">
          <a:xfrm>
            <a:off x="10139304" y="4766706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KQLQueryset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5FBE0B-2087-5F3E-026D-5CEE9212BF2F}"/>
              </a:ext>
            </a:extLst>
          </p:cNvPr>
          <p:cNvSpPr/>
          <p:nvPr/>
        </p:nvSpPr>
        <p:spPr bwMode="auto">
          <a:xfrm>
            <a:off x="10139304" y="5283980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Eventstream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085169D-393F-34C0-146E-BFC1CAC4B945}"/>
              </a:ext>
            </a:extLst>
          </p:cNvPr>
          <p:cNvSpPr/>
          <p:nvPr/>
        </p:nvSpPr>
        <p:spPr bwMode="auto">
          <a:xfrm>
            <a:off x="7984474" y="4766491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DataPipeline</a:t>
            </a:r>
          </a:p>
        </p:txBody>
      </p:sp>
    </p:spTree>
    <p:extLst>
      <p:ext uri="{BB962C8B-B14F-4D97-AF65-F5344CB8AC3E}">
        <p14:creationId xmlns:p14="http://schemas.microsoft.com/office/powerpoint/2010/main" val="133843627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9936-D284-4F95-709A-D65A8B1E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 Items in Workspace using List Items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49EB3-1E6C-90DF-D4A7-30143F1C36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732065"/>
          </a:xfrm>
        </p:spPr>
        <p:txBody>
          <a:bodyPr/>
          <a:lstStyle/>
          <a:p>
            <a:r>
              <a:rPr lang="en-US" dirty="0"/>
              <a:t>List Items API returns items for a specific workspace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Construct URL to List Items API using target workspace Id and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/items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Workspace Items API supports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type</a:t>
            </a:r>
            <a:r>
              <a:rPr lang="en-US" dirty="0"/>
              <a:t> query string parameter to filer on item 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9F8B6-CEB7-8AFF-86CF-66BB227B3B04}"/>
              </a:ext>
            </a:extLst>
          </p:cNvPr>
          <p:cNvSpPr/>
          <p:nvPr/>
        </p:nvSpPr>
        <p:spPr bwMode="auto">
          <a:xfrm>
            <a:off x="890773" y="1694351"/>
            <a:ext cx="1637212" cy="17076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13E4A-7F31-3B7D-83F0-C70362C0CE13}"/>
              </a:ext>
            </a:extLst>
          </p:cNvPr>
          <p:cNvSpPr/>
          <p:nvPr/>
        </p:nvSpPr>
        <p:spPr bwMode="auto">
          <a:xfrm>
            <a:off x="7920021" y="1598888"/>
            <a:ext cx="1637212" cy="180308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User APIs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E31B3F-F962-41D6-D276-0154B9F11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19" y="4119840"/>
            <a:ext cx="6712278" cy="12132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491345-2053-11B0-C5AD-E60969B50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18" y="4119840"/>
            <a:ext cx="2622505" cy="1153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C097672A-4D24-FB87-7657-B46F13C1F075}"/>
              </a:ext>
            </a:extLst>
          </p:cNvPr>
          <p:cNvSpPr/>
          <p:nvPr/>
        </p:nvSpPr>
        <p:spPr bwMode="auto">
          <a:xfrm>
            <a:off x="2702338" y="1754668"/>
            <a:ext cx="5043330" cy="342686"/>
          </a:xfrm>
          <a:prstGeom prst="rightArrow">
            <a:avLst>
              <a:gd name="adj1" fmla="val 66153"/>
              <a:gd name="adj2" fmla="val 93548"/>
            </a:avLst>
          </a:prstGeom>
          <a:solidFill>
            <a:srgbClr val="F0F8FF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n-NO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GET https://api.fabric.microsoft.com/v1/workspaces/</a:t>
            </a:r>
            <a:r>
              <a:rPr lang="nn-NO" sz="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{WORKSPACE_ID}</a:t>
            </a:r>
            <a:r>
              <a:rPr lang="nn-NO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/items</a:t>
            </a:r>
            <a:endParaRPr lang="en-US" sz="800" b="1" dirty="0">
              <a:solidFill>
                <a:schemeClr val="tx1"/>
              </a:solidFill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27E70FB-4236-4A7A-03E9-E5C98DD01B8D}"/>
              </a:ext>
            </a:extLst>
          </p:cNvPr>
          <p:cNvSpPr/>
          <p:nvPr/>
        </p:nvSpPr>
        <p:spPr bwMode="auto">
          <a:xfrm flipH="1">
            <a:off x="2687149" y="2468856"/>
            <a:ext cx="5043330" cy="342686"/>
          </a:xfrm>
          <a:prstGeom prst="rightArrow">
            <a:avLst>
              <a:gd name="adj1" fmla="val 66153"/>
              <a:gd name="adj2" fmla="val 93548"/>
            </a:avLst>
          </a:prstGeom>
          <a:solidFill>
            <a:srgbClr val="F0F8FF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rPr>
              <a:t>200 OK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14735CF-7E34-004B-4C20-4F38AD12D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381" y="2188765"/>
            <a:ext cx="1772764" cy="10958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7E9F09-9CBA-8F36-6A26-6E34DBB9F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519" y="6044909"/>
            <a:ext cx="8436071" cy="658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358324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9519-1DFD-5FE5-42AB-E09CAA29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Fabric Item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2F338-AB85-2FD4-A29D-E6F9EC6BF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31161"/>
          </a:xfrm>
        </p:spPr>
        <p:txBody>
          <a:bodyPr/>
          <a:lstStyle/>
          <a:p>
            <a:r>
              <a:rPr lang="en-US" dirty="0"/>
              <a:t>Fabric items are created and updated using </a:t>
            </a:r>
            <a:r>
              <a:rPr lang="en-US" sz="2000" b="1" dirty="0">
                <a:solidFill>
                  <a:srgbClr val="6C0000"/>
                </a:solidFill>
              </a:rPr>
              <a:t>item definitions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You need to create and pass item definition when calling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You can retrieve item definition for existing Fabric item by calling </a:t>
            </a:r>
            <a:r>
              <a:rPr lang="en-US" sz="1800" b="1" dirty="0">
                <a:solidFill>
                  <a:srgbClr val="6C0000"/>
                </a:solidFill>
              </a:rPr>
              <a:t>Get Item Definition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Modifying existing item Fabric by calling </a:t>
            </a:r>
            <a:r>
              <a:rPr lang="en-US" sz="1800" b="1" dirty="0">
                <a:solidFill>
                  <a:srgbClr val="6C0000"/>
                </a:solidFill>
              </a:rPr>
              <a:t>Update Item Definition</a:t>
            </a:r>
            <a:r>
              <a:rPr lang="en-US" dirty="0"/>
              <a:t> and pass item definition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1D2F30-3514-EB97-82E4-197F2333788E}"/>
              </a:ext>
            </a:extLst>
          </p:cNvPr>
          <p:cNvSpPr/>
          <p:nvPr/>
        </p:nvSpPr>
        <p:spPr bwMode="auto">
          <a:xfrm>
            <a:off x="1246295" y="2809990"/>
            <a:ext cx="2028629" cy="3710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E5DAC6-12C0-0F4E-9551-682CD8B82F75}"/>
              </a:ext>
            </a:extLst>
          </p:cNvPr>
          <p:cNvSpPr/>
          <p:nvPr/>
        </p:nvSpPr>
        <p:spPr bwMode="auto">
          <a:xfrm>
            <a:off x="8248430" y="2809990"/>
            <a:ext cx="2028629" cy="371008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User APIs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1F857E-949D-E227-AF21-BE73E0A6A2D7}"/>
              </a:ext>
            </a:extLst>
          </p:cNvPr>
          <p:cNvGrpSpPr/>
          <p:nvPr/>
        </p:nvGrpSpPr>
        <p:grpSpPr>
          <a:xfrm>
            <a:off x="3522973" y="3105151"/>
            <a:ext cx="4507842" cy="709723"/>
            <a:chOff x="3781393" y="3734101"/>
            <a:chExt cx="4507842" cy="709723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36FB9032-4392-490D-2D98-10005460432F}"/>
                </a:ext>
              </a:extLst>
            </p:cNvPr>
            <p:cNvSpPr/>
            <p:nvPr/>
          </p:nvSpPr>
          <p:spPr bwMode="auto">
            <a:xfrm>
              <a:off x="3781393" y="3810990"/>
              <a:ext cx="4507842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POST - Create Item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05F53AF-1C11-0B7B-1382-6F0B649D0751}"/>
                </a:ext>
              </a:extLst>
            </p:cNvPr>
            <p:cNvSpPr/>
            <p:nvPr/>
          </p:nvSpPr>
          <p:spPr bwMode="auto">
            <a:xfrm>
              <a:off x="5864819" y="3734101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5FB441-0C6A-7684-E1A5-C3DF8F268966}"/>
              </a:ext>
            </a:extLst>
          </p:cNvPr>
          <p:cNvGrpSpPr/>
          <p:nvPr/>
        </p:nvGrpSpPr>
        <p:grpSpPr>
          <a:xfrm>
            <a:off x="3522973" y="5486961"/>
            <a:ext cx="4507843" cy="709723"/>
            <a:chOff x="3781391" y="6073183"/>
            <a:chExt cx="4507843" cy="709723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81024486-D1F3-1B3D-AEC8-5D62A32F2C7D}"/>
                </a:ext>
              </a:extLst>
            </p:cNvPr>
            <p:cNvSpPr/>
            <p:nvPr/>
          </p:nvSpPr>
          <p:spPr bwMode="auto">
            <a:xfrm>
              <a:off x="3781391" y="6150072"/>
              <a:ext cx="4507843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POST - Update Item Definition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267D1B4-CC43-D00C-52B6-F43E845161CA}"/>
                </a:ext>
              </a:extLst>
            </p:cNvPr>
            <p:cNvSpPr/>
            <p:nvPr/>
          </p:nvSpPr>
          <p:spPr bwMode="auto">
            <a:xfrm>
              <a:off x="6276602" y="6073183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EB3461-C221-D7E1-F8A9-9F8BB7B7AA09}"/>
              </a:ext>
            </a:extLst>
          </p:cNvPr>
          <p:cNvGrpSpPr/>
          <p:nvPr/>
        </p:nvGrpSpPr>
        <p:grpSpPr>
          <a:xfrm>
            <a:off x="3505602" y="4296056"/>
            <a:ext cx="4507843" cy="709723"/>
            <a:chOff x="3764022" y="4643606"/>
            <a:chExt cx="4507843" cy="709723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AEA6C562-6516-5CCF-6E5B-1F40F38CC205}"/>
                </a:ext>
              </a:extLst>
            </p:cNvPr>
            <p:cNvSpPr/>
            <p:nvPr/>
          </p:nvSpPr>
          <p:spPr bwMode="auto">
            <a:xfrm flipH="1">
              <a:off x="3764022" y="4720495"/>
              <a:ext cx="4507843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GET - Get Item Definition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21B4ED1-2BEA-754E-2924-EDEBD12C5A9B}"/>
                </a:ext>
              </a:extLst>
            </p:cNvPr>
            <p:cNvSpPr/>
            <p:nvPr/>
          </p:nvSpPr>
          <p:spPr bwMode="auto">
            <a:xfrm>
              <a:off x="6286540" y="4643606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3919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285E-765C-00A5-E149-E57F985B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Definitions – The Big Picture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83975600-A156-2556-D341-A078A96BA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/>
              <a:t>xxxx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5EFEDD2-6FA6-CD3A-5629-C0BAA20F3648}"/>
              </a:ext>
            </a:extLst>
          </p:cNvPr>
          <p:cNvGrpSpPr/>
          <p:nvPr/>
        </p:nvGrpSpPr>
        <p:grpSpPr>
          <a:xfrm>
            <a:off x="1461830" y="2317235"/>
            <a:ext cx="9512814" cy="4246126"/>
            <a:chOff x="840226" y="1098034"/>
            <a:chExt cx="10732064" cy="48852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3A1A80E-6835-7844-C251-760FA2899688}"/>
                </a:ext>
              </a:extLst>
            </p:cNvPr>
            <p:cNvSpPr/>
            <p:nvPr/>
          </p:nvSpPr>
          <p:spPr>
            <a:xfrm>
              <a:off x="5250659" y="4080610"/>
              <a:ext cx="1928803" cy="1815881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b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Item Definitions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E55851-2336-D319-506A-AD7CC9D25B3F}"/>
                </a:ext>
              </a:extLst>
            </p:cNvPr>
            <p:cNvGrpSpPr/>
            <p:nvPr/>
          </p:nvGrpSpPr>
          <p:grpSpPr>
            <a:xfrm>
              <a:off x="5426227" y="4234553"/>
              <a:ext cx="640918" cy="616465"/>
              <a:chOff x="7950448" y="3176803"/>
              <a:chExt cx="640918" cy="64091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0BF0F07-9D5F-6608-D640-73205BD464E9}"/>
                  </a:ext>
                </a:extLst>
              </p:cNvPr>
              <p:cNvSpPr/>
              <p:nvPr/>
            </p:nvSpPr>
            <p:spPr bwMode="auto">
              <a:xfrm>
                <a:off x="7950448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4E425B5E-B474-4438-DEFF-00FB17D6C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50985" y="3330951"/>
                <a:ext cx="427279" cy="440631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C2F719-2D45-AAD2-89E6-D52B9BA5914E}"/>
                  </a:ext>
                </a:extLst>
              </p:cNvPr>
              <p:cNvSpPr txBox="1"/>
              <p:nvPr/>
            </p:nvSpPr>
            <p:spPr>
              <a:xfrm>
                <a:off x="7950448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lakehouse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3010A92-BA81-FBA8-5B50-026666761DD4}"/>
                </a:ext>
              </a:extLst>
            </p:cNvPr>
            <p:cNvGrpSpPr/>
            <p:nvPr/>
          </p:nvGrpSpPr>
          <p:grpSpPr>
            <a:xfrm>
              <a:off x="6260514" y="4234553"/>
              <a:ext cx="640918" cy="616465"/>
              <a:chOff x="8784735" y="3176803"/>
              <a:chExt cx="640918" cy="64091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EF43F29-033E-46C4-DD7C-3487DAF5128D}"/>
                  </a:ext>
                </a:extLst>
              </p:cNvPr>
              <p:cNvSpPr/>
              <p:nvPr/>
            </p:nvSpPr>
            <p:spPr bwMode="auto">
              <a:xfrm>
                <a:off x="8784735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0F1B9DC-A519-56B8-309B-7BC6BBFE23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882130" y="3340445"/>
                <a:ext cx="427279" cy="440631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5DBCCE-AC38-B79F-46F5-01E640F6C1E4}"/>
                  </a:ext>
                </a:extLst>
              </p:cNvPr>
              <p:cNvSpPr txBox="1"/>
              <p:nvPr/>
            </p:nvSpPr>
            <p:spPr>
              <a:xfrm>
                <a:off x="8784735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notebook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F8E1BE2-DC8C-158E-42CF-E831AB6162A5}"/>
                </a:ext>
              </a:extLst>
            </p:cNvPr>
            <p:cNvGrpSpPr/>
            <p:nvPr/>
          </p:nvGrpSpPr>
          <p:grpSpPr>
            <a:xfrm>
              <a:off x="5426227" y="4988551"/>
              <a:ext cx="640918" cy="616465"/>
              <a:chOff x="9619022" y="3176803"/>
              <a:chExt cx="640918" cy="64091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CBA3896-2665-2B1E-5605-62C68B5E5539}"/>
                  </a:ext>
                </a:extLst>
              </p:cNvPr>
              <p:cNvSpPr/>
              <p:nvPr/>
            </p:nvSpPr>
            <p:spPr bwMode="auto">
              <a:xfrm>
                <a:off x="9619022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D9A93A27-6E8B-6AF9-9A38-EA58A0FC2F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19315" y="3339055"/>
                <a:ext cx="427279" cy="440631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1CFDA7-2DF1-E7E4-35F5-74A3E8848AD6}"/>
                  </a:ext>
                </a:extLst>
              </p:cNvPr>
              <p:cNvSpPr txBox="1"/>
              <p:nvPr/>
            </p:nvSpPr>
            <p:spPr>
              <a:xfrm>
                <a:off x="9619022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model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D73985A-83B4-AC16-8757-9673043258D8}"/>
                </a:ext>
              </a:extLst>
            </p:cNvPr>
            <p:cNvGrpSpPr/>
            <p:nvPr/>
          </p:nvGrpSpPr>
          <p:grpSpPr>
            <a:xfrm>
              <a:off x="6260514" y="4988551"/>
              <a:ext cx="640918" cy="616465"/>
              <a:chOff x="10453309" y="3176803"/>
              <a:chExt cx="640918" cy="64091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7F0AFFF-6466-ED38-3A4A-A940560FB4F0}"/>
                  </a:ext>
                </a:extLst>
              </p:cNvPr>
              <p:cNvSpPr/>
              <p:nvPr/>
            </p:nvSpPr>
            <p:spPr bwMode="auto">
              <a:xfrm>
                <a:off x="10453309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3A4F8207-1575-8489-519E-14A5EAFA3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63445" y="3331394"/>
                <a:ext cx="427279" cy="440631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FB9FF7-EE33-302D-B667-C04A620A7CED}"/>
                  </a:ext>
                </a:extLst>
              </p:cNvPr>
              <p:cNvSpPr txBox="1"/>
              <p:nvPr/>
            </p:nvSpPr>
            <p:spPr>
              <a:xfrm>
                <a:off x="10453309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report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BD0756C-2550-50CA-3A0B-AF2349A80712}"/>
                </a:ext>
              </a:extLst>
            </p:cNvPr>
            <p:cNvSpPr/>
            <p:nvPr/>
          </p:nvSpPr>
          <p:spPr bwMode="auto">
            <a:xfrm>
              <a:off x="4774523" y="1098034"/>
              <a:ext cx="2887428" cy="1559548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Power BI Desktop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Pro Dev Features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F3BA15C-22F6-BBB4-E32C-6C7D3BF62DD5}"/>
                </a:ext>
              </a:extLst>
            </p:cNvPr>
            <p:cNvSpPr/>
            <p:nvPr/>
          </p:nvSpPr>
          <p:spPr bwMode="auto">
            <a:xfrm>
              <a:off x="8684862" y="4423693"/>
              <a:ext cx="2887428" cy="1559548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GIT Integration with Azure Dev Ops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A7C2C53-AE41-E62E-359F-1DF601574CE8}"/>
                </a:ext>
              </a:extLst>
            </p:cNvPr>
            <p:cNvSpPr/>
            <p:nvPr/>
          </p:nvSpPr>
          <p:spPr bwMode="auto">
            <a:xfrm>
              <a:off x="840226" y="4391952"/>
              <a:ext cx="2887428" cy="1559548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Create Item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API</a:t>
              </a:r>
            </a:p>
          </p:txBody>
        </p:sp>
        <p:sp>
          <p:nvSpPr>
            <p:cNvPr id="27" name="Arrow: Left-Right 26">
              <a:extLst>
                <a:ext uri="{FF2B5EF4-FFF2-40B4-BE49-F238E27FC236}">
                  <a16:creationId xmlns:a16="http://schemas.microsoft.com/office/drawing/2014/main" id="{56221F94-6873-C85D-8EC3-F597D76A2E19}"/>
                </a:ext>
              </a:extLst>
            </p:cNvPr>
            <p:cNvSpPr/>
            <p:nvPr/>
          </p:nvSpPr>
          <p:spPr bwMode="auto">
            <a:xfrm>
              <a:off x="7229663" y="4924067"/>
              <a:ext cx="1365362" cy="558800"/>
            </a:xfrm>
            <a:prstGeom prst="leftRightArrow">
              <a:avLst>
                <a:gd name="adj1" fmla="val 73021"/>
                <a:gd name="adj2" fmla="val 6818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Arrow: Left-Right 27">
              <a:extLst>
                <a:ext uri="{FF2B5EF4-FFF2-40B4-BE49-F238E27FC236}">
                  <a16:creationId xmlns:a16="http://schemas.microsoft.com/office/drawing/2014/main" id="{F5187043-7182-880E-ECD9-459C7CBBEB89}"/>
                </a:ext>
              </a:extLst>
            </p:cNvPr>
            <p:cNvSpPr/>
            <p:nvPr/>
          </p:nvSpPr>
          <p:spPr bwMode="auto">
            <a:xfrm rot="10800000">
              <a:off x="3782723" y="4932229"/>
              <a:ext cx="1417735" cy="558800"/>
            </a:xfrm>
            <a:prstGeom prst="leftRightArrow">
              <a:avLst>
                <a:gd name="adj1" fmla="val 73021"/>
                <a:gd name="adj2" fmla="val 6818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Arrow: Left-Right 28">
              <a:extLst>
                <a:ext uri="{FF2B5EF4-FFF2-40B4-BE49-F238E27FC236}">
                  <a16:creationId xmlns:a16="http://schemas.microsoft.com/office/drawing/2014/main" id="{64068D11-1AA5-A202-C243-3B70D2BFCD35}"/>
                </a:ext>
              </a:extLst>
            </p:cNvPr>
            <p:cNvSpPr/>
            <p:nvPr/>
          </p:nvSpPr>
          <p:spPr bwMode="auto">
            <a:xfrm rot="5400000">
              <a:off x="5587278" y="3137750"/>
              <a:ext cx="1162462" cy="558800"/>
            </a:xfrm>
            <a:prstGeom prst="leftRightArrow">
              <a:avLst>
                <a:gd name="adj1" fmla="val 73021"/>
                <a:gd name="adj2" fmla="val 6818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Arrow: Left-Right 29">
              <a:extLst>
                <a:ext uri="{FF2B5EF4-FFF2-40B4-BE49-F238E27FC236}">
                  <a16:creationId xmlns:a16="http://schemas.microsoft.com/office/drawing/2014/main" id="{EE501CE5-6A64-891D-363E-D49368630705}"/>
                </a:ext>
              </a:extLst>
            </p:cNvPr>
            <p:cNvSpPr/>
            <p:nvPr/>
          </p:nvSpPr>
          <p:spPr bwMode="auto">
            <a:xfrm rot="3048635">
              <a:off x="7118292" y="3231458"/>
              <a:ext cx="2207253" cy="558800"/>
            </a:xfrm>
            <a:prstGeom prst="leftRightArrow">
              <a:avLst>
                <a:gd name="adj1" fmla="val 73021"/>
                <a:gd name="adj2" fmla="val 6818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Arrow: Left-Right 30">
              <a:extLst>
                <a:ext uri="{FF2B5EF4-FFF2-40B4-BE49-F238E27FC236}">
                  <a16:creationId xmlns:a16="http://schemas.microsoft.com/office/drawing/2014/main" id="{40A66431-D20E-1AE7-A22B-731C22E7EBD3}"/>
                </a:ext>
              </a:extLst>
            </p:cNvPr>
            <p:cNvSpPr/>
            <p:nvPr/>
          </p:nvSpPr>
          <p:spPr bwMode="auto">
            <a:xfrm rot="8305733">
              <a:off x="2934588" y="3116204"/>
              <a:ext cx="2207253" cy="558800"/>
            </a:xfrm>
            <a:prstGeom prst="leftRightArrow">
              <a:avLst>
                <a:gd name="adj1" fmla="val 73021"/>
                <a:gd name="adj2" fmla="val 6818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09667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E9B0-D6B9-66A8-90B8-563CCE15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Item Definition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83E67-3925-4803-A349-3E04A84340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277820"/>
          </a:xfrm>
        </p:spPr>
        <p:txBody>
          <a:bodyPr/>
          <a:lstStyle/>
          <a:p>
            <a:r>
              <a:rPr lang="en-US" dirty="0"/>
              <a:t>To call </a:t>
            </a:r>
            <a:r>
              <a:rPr lang="en-US" sz="20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API,  you must pass </a:t>
            </a:r>
            <a:r>
              <a:rPr lang="en-US" sz="2000" b="1" dirty="0">
                <a:solidFill>
                  <a:srgbClr val="6C0000"/>
                </a:solidFill>
              </a:rPr>
              <a:t>displayName</a:t>
            </a:r>
            <a:r>
              <a:rPr lang="en-US" dirty="0"/>
              <a:t>, </a:t>
            </a:r>
            <a:r>
              <a:rPr lang="en-US" sz="2000" b="1" dirty="0">
                <a:solidFill>
                  <a:srgbClr val="6C0000"/>
                </a:solidFill>
              </a:rPr>
              <a:t>type</a:t>
            </a:r>
            <a:r>
              <a:rPr lang="en-US" dirty="0"/>
              <a:t> and </a:t>
            </a:r>
            <a:r>
              <a:rPr lang="en-US" sz="2000" b="1" dirty="0">
                <a:solidFill>
                  <a:srgbClr val="6C0000"/>
                </a:solidFill>
              </a:rPr>
              <a:t>definition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Item </a:t>
            </a:r>
            <a:r>
              <a:rPr lang="en-US" sz="1800" b="1" dirty="0">
                <a:solidFill>
                  <a:srgbClr val="6C0000"/>
                </a:solidFill>
              </a:rPr>
              <a:t>definition</a:t>
            </a:r>
            <a:r>
              <a:rPr lang="en-US" dirty="0"/>
              <a:t> includes array of </a:t>
            </a:r>
            <a:r>
              <a:rPr lang="en-US" sz="1800" b="1" dirty="0">
                <a:solidFill>
                  <a:srgbClr val="6C0000"/>
                </a:solidFill>
              </a:rPr>
              <a:t>parts</a:t>
            </a:r>
            <a:r>
              <a:rPr lang="en-US" dirty="0"/>
              <a:t> where each part is item-specific file</a:t>
            </a:r>
          </a:p>
          <a:p>
            <a:pPr lvl="1"/>
            <a:r>
              <a:rPr lang="en-US" dirty="0"/>
              <a:t>Content for parts converted to/from </a:t>
            </a:r>
            <a:r>
              <a:rPr lang="en-US" sz="1800" b="1" dirty="0">
                <a:solidFill>
                  <a:srgbClr val="6C0000"/>
                </a:solidFill>
              </a:rPr>
              <a:t>inline base64 format</a:t>
            </a:r>
            <a:r>
              <a:rPr lang="en-US" dirty="0"/>
              <a:t> when transmitted across network</a:t>
            </a:r>
            <a:endParaRPr lang="en-US" b="1" dirty="0">
              <a:solidFill>
                <a:srgbClr val="6C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/>
              <a:t>Each type of item requires unique set of parts when calling </a:t>
            </a:r>
            <a:r>
              <a:rPr lang="en-US" sz="20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</a:t>
            </a:r>
            <a:r>
              <a:rPr lang="en-US" sz="2000" dirty="0"/>
              <a:t>API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Creating semantic model definition requires parts for </a:t>
            </a:r>
            <a:r>
              <a:rPr lang="en-US" sz="1800" b="1" dirty="0">
                <a:solidFill>
                  <a:srgbClr val="6C0000"/>
                </a:solidFill>
              </a:rPr>
              <a:t>definition.pbidataset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6C0000"/>
                </a:solidFill>
              </a:rPr>
              <a:t>model.bim</a:t>
            </a:r>
          </a:p>
          <a:p>
            <a:pPr lvl="1"/>
            <a:r>
              <a:rPr lang="en-US" dirty="0"/>
              <a:t>Create report definition requires parts for </a:t>
            </a:r>
            <a:r>
              <a:rPr lang="en-US" sz="1800" b="1" dirty="0">
                <a:solidFill>
                  <a:srgbClr val="6C0000"/>
                </a:solidFill>
              </a:rPr>
              <a:t>definition.pbir</a:t>
            </a:r>
            <a:r>
              <a:rPr lang="en-US" dirty="0"/>
              <a:t>, </a:t>
            </a:r>
            <a:r>
              <a:rPr lang="en-US" sz="1800" b="1" dirty="0">
                <a:solidFill>
                  <a:srgbClr val="6C0000"/>
                </a:solidFill>
              </a:rPr>
              <a:t>report.json</a:t>
            </a:r>
            <a:r>
              <a:rPr lang="en-US" sz="1800" dirty="0"/>
              <a:t> </a:t>
            </a:r>
            <a:r>
              <a:rPr lang="en-US" dirty="0"/>
              <a:t>and optionally a theme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E92A1E-A527-01ED-8E5B-19C62181D9CF}"/>
              </a:ext>
            </a:extLst>
          </p:cNvPr>
          <p:cNvGrpSpPr/>
          <p:nvPr/>
        </p:nvGrpSpPr>
        <p:grpSpPr>
          <a:xfrm>
            <a:off x="1176121" y="3963473"/>
            <a:ext cx="4052815" cy="2380550"/>
            <a:chOff x="1124345" y="3947327"/>
            <a:chExt cx="4052815" cy="2380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AC1493-985F-6438-B219-F945504462AE}"/>
                </a:ext>
              </a:extLst>
            </p:cNvPr>
            <p:cNvSpPr/>
            <p:nvPr/>
          </p:nvSpPr>
          <p:spPr bwMode="auto">
            <a:xfrm>
              <a:off x="1124346" y="3947929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displayName: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4AD35A-5174-F269-C20A-7FE8CC7F3D81}"/>
                </a:ext>
              </a:extLst>
            </p:cNvPr>
            <p:cNvSpPr/>
            <p:nvPr/>
          </p:nvSpPr>
          <p:spPr bwMode="auto">
            <a:xfrm>
              <a:off x="1124345" y="4286988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type: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04C16D-FAEC-877F-E755-88EFBDE169AD}"/>
                </a:ext>
              </a:extLst>
            </p:cNvPr>
            <p:cNvSpPr/>
            <p:nvPr/>
          </p:nvSpPr>
          <p:spPr bwMode="auto">
            <a:xfrm>
              <a:off x="1124345" y="4622667"/>
              <a:ext cx="1233377" cy="17019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7A0920-F49A-C59F-CEA2-305ECC6F6E29}"/>
                </a:ext>
              </a:extLst>
            </p:cNvPr>
            <p:cNvSpPr/>
            <p:nvPr/>
          </p:nvSpPr>
          <p:spPr bwMode="auto">
            <a:xfrm>
              <a:off x="2357723" y="3947327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Product Sales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DD8347-CB98-ECA4-2748-FA80CABE15E0}"/>
                </a:ext>
              </a:extLst>
            </p:cNvPr>
            <p:cNvSpPr/>
            <p:nvPr/>
          </p:nvSpPr>
          <p:spPr bwMode="auto">
            <a:xfrm>
              <a:off x="2357722" y="4286385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SemanticModel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97A572-E46E-1B0A-C2A1-C8B010F4093C}"/>
                </a:ext>
              </a:extLst>
            </p:cNvPr>
            <p:cNvSpPr/>
            <p:nvPr/>
          </p:nvSpPr>
          <p:spPr bwMode="auto">
            <a:xfrm>
              <a:off x="2357722" y="4622066"/>
              <a:ext cx="2819437" cy="1705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ACB91D-5463-0D79-448D-152F2034CDF8}"/>
                </a:ext>
              </a:extLst>
            </p:cNvPr>
            <p:cNvSpPr/>
            <p:nvPr/>
          </p:nvSpPr>
          <p:spPr bwMode="auto">
            <a:xfrm>
              <a:off x="2464568" y="4726218"/>
              <a:ext cx="2563735" cy="14591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parts: {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}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F20928E-93C2-C344-CB1B-A7A8F9CC237A}"/>
                </a:ext>
              </a:extLst>
            </p:cNvPr>
            <p:cNvGrpSpPr/>
            <p:nvPr/>
          </p:nvGrpSpPr>
          <p:grpSpPr>
            <a:xfrm>
              <a:off x="2686641" y="5106737"/>
              <a:ext cx="2160910" cy="812864"/>
              <a:chOff x="5017062" y="5405896"/>
              <a:chExt cx="2385855" cy="91667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849E9B-1368-D6E2-B20E-858AF7A0F589}"/>
                  </a:ext>
                </a:extLst>
              </p:cNvPr>
              <p:cNvSpPr/>
              <p:nvPr/>
            </p:nvSpPr>
            <p:spPr bwMode="auto">
              <a:xfrm>
                <a:off x="5017062" y="5405896"/>
                <a:ext cx="2385854" cy="3934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definition.pbidataset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C676D2-FADA-5AFA-C261-DE5D0E9DBA22}"/>
                  </a:ext>
                </a:extLst>
              </p:cNvPr>
              <p:cNvSpPr/>
              <p:nvPr/>
            </p:nvSpPr>
            <p:spPr bwMode="auto">
              <a:xfrm>
                <a:off x="5017062" y="5929169"/>
                <a:ext cx="2385855" cy="3934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model.bim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6159B7-54C0-C930-64D7-000A8E87F58E}"/>
              </a:ext>
            </a:extLst>
          </p:cNvPr>
          <p:cNvGrpSpPr/>
          <p:nvPr/>
        </p:nvGrpSpPr>
        <p:grpSpPr>
          <a:xfrm>
            <a:off x="5704879" y="3928957"/>
            <a:ext cx="4052815" cy="2852877"/>
            <a:chOff x="5643164" y="3951148"/>
            <a:chExt cx="4052815" cy="289540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D127180-D039-529D-555D-D9376BC7E9A3}"/>
                </a:ext>
              </a:extLst>
            </p:cNvPr>
            <p:cNvSpPr/>
            <p:nvPr/>
          </p:nvSpPr>
          <p:spPr bwMode="auto">
            <a:xfrm>
              <a:off x="5643165" y="3954970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displayName: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E5C6D1-6130-446D-454C-67D957BAAB9B}"/>
                </a:ext>
              </a:extLst>
            </p:cNvPr>
            <p:cNvSpPr/>
            <p:nvPr/>
          </p:nvSpPr>
          <p:spPr bwMode="auto">
            <a:xfrm>
              <a:off x="5643164" y="4294029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type: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C04861-F158-F235-C550-AD63AABD6AB5}"/>
                </a:ext>
              </a:extLst>
            </p:cNvPr>
            <p:cNvSpPr/>
            <p:nvPr/>
          </p:nvSpPr>
          <p:spPr bwMode="auto">
            <a:xfrm>
              <a:off x="5643164" y="4629708"/>
              <a:ext cx="1233377" cy="2216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definition: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655143-146C-A923-82AD-C570F601EB93}"/>
                </a:ext>
              </a:extLst>
            </p:cNvPr>
            <p:cNvSpPr/>
            <p:nvPr/>
          </p:nvSpPr>
          <p:spPr bwMode="auto">
            <a:xfrm>
              <a:off x="6876542" y="3951148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Sales by Product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A8A241-9816-5D9B-FCA4-C5DB05766C12}"/>
                </a:ext>
              </a:extLst>
            </p:cNvPr>
            <p:cNvSpPr/>
            <p:nvPr/>
          </p:nvSpPr>
          <p:spPr bwMode="auto">
            <a:xfrm>
              <a:off x="6876541" y="4290206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231E4E-0E08-ED87-FEA2-C69A6DEE290A}"/>
                </a:ext>
              </a:extLst>
            </p:cNvPr>
            <p:cNvSpPr/>
            <p:nvPr/>
          </p:nvSpPr>
          <p:spPr bwMode="auto">
            <a:xfrm>
              <a:off x="6876541" y="4625887"/>
              <a:ext cx="2819437" cy="2220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6E0D648-0B7E-EFCD-7A0F-2AB79F97792F}"/>
                </a:ext>
              </a:extLst>
            </p:cNvPr>
            <p:cNvSpPr/>
            <p:nvPr/>
          </p:nvSpPr>
          <p:spPr bwMode="auto">
            <a:xfrm>
              <a:off x="6983387" y="4730039"/>
              <a:ext cx="2563735" cy="19782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parts: {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}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9C494C5-96EA-14EF-AFC0-DFEE6858892F}"/>
                </a:ext>
              </a:extLst>
            </p:cNvPr>
            <p:cNvSpPr/>
            <p:nvPr/>
          </p:nvSpPr>
          <p:spPr bwMode="auto">
            <a:xfrm>
              <a:off x="7154094" y="5130731"/>
              <a:ext cx="2212276" cy="348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definition.pbir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15D412-B3F7-71BC-BCBC-5CCC425D2493}"/>
                </a:ext>
              </a:extLst>
            </p:cNvPr>
            <p:cNvSpPr/>
            <p:nvPr/>
          </p:nvSpPr>
          <p:spPr bwMode="auto">
            <a:xfrm>
              <a:off x="7154094" y="5581500"/>
              <a:ext cx="2212276" cy="348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report.json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88014E-5924-2AD9-D54C-28AA19951732}"/>
                </a:ext>
              </a:extLst>
            </p:cNvPr>
            <p:cNvSpPr/>
            <p:nvPr/>
          </p:nvSpPr>
          <p:spPr bwMode="auto">
            <a:xfrm>
              <a:off x="7154092" y="6032270"/>
              <a:ext cx="2212277" cy="348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report-theme.json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7052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F761-1D1D-48BD-F53A-07935D85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User API Design and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CA1D6-9C5D-3332-2286-71FDB8AAB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232202"/>
          </a:xfrm>
        </p:spPr>
        <p:txBody>
          <a:bodyPr/>
          <a:lstStyle/>
          <a:p>
            <a:r>
              <a:rPr lang="en-US" dirty="0"/>
              <a:t>Fabric User API used to create and manage workspaces and workspace items</a:t>
            </a:r>
          </a:p>
          <a:p>
            <a:pPr lvl="1"/>
            <a:r>
              <a:rPr lang="en-US" dirty="0"/>
              <a:t>Fabric User API designed to be accessible to </a:t>
            </a:r>
            <a:r>
              <a:rPr lang="en-US" sz="1600" b="1" dirty="0">
                <a:solidFill>
                  <a:srgbClr val="8A0000"/>
                </a:solidFill>
              </a:rPr>
              <a:t>any</a:t>
            </a:r>
            <a:r>
              <a:rPr lang="en-US" dirty="0"/>
              <a:t> developer on </a:t>
            </a:r>
            <a:r>
              <a:rPr lang="en-US" sz="1600" b="1" dirty="0">
                <a:solidFill>
                  <a:srgbClr val="8A0000"/>
                </a:solidFill>
              </a:rPr>
              <a:t>any</a:t>
            </a:r>
            <a:r>
              <a:rPr lang="en-US" dirty="0"/>
              <a:t> development platform</a:t>
            </a:r>
          </a:p>
          <a:p>
            <a:pPr lvl="1"/>
            <a:r>
              <a:rPr lang="en-US" dirty="0"/>
              <a:t>Built using principles of REST and open security standards (OAuth2 and Open ID Connect)</a:t>
            </a:r>
          </a:p>
          <a:p>
            <a:pPr lvl="1"/>
            <a:r>
              <a:rPr lang="en-US" dirty="0"/>
              <a:t>Fabric User API can be called as a [</a:t>
            </a:r>
            <a:r>
              <a:rPr lang="en-US" sz="1600" b="1" dirty="0">
                <a:solidFill>
                  <a:srgbClr val="6C0000"/>
                </a:solidFill>
              </a:rPr>
              <a:t>user</a:t>
            </a:r>
            <a:r>
              <a:rPr lang="en-US" dirty="0"/>
              <a:t>] or as a [</a:t>
            </a:r>
            <a:r>
              <a:rPr lang="en-US" sz="1600" b="1" dirty="0">
                <a:solidFill>
                  <a:srgbClr val="6C0000"/>
                </a:solidFill>
              </a:rPr>
              <a:t>service principal</a:t>
            </a:r>
            <a:r>
              <a:rPr lang="en-US" dirty="0"/>
              <a:t>]</a:t>
            </a:r>
            <a:r>
              <a:rPr lang="en-US" sz="1800" b="1" dirty="0">
                <a:solidFill>
                  <a:srgbClr val="6C0000"/>
                </a:solidFill>
              </a:rPr>
              <a:t>*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Public cloud endpoint accessible through base URL of </a:t>
            </a:r>
            <a:r>
              <a:rPr lang="en-US" sz="1600" b="1" dirty="0">
                <a:solidFill>
                  <a:srgbClr val="8A0000"/>
                </a:solidFill>
              </a:rPr>
              <a:t>https://api.fabric.microsoft.com/v1</a:t>
            </a:r>
            <a:endParaRPr lang="en-US" b="1" dirty="0">
              <a:solidFill>
                <a:srgbClr val="8A0000"/>
              </a:solidFill>
            </a:endParaRPr>
          </a:p>
          <a:p>
            <a:pPr lvl="1"/>
            <a:r>
              <a:rPr lang="en-US" dirty="0"/>
              <a:t>Caller must first acquire access token for Fabric User API from Azure AD </a:t>
            </a:r>
          </a:p>
          <a:p>
            <a:pPr lvl="1"/>
            <a:r>
              <a:rPr lang="en-US" dirty="0"/>
              <a:t>Caller must transmit access token in all API calls using </a:t>
            </a:r>
            <a:r>
              <a:rPr lang="en-US" sz="1600" b="1" dirty="0">
                <a:solidFill>
                  <a:srgbClr val="8A0000"/>
                </a:solidFill>
              </a:rPr>
              <a:t>Authorization</a:t>
            </a:r>
            <a:r>
              <a:rPr lang="en-US" dirty="0"/>
              <a:t> header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CAVEAT</a:t>
            </a:r>
            <a:r>
              <a:rPr lang="en-US" dirty="0"/>
              <a:t> – There is no .NET SDK for the Fabric REST APIs yet – that will come in 2024 Q1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2D6C16-F4EE-C164-2946-1DA9ABF02DD3}"/>
              </a:ext>
            </a:extLst>
          </p:cNvPr>
          <p:cNvSpPr/>
          <p:nvPr/>
        </p:nvSpPr>
        <p:spPr bwMode="auto">
          <a:xfrm>
            <a:off x="1246124" y="3947965"/>
            <a:ext cx="2102069" cy="18901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13CC549-2E75-59C7-C5DA-670C2DDFCFEF}"/>
              </a:ext>
            </a:extLst>
          </p:cNvPr>
          <p:cNvSpPr/>
          <p:nvPr/>
        </p:nvSpPr>
        <p:spPr bwMode="auto">
          <a:xfrm>
            <a:off x="3524309" y="3955098"/>
            <a:ext cx="4813739" cy="937966"/>
          </a:xfrm>
          <a:prstGeom prst="rightArrow">
            <a:avLst>
              <a:gd name="adj1" fmla="val 66153"/>
              <a:gd name="adj2" fmla="val 93548"/>
            </a:avLst>
          </a:prstGeom>
          <a:solidFill>
            <a:srgbClr val="F0F8FF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chemeClr val="tx1"/>
              </a:solidFill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16D9BB-2D21-F766-BE34-E85EAE9EDB46}"/>
              </a:ext>
            </a:extLst>
          </p:cNvPr>
          <p:cNvSpPr/>
          <p:nvPr/>
        </p:nvSpPr>
        <p:spPr bwMode="auto">
          <a:xfrm>
            <a:off x="8633963" y="3955098"/>
            <a:ext cx="2102069" cy="1890198"/>
          </a:xfrm>
          <a:prstGeom prst="rect">
            <a:avLst/>
          </a:prstGeom>
          <a:solidFill>
            <a:srgbClr val="16786D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User APIs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6B5A84C-F9F5-F100-5998-C1DDECAD9CDB}"/>
              </a:ext>
            </a:extLst>
          </p:cNvPr>
          <p:cNvSpPr/>
          <p:nvPr/>
        </p:nvSpPr>
        <p:spPr bwMode="auto">
          <a:xfrm flipH="1">
            <a:off x="3524308" y="5094709"/>
            <a:ext cx="4813738" cy="473079"/>
          </a:xfrm>
          <a:prstGeom prst="rightArrow">
            <a:avLst>
              <a:gd name="adj1" fmla="val 66153"/>
              <a:gd name="adj2" fmla="val 9354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rPr>
              <a:t>HTTP Response: 200 OK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C9F703-22F5-849D-B4C4-56B3A4F8E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196" y="4180306"/>
            <a:ext cx="3398815" cy="44961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2EEBE-7073-57BE-1841-5EAE5A63FEC0}"/>
              </a:ext>
            </a:extLst>
          </p:cNvPr>
          <p:cNvSpPr/>
          <p:nvPr/>
        </p:nvSpPr>
        <p:spPr bwMode="auto">
          <a:xfrm>
            <a:off x="5082125" y="4405115"/>
            <a:ext cx="1934886" cy="11892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8000"/>
            </a:schemeClr>
          </a:solidFill>
          <a:ln w="12700">
            <a:solidFill>
              <a:schemeClr val="bg2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8A0000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access token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4757A62-7A21-063F-39A9-56173888D37F}"/>
              </a:ext>
            </a:extLst>
          </p:cNvPr>
          <p:cNvSpPr/>
          <p:nvPr/>
        </p:nvSpPr>
        <p:spPr bwMode="auto">
          <a:xfrm>
            <a:off x="6016180" y="4893064"/>
            <a:ext cx="1239300" cy="8515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JSON Result</a:t>
            </a:r>
          </a:p>
        </p:txBody>
      </p:sp>
    </p:spTree>
    <p:extLst>
      <p:ext uri="{BB962C8B-B14F-4D97-AF65-F5344CB8AC3E}">
        <p14:creationId xmlns:p14="http://schemas.microsoft.com/office/powerpoint/2010/main" val="3171332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CCB9-49B1-4C8C-0966-7CDE5ED4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Item Definitions for Calls to CreateItem API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104012-EDC1-9464-B727-8BD46A381F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708434"/>
          </a:xfrm>
        </p:spPr>
        <p:txBody>
          <a:bodyPr/>
          <a:lstStyle/>
          <a:p>
            <a:r>
              <a:rPr lang="en-US" sz="2000" b="1" dirty="0" err="1">
                <a:solidFill>
                  <a:srgbClr val="6C0000"/>
                </a:solidFill>
              </a:rPr>
              <a:t>FabricUserApiModels.cs</a:t>
            </a:r>
            <a:r>
              <a:rPr lang="en-US" dirty="0"/>
              <a:t> contains </a:t>
            </a:r>
            <a:r>
              <a:rPr lang="en-US" sz="2000" b="1" dirty="0">
                <a:solidFill>
                  <a:srgbClr val="6C0000"/>
                </a:solidFill>
              </a:rPr>
              <a:t>FabricItemCreateRequest</a:t>
            </a:r>
            <a:r>
              <a:rPr lang="en-US" dirty="0"/>
              <a:t> serialization class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sz="2000" b="1" dirty="0">
                <a:solidFill>
                  <a:srgbClr val="6C0000"/>
                </a:solidFill>
              </a:rPr>
              <a:t>FabricItemCreateRequest</a:t>
            </a:r>
            <a:r>
              <a:rPr lang="en-US" dirty="0"/>
              <a:t> to assemble item definition for create request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8FB1F-6DA4-E736-BB61-AD2A59E8E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85" y="4078877"/>
            <a:ext cx="5267401" cy="27251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92CAE23-626A-A094-11F7-93FDE9054020}"/>
              </a:ext>
            </a:extLst>
          </p:cNvPr>
          <p:cNvGrpSpPr/>
          <p:nvPr/>
        </p:nvGrpSpPr>
        <p:grpSpPr>
          <a:xfrm>
            <a:off x="6182429" y="4078877"/>
            <a:ext cx="6007797" cy="2583404"/>
            <a:chOff x="6182429" y="4078877"/>
            <a:chExt cx="6007797" cy="2583404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F5CE627-D01E-3529-E1C0-750E833AFA35}"/>
                </a:ext>
              </a:extLst>
            </p:cNvPr>
            <p:cNvSpPr/>
            <p:nvPr/>
          </p:nvSpPr>
          <p:spPr bwMode="auto">
            <a:xfrm>
              <a:off x="6182429" y="5136663"/>
              <a:ext cx="925033" cy="467832"/>
            </a:xfrm>
            <a:prstGeom prst="rightArrow">
              <a:avLst/>
            </a:prstGeom>
            <a:solidFill>
              <a:schemeClr val="accent1"/>
            </a:solidFill>
            <a:ln w="19050">
              <a:solidFill>
                <a:srgbClr val="6C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822CFEC-918D-52DD-0BB1-5262526FD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5349" y="4078877"/>
              <a:ext cx="5044877" cy="25834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4FDF78D-A5B5-5D33-7807-7ECE47D77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85" y="1657678"/>
            <a:ext cx="3595467" cy="168002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62550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2C21-50FC-1488-694E-F4296DB5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Semantic Model using CreateItem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13D5F-41E8-86B1-DF9B-B1673DDF94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047536"/>
          </a:xfrm>
        </p:spPr>
        <p:txBody>
          <a:bodyPr/>
          <a:lstStyle/>
          <a:p>
            <a:r>
              <a:rPr lang="en-US" dirty="0"/>
              <a:t>Call </a:t>
            </a:r>
            <a:r>
              <a:rPr lang="en-US" sz="2000" b="1" dirty="0">
                <a:solidFill>
                  <a:srgbClr val="6C0000"/>
                </a:solidFill>
              </a:rPr>
              <a:t>FabricUserApi.CreateItem</a:t>
            </a:r>
            <a:r>
              <a:rPr lang="en-US" dirty="0"/>
              <a:t> passing </a:t>
            </a:r>
            <a:r>
              <a:rPr lang="en-US" sz="2000" b="1" dirty="0">
                <a:solidFill>
                  <a:srgbClr val="6C0000"/>
                </a:solidFill>
              </a:rPr>
              <a:t>FabricItemCreateRequest</a:t>
            </a:r>
            <a:r>
              <a:rPr lang="en-US" dirty="0"/>
              <a:t> instance</a:t>
            </a:r>
          </a:p>
          <a:p>
            <a:pPr marL="230188" lvl="1" indent="0">
              <a:buNone/>
            </a:pPr>
            <a:endParaRPr lang="en-US" dirty="0"/>
          </a:p>
          <a:p>
            <a:pPr marL="230188" lvl="1" indent="0">
              <a:buNone/>
            </a:pPr>
            <a:endParaRPr lang="en-US" dirty="0"/>
          </a:p>
          <a:p>
            <a:r>
              <a:rPr lang="en-US" sz="2000" b="1" dirty="0">
                <a:solidFill>
                  <a:srgbClr val="6C0000"/>
                </a:solidFill>
              </a:rPr>
              <a:t>CreateItem</a:t>
            </a:r>
            <a:r>
              <a:rPr lang="en-US" dirty="0"/>
              <a:t> calls </a:t>
            </a:r>
            <a:r>
              <a:rPr lang="en-US" sz="2000" b="1" dirty="0">
                <a:solidFill>
                  <a:srgbClr val="6C0000"/>
                </a:solidFill>
              </a:rPr>
              <a:t>ExecutePostRequest</a:t>
            </a:r>
            <a:r>
              <a:rPr lang="en-US" dirty="0"/>
              <a:t> to send request across network to Fabric User API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>
                <a:solidFill>
                  <a:srgbClr val="6C0000"/>
                </a:solidFill>
              </a:rPr>
              <a:t>CreateItem</a:t>
            </a:r>
            <a:r>
              <a:rPr lang="en-US" dirty="0"/>
              <a:t> might return </a:t>
            </a:r>
            <a:r>
              <a:rPr lang="en-US" sz="2000" b="1" dirty="0">
                <a:solidFill>
                  <a:srgbClr val="6C0000"/>
                </a:solidFill>
              </a:rPr>
              <a:t>201 Created</a:t>
            </a:r>
            <a:r>
              <a:rPr lang="en-US" dirty="0"/>
              <a:t> or </a:t>
            </a:r>
            <a:r>
              <a:rPr lang="en-US" sz="2000" b="1" dirty="0">
                <a:solidFill>
                  <a:srgbClr val="6C0000"/>
                </a:solidFill>
              </a:rPr>
              <a:t>202 Accepted</a:t>
            </a:r>
            <a:r>
              <a:rPr lang="en-US" dirty="0"/>
              <a:t> on successful call</a:t>
            </a:r>
          </a:p>
          <a:p>
            <a:pPr lvl="1"/>
            <a:r>
              <a:rPr lang="en-US" dirty="0"/>
              <a:t>Calling </a:t>
            </a:r>
            <a:r>
              <a:rPr lang="en-US" sz="1800" b="1" dirty="0">
                <a:solidFill>
                  <a:srgbClr val="6C0000"/>
                </a:solidFill>
              </a:rPr>
              <a:t>CreateItem</a:t>
            </a:r>
            <a:r>
              <a:rPr lang="en-US" dirty="0"/>
              <a:t> to create a report is synchronous operation which returns </a:t>
            </a:r>
            <a:r>
              <a:rPr lang="en-US" sz="1800" b="1" dirty="0">
                <a:solidFill>
                  <a:srgbClr val="6C0000"/>
                </a:solidFill>
              </a:rPr>
              <a:t>201 Created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Calling </a:t>
            </a:r>
            <a:r>
              <a:rPr lang="en-US" sz="1800" b="1" dirty="0">
                <a:solidFill>
                  <a:srgbClr val="6C0000"/>
                </a:solidFill>
              </a:rPr>
              <a:t>CreateItem</a:t>
            </a:r>
            <a:r>
              <a:rPr lang="en-US" dirty="0"/>
              <a:t> to create semantic model is async operation which returns </a:t>
            </a:r>
            <a:r>
              <a:rPr lang="en-US" sz="1800" b="1" dirty="0">
                <a:solidFill>
                  <a:srgbClr val="6C0000"/>
                </a:solidFill>
              </a:rPr>
              <a:t>202 Accepted</a:t>
            </a:r>
            <a:r>
              <a:rPr lang="en-US" dirty="0"/>
              <a:t> 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ExecutePostRequest</a:t>
            </a:r>
            <a:r>
              <a:rPr lang="en-US" dirty="0"/>
              <a:t> must be implemented to handle both </a:t>
            </a:r>
            <a:r>
              <a:rPr lang="en-US" b="1" dirty="0">
                <a:solidFill>
                  <a:srgbClr val="6C0000"/>
                </a:solidFill>
              </a:rPr>
              <a:t>201</a:t>
            </a:r>
            <a:r>
              <a:rPr lang="en-US" dirty="0"/>
              <a:t> response and </a:t>
            </a:r>
            <a:r>
              <a:rPr lang="en-US" sz="1800" b="1" dirty="0">
                <a:solidFill>
                  <a:srgbClr val="6C0000"/>
                </a:solidFill>
              </a:rPr>
              <a:t>202</a:t>
            </a:r>
            <a:r>
              <a:rPr lang="en-US" dirty="0"/>
              <a:t> responses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0CB6C-6821-0B5E-F607-BEC3ECDB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03" y="1720793"/>
            <a:ext cx="10708315" cy="587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C06346-F8B5-FE08-0C67-E9685B81D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03" y="2925183"/>
            <a:ext cx="8277689" cy="16619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1744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D70D-F5C1-44BB-0130-EC696C01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Running Operations – 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29FEF-32DC-FD30-8041-C0F1ADBFF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Calls to </a:t>
            </a:r>
            <a:r>
              <a:rPr lang="en-US" sz="2400" b="1" dirty="0">
                <a:solidFill>
                  <a:srgbClr val="6C0000"/>
                </a:solidFill>
              </a:rPr>
              <a:t>CreateItem</a:t>
            </a:r>
            <a:r>
              <a:rPr lang="en-US" dirty="0"/>
              <a:t> might return </a:t>
            </a:r>
            <a:r>
              <a:rPr lang="en-US" sz="2400" b="1" dirty="0">
                <a:solidFill>
                  <a:srgbClr val="6C0000"/>
                </a:solidFill>
              </a:rPr>
              <a:t>201 Created</a:t>
            </a:r>
            <a:r>
              <a:rPr lang="en-US" dirty="0"/>
              <a:t> or </a:t>
            </a:r>
            <a:r>
              <a:rPr lang="en-US" sz="2400" b="1" dirty="0">
                <a:solidFill>
                  <a:srgbClr val="6C0000"/>
                </a:solidFill>
              </a:rPr>
              <a:t>202 Accepted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Calls that return </a:t>
            </a:r>
            <a:r>
              <a:rPr lang="en-US" sz="1800" b="1" dirty="0">
                <a:solidFill>
                  <a:srgbClr val="6C0000"/>
                </a:solidFill>
              </a:rPr>
              <a:t>201 Created</a:t>
            </a:r>
            <a:r>
              <a:rPr lang="en-US" dirty="0"/>
              <a:t> are synchronous</a:t>
            </a:r>
          </a:p>
          <a:p>
            <a:pPr lvl="1"/>
            <a:r>
              <a:rPr lang="en-US" dirty="0"/>
              <a:t>Calls that return </a:t>
            </a:r>
            <a:r>
              <a:rPr lang="en-US" sz="1800" b="1" dirty="0">
                <a:solidFill>
                  <a:srgbClr val="6C0000"/>
                </a:solidFill>
              </a:rPr>
              <a:t>202 Accepted</a:t>
            </a:r>
            <a:r>
              <a:rPr lang="en-US" dirty="0"/>
              <a:t> are asynchronous and considered to be </a:t>
            </a:r>
            <a:r>
              <a:rPr lang="en-US" sz="1800" b="1" dirty="0">
                <a:solidFill>
                  <a:srgbClr val="6C0000"/>
                </a:solidFill>
              </a:rPr>
              <a:t>long running operations</a:t>
            </a:r>
            <a:endParaRPr lang="en-US" b="1" dirty="0">
              <a:solidFill>
                <a:srgbClr val="6C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0F885-64F4-0956-073A-4438F08B9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140" y="2499714"/>
            <a:ext cx="7293023" cy="4096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9FECC73-3A7A-2367-9D5D-1ADD6F4471D6}"/>
              </a:ext>
            </a:extLst>
          </p:cNvPr>
          <p:cNvSpPr/>
          <p:nvPr/>
        </p:nvSpPr>
        <p:spPr bwMode="auto">
          <a:xfrm>
            <a:off x="138222" y="5465113"/>
            <a:ext cx="2041451" cy="420105"/>
          </a:xfrm>
          <a:prstGeom prst="rightArrow">
            <a:avLst>
              <a:gd name="adj1" fmla="val 65762"/>
              <a:gd name="adj2" fmla="val 73643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long-running operation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80225B0-AC6C-B5E7-E591-A91AB53397B7}"/>
              </a:ext>
            </a:extLst>
          </p:cNvPr>
          <p:cNvSpPr/>
          <p:nvPr/>
        </p:nvSpPr>
        <p:spPr bwMode="auto">
          <a:xfrm>
            <a:off x="127589" y="4690605"/>
            <a:ext cx="2041451" cy="420105"/>
          </a:xfrm>
          <a:prstGeom prst="rightArrow">
            <a:avLst>
              <a:gd name="adj1" fmla="val 65762"/>
              <a:gd name="adj2" fmla="val 73643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synchronous operation</a:t>
            </a:r>
          </a:p>
        </p:txBody>
      </p:sp>
    </p:spTree>
    <p:extLst>
      <p:ext uri="{BB962C8B-B14F-4D97-AF65-F5344CB8AC3E}">
        <p14:creationId xmlns:p14="http://schemas.microsoft.com/office/powerpoint/2010/main" val="377368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D70D-F5C1-44BB-0130-EC696C01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Running Operations – 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29FEF-32DC-FD30-8041-C0F1ADBFF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92935"/>
          </a:xfrm>
        </p:spPr>
        <p:txBody>
          <a:bodyPr/>
          <a:lstStyle/>
          <a:p>
            <a:r>
              <a:rPr lang="en-US" dirty="0"/>
              <a:t>Asynchronous calls which return </a:t>
            </a:r>
            <a:r>
              <a:rPr lang="en-US" sz="2000" b="1" dirty="0">
                <a:solidFill>
                  <a:srgbClr val="6C0000"/>
                </a:solidFill>
              </a:rPr>
              <a:t>202 Accepted</a:t>
            </a:r>
            <a:r>
              <a:rPr lang="en-US" dirty="0"/>
              <a:t> include two important response headers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Location</a:t>
            </a:r>
            <a:r>
              <a:rPr lang="en-US" dirty="0"/>
              <a:t> response header provides URL to call </a:t>
            </a:r>
            <a:r>
              <a:rPr lang="en-US" sz="1800" b="1" dirty="0">
                <a:solidFill>
                  <a:srgbClr val="6C0000"/>
                </a:solidFill>
              </a:rPr>
              <a:t>Get Operation State</a:t>
            </a:r>
            <a:r>
              <a:rPr lang="en-US" dirty="0"/>
              <a:t> API to get operation status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Retry-After</a:t>
            </a:r>
            <a:r>
              <a:rPr lang="en-US" dirty="0"/>
              <a:t> response header returns number of seconds to wait before calling </a:t>
            </a:r>
            <a:r>
              <a:rPr lang="en-US" sz="1800" b="1" dirty="0">
                <a:solidFill>
                  <a:srgbClr val="6C0000"/>
                </a:solidFill>
              </a:rPr>
              <a:t>Get Operation State</a:t>
            </a:r>
          </a:p>
          <a:p>
            <a:pPr lvl="1"/>
            <a:r>
              <a:rPr lang="en-US" dirty="0"/>
              <a:t>Fabric User API enforces </a:t>
            </a:r>
            <a:r>
              <a:rPr lang="en-US" sz="1600" b="1" dirty="0">
                <a:solidFill>
                  <a:srgbClr val="6C0000"/>
                </a:solidFill>
              </a:rPr>
              <a:t>throttling</a:t>
            </a:r>
            <a:r>
              <a:rPr lang="en-US" dirty="0"/>
              <a:t> to prevent caller from checking operation status too frequently</a:t>
            </a:r>
          </a:p>
          <a:p>
            <a:pPr lvl="1"/>
            <a:r>
              <a:rPr lang="en-US" dirty="0"/>
              <a:t>Calling too frequently for specific time window results in status code of </a:t>
            </a:r>
            <a:r>
              <a:rPr lang="en-US" sz="1800" b="1" dirty="0">
                <a:solidFill>
                  <a:srgbClr val="6C0000"/>
                </a:solidFill>
              </a:rPr>
              <a:t>429 Too Many Requests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Developer should poll until response </a:t>
            </a:r>
            <a:r>
              <a:rPr lang="en-US" sz="1800" b="1" dirty="0">
                <a:solidFill>
                  <a:srgbClr val="6C0000"/>
                </a:solidFill>
                <a:latin typeface="Lucida Console" panose="020B0609040504020204" pitchFamily="49" charset="0"/>
              </a:rPr>
              <a:t>operation.status</a:t>
            </a:r>
            <a:r>
              <a:rPr lang="en-US" sz="1800" dirty="0"/>
              <a:t> equals either </a:t>
            </a:r>
            <a:r>
              <a:rPr lang="en-US" sz="1800" b="1" dirty="0">
                <a:solidFill>
                  <a:srgbClr val="6C0000"/>
                </a:solidFill>
              </a:rPr>
              <a:t>"Succeeded"</a:t>
            </a:r>
            <a:r>
              <a:rPr lang="en-US" sz="1800" dirty="0"/>
              <a:t> or </a:t>
            </a:r>
            <a:r>
              <a:rPr lang="en-US" sz="1800" b="1" dirty="0">
                <a:solidFill>
                  <a:srgbClr val="6C0000"/>
                </a:solidFill>
              </a:rPr>
              <a:t>"Failed"</a:t>
            </a:r>
            <a:endParaRPr lang="en-US" b="1" dirty="0">
              <a:solidFill>
                <a:srgbClr val="6C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802C11-699B-A334-3121-46F34CDC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96" y="3667694"/>
            <a:ext cx="6276113" cy="25991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3F9922-EBBD-A8A0-C431-A4F3B1665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171" y="3686405"/>
            <a:ext cx="3924891" cy="17881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7C55D5-B835-7D72-B03B-17D73F9A1654}"/>
              </a:ext>
            </a:extLst>
          </p:cNvPr>
          <p:cNvSpPr/>
          <p:nvPr/>
        </p:nvSpPr>
        <p:spPr bwMode="auto">
          <a:xfrm>
            <a:off x="8057468" y="5328541"/>
            <a:ext cx="3710598" cy="13403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F8EE8D-3BF2-2746-9256-47A41696E4FB}"/>
              </a:ext>
            </a:extLst>
          </p:cNvPr>
          <p:cNvSpPr/>
          <p:nvPr/>
        </p:nvSpPr>
        <p:spPr bwMode="auto">
          <a:xfrm>
            <a:off x="8069871" y="4923416"/>
            <a:ext cx="826913" cy="13403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31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D70D-F5C1-44BB-0130-EC696C01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Running Operations – Part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29FEF-32DC-FD30-8041-C0F1ADBFF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1908215"/>
          </a:xfrm>
        </p:spPr>
        <p:txBody>
          <a:bodyPr/>
          <a:lstStyle/>
          <a:p>
            <a:r>
              <a:rPr lang="en-US" dirty="0"/>
              <a:t>In calls to </a:t>
            </a:r>
            <a:r>
              <a:rPr lang="en-US" sz="2000" b="1" dirty="0">
                <a:solidFill>
                  <a:srgbClr val="6C0000"/>
                </a:solidFill>
              </a:rPr>
              <a:t>Get Operation Status</a:t>
            </a:r>
            <a:r>
              <a:rPr lang="en-US" dirty="0"/>
              <a:t> which return </a:t>
            </a:r>
            <a:r>
              <a:rPr lang="en-US" sz="2000" b="1" dirty="0">
                <a:solidFill>
                  <a:srgbClr val="6C0000"/>
                </a:solidFill>
              </a:rPr>
              <a:t>operation.status == "Succeeded"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If response does not include </a:t>
            </a:r>
            <a:r>
              <a:rPr lang="en-US" sz="1800" b="1" dirty="0">
                <a:solidFill>
                  <a:srgbClr val="6C0000"/>
                </a:solidFill>
              </a:rPr>
              <a:t>Location</a:t>
            </a:r>
            <a:r>
              <a:rPr lang="en-US" dirty="0"/>
              <a:t> header, that means there is no result to return to caller</a:t>
            </a:r>
          </a:p>
          <a:p>
            <a:pPr lvl="1"/>
            <a:r>
              <a:rPr lang="en-US" dirty="0"/>
              <a:t>If response includes </a:t>
            </a:r>
            <a:r>
              <a:rPr lang="en-US" sz="1800" b="1" dirty="0">
                <a:solidFill>
                  <a:srgbClr val="6C0000"/>
                </a:solidFill>
              </a:rPr>
              <a:t>Location</a:t>
            </a:r>
            <a:r>
              <a:rPr lang="en-US" dirty="0"/>
              <a:t> header, then you should call </a:t>
            </a:r>
            <a:r>
              <a:rPr lang="en-US" sz="1800" b="1" dirty="0">
                <a:solidFill>
                  <a:srgbClr val="6C0000"/>
                </a:solidFill>
              </a:rPr>
              <a:t>Get Operation Result</a:t>
            </a:r>
            <a:r>
              <a:rPr lang="en-US" dirty="0"/>
              <a:t> to fetch result</a:t>
            </a:r>
          </a:p>
          <a:p>
            <a:pPr lvl="1"/>
            <a:r>
              <a:rPr lang="en-US" dirty="0"/>
              <a:t>Add </a:t>
            </a:r>
            <a:r>
              <a:rPr lang="en-US" sz="1800" b="1" dirty="0">
                <a:solidFill>
                  <a:srgbClr val="6C0000"/>
                </a:solidFill>
              </a:rPr>
              <a:t>/result</a:t>
            </a:r>
            <a:r>
              <a:rPr lang="en-US" dirty="0"/>
              <a:t> to end of URL in </a:t>
            </a:r>
            <a:r>
              <a:rPr lang="en-US" sz="1800" b="1" dirty="0">
                <a:solidFill>
                  <a:srgbClr val="6C0000"/>
                </a:solidFill>
              </a:rPr>
              <a:t>Location</a:t>
            </a:r>
            <a:r>
              <a:rPr lang="en-US" dirty="0"/>
              <a:t> header to call </a:t>
            </a:r>
            <a:r>
              <a:rPr lang="en-US" sz="1800" b="1" dirty="0">
                <a:solidFill>
                  <a:srgbClr val="6C0000"/>
                </a:solidFill>
              </a:rPr>
              <a:t>Get Operation Result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12D14E-35BE-B5EE-89FC-F8D77E3A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390" y="2907702"/>
            <a:ext cx="6380916" cy="38128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77DECA1-00FE-152E-455C-7C2571A1D25D}"/>
              </a:ext>
            </a:extLst>
          </p:cNvPr>
          <p:cNvSpPr/>
          <p:nvPr/>
        </p:nvSpPr>
        <p:spPr bwMode="auto">
          <a:xfrm>
            <a:off x="407032" y="4178802"/>
            <a:ext cx="1947239" cy="334362"/>
          </a:xfrm>
          <a:prstGeom prst="rightArrow">
            <a:avLst>
              <a:gd name="adj1" fmla="val 65762"/>
              <a:gd name="adj2" fmla="val 73643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1828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Location header absent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5922AB3-762D-29CC-63CE-CB1430092265}"/>
              </a:ext>
            </a:extLst>
          </p:cNvPr>
          <p:cNvSpPr/>
          <p:nvPr/>
        </p:nvSpPr>
        <p:spPr bwMode="auto">
          <a:xfrm>
            <a:off x="407032" y="4780703"/>
            <a:ext cx="1947239" cy="334362"/>
          </a:xfrm>
          <a:prstGeom prst="rightArrow">
            <a:avLst>
              <a:gd name="adj1" fmla="val 65762"/>
              <a:gd name="adj2" fmla="val 73643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1828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Location header exists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402D88A-74E8-C228-21EA-58F2676E4D29}"/>
              </a:ext>
            </a:extLst>
          </p:cNvPr>
          <p:cNvSpPr/>
          <p:nvPr/>
        </p:nvSpPr>
        <p:spPr bwMode="auto">
          <a:xfrm flipH="1">
            <a:off x="7008441" y="5062184"/>
            <a:ext cx="2220383" cy="291202"/>
          </a:xfrm>
          <a:prstGeom prst="rightArrow">
            <a:avLst>
              <a:gd name="adj1" fmla="val 80324"/>
              <a:gd name="adj2" fmla="val 73643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1828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Call to </a:t>
            </a:r>
            <a:r>
              <a:rPr lang="en-US" sz="1000" b="1" dirty="0">
                <a:solidFill>
                  <a:schemeClr val="tx2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Get Operation Result</a:t>
            </a:r>
          </a:p>
        </p:txBody>
      </p:sp>
    </p:spTree>
    <p:extLst>
      <p:ext uri="{BB962C8B-B14F-4D97-AF65-F5344CB8AC3E}">
        <p14:creationId xmlns:p14="http://schemas.microsoft.com/office/powerpoint/2010/main" val="4124053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7EB5-707A-ABC5-5D14-8952442F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Flow to Bind Report to Semantic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05D79-8ADC-18DB-A531-0F46CED2A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1523494"/>
          </a:xfrm>
        </p:spPr>
        <p:txBody>
          <a:bodyPr/>
          <a:lstStyle/>
          <a:p>
            <a:r>
              <a:rPr lang="en-US" dirty="0"/>
              <a:t>When you create a new report, you need to bind it to a target semantic model </a:t>
            </a:r>
          </a:p>
          <a:p>
            <a:pPr lvl="1"/>
            <a:r>
              <a:rPr lang="en-US" dirty="0"/>
              <a:t>When you create a new semantic model, you need to capture item </a:t>
            </a:r>
            <a:r>
              <a:rPr lang="en-US" sz="1800" b="1" dirty="0">
                <a:solidFill>
                  <a:srgbClr val="6C0000"/>
                </a:solidFill>
              </a:rPr>
              <a:t>Id</a:t>
            </a:r>
            <a:r>
              <a:rPr lang="en-US" dirty="0"/>
              <a:t> returned from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When creating the item definition for the report, you use item </a:t>
            </a:r>
            <a:r>
              <a:rPr lang="en-US" sz="1800" b="1" dirty="0">
                <a:solidFill>
                  <a:srgbClr val="6C0000"/>
                </a:solidFill>
              </a:rPr>
              <a:t>Id</a:t>
            </a:r>
            <a:r>
              <a:rPr lang="en-US" dirty="0"/>
              <a:t> for semantic model for binding</a:t>
            </a: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E23534-21BB-DE1F-BD47-DE7E145A7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76" y="2506349"/>
            <a:ext cx="6275341" cy="41727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658411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F671-4EC3-06A7-D3E9-994A1BB5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Report using CreateItem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EB4B9-FB90-B4D4-6AD2-D5FDF5D94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Creating Report involves definition with the following parts</a:t>
            </a:r>
          </a:p>
          <a:p>
            <a:pPr lvl="1"/>
            <a:r>
              <a:rPr lang="en-US" dirty="0"/>
              <a:t>definition.pbir (this contains Id of target semantic model</a:t>
            </a:r>
          </a:p>
          <a:p>
            <a:pPr lvl="1"/>
            <a:r>
              <a:rPr lang="en-US" dirty="0"/>
              <a:t>report.json – This contains report layout with pages and visuals</a:t>
            </a:r>
          </a:p>
          <a:p>
            <a:pPr lvl="1"/>
            <a:r>
              <a:rPr lang="en-US" dirty="0"/>
              <a:t>custom-theme.json (optional) – a Power BI Desktop report theme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7D41B-321D-F67A-FDC3-43E98D10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1" y="2826390"/>
            <a:ext cx="7288431" cy="3977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77D317-7C2E-2ADD-0D55-68DA46B2E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230" y="3497262"/>
            <a:ext cx="4595164" cy="217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3774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14F5-07EF-BCC8-C714-48A3129C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Existing Items using Get Item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5FA1D-6ECE-9DC9-4F40-D8A5130310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462486"/>
          </a:xfrm>
        </p:spPr>
        <p:txBody>
          <a:bodyPr/>
          <a:lstStyle/>
          <a:p>
            <a:r>
              <a:rPr lang="en-US" sz="2000" b="1" dirty="0">
                <a:solidFill>
                  <a:srgbClr val="6C0000"/>
                </a:solidFill>
              </a:rPr>
              <a:t>Get Item Definition</a:t>
            </a:r>
            <a:r>
              <a:rPr lang="en-US" dirty="0"/>
              <a:t> API allows you retrieve item definition for existing items</a:t>
            </a:r>
          </a:p>
          <a:p>
            <a:pPr lvl="1"/>
            <a:r>
              <a:rPr lang="en-US" dirty="0"/>
              <a:t>Call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Get Items</a:t>
            </a:r>
            <a:r>
              <a:rPr lang="en-US" dirty="0"/>
              <a:t> to discover set of item Ids in workspace then call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Get Item Definition</a:t>
            </a:r>
            <a:r>
              <a:rPr lang="en-US" dirty="0"/>
              <a:t> once for each item Id</a:t>
            </a:r>
          </a:p>
          <a:p>
            <a:pPr lvl="1"/>
            <a:r>
              <a:rPr lang="en-US" dirty="0"/>
              <a:t>Make it possible to create a folder on local file system with set of files for each item definition part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Exported items definitions used to reverse engineering item definition parts needed for calling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A65DE1-9CB8-2C01-409A-C5D9A3A7D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3" t="77538"/>
          <a:stretch/>
        </p:blipFill>
        <p:spPr>
          <a:xfrm>
            <a:off x="1278254" y="4887174"/>
            <a:ext cx="2815579" cy="8336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C87929-AE0E-FC8C-5FD4-7766468C1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10" t="33070" r="7254" b="21177"/>
          <a:stretch/>
        </p:blipFill>
        <p:spPr>
          <a:xfrm>
            <a:off x="4389653" y="4887174"/>
            <a:ext cx="2652503" cy="1759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766412-195C-0FF3-EF0D-03A8D798FB97}"/>
              </a:ext>
            </a:extLst>
          </p:cNvPr>
          <p:cNvSpPr/>
          <p:nvPr/>
        </p:nvSpPr>
        <p:spPr bwMode="auto">
          <a:xfrm>
            <a:off x="1278254" y="2449902"/>
            <a:ext cx="2028629" cy="16331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C6302-2E9A-8F20-9B37-92D78DBD1301}"/>
              </a:ext>
            </a:extLst>
          </p:cNvPr>
          <p:cNvSpPr/>
          <p:nvPr/>
        </p:nvSpPr>
        <p:spPr bwMode="auto">
          <a:xfrm>
            <a:off x="8215770" y="2449902"/>
            <a:ext cx="2028629" cy="1633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User APIs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DA9BD0-9177-530D-9599-F88090591CE4}"/>
              </a:ext>
            </a:extLst>
          </p:cNvPr>
          <p:cNvGrpSpPr/>
          <p:nvPr/>
        </p:nvGrpSpPr>
        <p:grpSpPr>
          <a:xfrm>
            <a:off x="3472942" y="2680856"/>
            <a:ext cx="4507843" cy="528397"/>
            <a:chOff x="3764022" y="4643606"/>
            <a:chExt cx="4507843" cy="709723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1F97AC54-DF2B-72D9-66AD-F11221CDECB9}"/>
                </a:ext>
              </a:extLst>
            </p:cNvPr>
            <p:cNvSpPr/>
            <p:nvPr/>
          </p:nvSpPr>
          <p:spPr bwMode="auto">
            <a:xfrm flipH="1">
              <a:off x="3764022" y="4720495"/>
              <a:ext cx="4507843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GET - Get Item Definition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E23101F-029F-AA9F-6B14-35782526DC9B}"/>
                </a:ext>
              </a:extLst>
            </p:cNvPr>
            <p:cNvSpPr/>
            <p:nvPr/>
          </p:nvSpPr>
          <p:spPr bwMode="auto">
            <a:xfrm>
              <a:off x="6179574" y="4643606"/>
              <a:ext cx="1818640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 Item Definition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for Report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48C1FE-6405-9316-A84F-3FA8E24C89D1}"/>
              </a:ext>
            </a:extLst>
          </p:cNvPr>
          <p:cNvGrpSpPr/>
          <p:nvPr/>
        </p:nvGrpSpPr>
        <p:grpSpPr>
          <a:xfrm>
            <a:off x="3472942" y="3381836"/>
            <a:ext cx="4507843" cy="528397"/>
            <a:chOff x="3764022" y="4643606"/>
            <a:chExt cx="4507843" cy="709723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AC4A625C-38D3-8715-7F87-4ECD0FB35862}"/>
                </a:ext>
              </a:extLst>
            </p:cNvPr>
            <p:cNvSpPr/>
            <p:nvPr/>
          </p:nvSpPr>
          <p:spPr bwMode="auto">
            <a:xfrm flipH="1">
              <a:off x="3764022" y="4720495"/>
              <a:ext cx="4507843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GET - Get Item Definition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25BA620-5B5D-D22E-C937-80F368AED5BE}"/>
                </a:ext>
              </a:extLst>
            </p:cNvPr>
            <p:cNvSpPr/>
            <p:nvPr/>
          </p:nvSpPr>
          <p:spPr bwMode="auto">
            <a:xfrm>
              <a:off x="6179574" y="4643606"/>
              <a:ext cx="1818640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 Item Definition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for Semantic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8954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Authentication and Authorization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Workspaces and Configuring Access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Semantic Models and Reports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Lakehouses and Notebooks</a:t>
            </a:r>
          </a:p>
          <a:p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6705865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8FB2FF-D3D9-4994-B783-8ED72C359DE2}"/>
              </a:ext>
            </a:extLst>
          </p:cNvPr>
          <p:cNvSpPr/>
          <p:nvPr/>
        </p:nvSpPr>
        <p:spPr>
          <a:xfrm>
            <a:off x="1953585" y="3125701"/>
            <a:ext cx="10237521" cy="3522526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Customer Tenant Workspace</a:t>
            </a:r>
          </a:p>
        </p:txBody>
      </p:sp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Using Spark Jobs to Create Lakehouse Tables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72BEE-DDB5-46CD-842E-BAB2ABC64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38883"/>
          </a:xfrm>
        </p:spPr>
        <p:txBody>
          <a:bodyPr/>
          <a:lstStyle/>
          <a:p>
            <a:r>
              <a:rPr lang="en-US" dirty="0"/>
              <a:t>You can leverage Fabric support for Spark to create and populate lakehouse tables</a:t>
            </a:r>
          </a:p>
          <a:p>
            <a:pPr lvl="1"/>
            <a:r>
              <a:rPr lang="en-US" dirty="0"/>
              <a:t>Create lakehouse (or multiple lakehouses for greater isolation)</a:t>
            </a:r>
          </a:p>
          <a:p>
            <a:pPr lvl="1"/>
            <a:r>
              <a:rPr lang="en-US" dirty="0"/>
              <a:t>Create Spark Environment as workspace item for running Spark jobs</a:t>
            </a:r>
          </a:p>
          <a:p>
            <a:pPr lvl="1"/>
            <a:r>
              <a:rPr lang="en-US" dirty="0"/>
              <a:t>Create Notebook (or Spark Job Definition) containing ETL logic ingest data files and create tables</a:t>
            </a:r>
          </a:p>
          <a:p>
            <a:pPr lvl="1"/>
            <a:r>
              <a:rPr lang="en-US" dirty="0"/>
              <a:t>Execute code in notebook by running it as on-demand Spark job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C7A6E4-F0C4-9C94-FA60-18F169E15B76}"/>
              </a:ext>
            </a:extLst>
          </p:cNvPr>
          <p:cNvGrpSpPr/>
          <p:nvPr/>
        </p:nvGrpSpPr>
        <p:grpSpPr>
          <a:xfrm>
            <a:off x="3463255" y="3310005"/>
            <a:ext cx="8542278" cy="2996222"/>
            <a:chOff x="3473844" y="3437537"/>
            <a:chExt cx="5216716" cy="221692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E60E52-2DCB-9C10-67B1-FD55ABCA4F8C}"/>
                </a:ext>
              </a:extLst>
            </p:cNvPr>
            <p:cNvSpPr/>
            <p:nvPr/>
          </p:nvSpPr>
          <p:spPr bwMode="auto">
            <a:xfrm>
              <a:off x="3473844" y="3437537"/>
              <a:ext cx="5216716" cy="2216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Lakehouse</a:t>
              </a:r>
              <a:endPara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2C758DC-4A01-47EB-B42C-AFC3CF16A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108" y="3487724"/>
              <a:ext cx="153204" cy="157990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AE748E-DC91-5E00-8C2D-8373DDF777EB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347859" y="4794173"/>
            <a:ext cx="543534" cy="1394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9DE4EB0-3F03-A9A9-A6EA-08714C380855}"/>
              </a:ext>
            </a:extLst>
          </p:cNvPr>
          <p:cNvSpPr/>
          <p:nvPr/>
        </p:nvSpPr>
        <p:spPr>
          <a:xfrm>
            <a:off x="176077" y="4292326"/>
            <a:ext cx="1171782" cy="1031575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 ISV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2154F1A-2D41-2049-6CA7-705076F13916}"/>
              </a:ext>
            </a:extLst>
          </p:cNvPr>
          <p:cNvGrpSpPr/>
          <p:nvPr/>
        </p:nvGrpSpPr>
        <p:grpSpPr>
          <a:xfrm>
            <a:off x="2252452" y="4222474"/>
            <a:ext cx="836245" cy="836245"/>
            <a:chOff x="8784735" y="3154246"/>
            <a:chExt cx="640918" cy="64091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568590-4B4E-0A6D-F1B9-9C4C0BDC2095}"/>
                </a:ext>
              </a:extLst>
            </p:cNvPr>
            <p:cNvSpPr/>
            <p:nvPr/>
          </p:nvSpPr>
          <p:spPr bwMode="auto">
            <a:xfrm>
              <a:off x="8784735" y="3154246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F47CDA4-1BBC-E4FA-2156-A77A981EE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E25B26-3D70-C1AF-149A-57C7530E3F15}"/>
                </a:ext>
              </a:extLst>
            </p:cNvPr>
            <p:cNvSpPr txBox="1"/>
            <p:nvPr/>
          </p:nvSpPr>
          <p:spPr>
            <a:xfrm>
              <a:off x="8784735" y="3154246"/>
              <a:ext cx="640918" cy="165623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049B949-FFE5-45C1-B788-E61D817B4D15}"/>
              </a:ext>
            </a:extLst>
          </p:cNvPr>
          <p:cNvGrpSpPr/>
          <p:nvPr/>
        </p:nvGrpSpPr>
        <p:grpSpPr>
          <a:xfrm>
            <a:off x="3006736" y="3719834"/>
            <a:ext cx="3374581" cy="2404181"/>
            <a:chOff x="3006736" y="3719834"/>
            <a:chExt cx="3374581" cy="240418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C37C0C0-3020-D4D8-ADDD-CA48E4E1FC97}"/>
                </a:ext>
              </a:extLst>
            </p:cNvPr>
            <p:cNvSpPr/>
            <p:nvPr/>
          </p:nvSpPr>
          <p:spPr bwMode="auto">
            <a:xfrm>
              <a:off x="3719142" y="3719834"/>
              <a:ext cx="2662175" cy="2404181"/>
            </a:xfrm>
            <a:prstGeom prst="rect">
              <a:avLst/>
            </a:prstGeom>
            <a:solidFill>
              <a:srgbClr val="CD7F32">
                <a:alpha val="50196"/>
              </a:srgb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bronze layer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15EDD43-C404-52E9-D238-5E3AF3730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4064" y="4004135"/>
              <a:ext cx="1573868" cy="1607959"/>
            </a:xfrm>
            <a:prstGeom prst="rect">
              <a:avLst/>
            </a:prstGeom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786D2F5-52EA-56A3-CEE6-6B27778FDAE9}"/>
                </a:ext>
              </a:extLst>
            </p:cNvPr>
            <p:cNvGrpSpPr/>
            <p:nvPr/>
          </p:nvGrpSpPr>
          <p:grpSpPr>
            <a:xfrm>
              <a:off x="3006736" y="4527640"/>
              <a:ext cx="1300806" cy="448836"/>
              <a:chOff x="163597" y="3646301"/>
              <a:chExt cx="1300806" cy="448836"/>
            </a:xfrm>
          </p:grpSpPr>
          <p:sp>
            <p:nvSpPr>
              <p:cNvPr id="46" name="Arrow: Right 45">
                <a:extLst>
                  <a:ext uri="{FF2B5EF4-FFF2-40B4-BE49-F238E27FC236}">
                    <a16:creationId xmlns:a16="http://schemas.microsoft.com/office/drawing/2014/main" id="{03F8869A-0C0E-B100-802D-21BCB15CD4D2}"/>
                  </a:ext>
                </a:extLst>
              </p:cNvPr>
              <p:cNvSpPr/>
              <p:nvPr/>
            </p:nvSpPr>
            <p:spPr bwMode="auto">
              <a:xfrm>
                <a:off x="163597" y="3646301"/>
                <a:ext cx="1300806" cy="448836"/>
              </a:xfrm>
              <a:prstGeom prst="rightArrow">
                <a:avLst>
                  <a:gd name="adj1" fmla="val 76034"/>
                  <a:gd name="adj2" fmla="val 50000"/>
                </a:avLst>
              </a:prstGeom>
              <a:solidFill>
                <a:srgbClr val="8A0000"/>
              </a:solidFill>
              <a:ln w="19050">
                <a:solidFill>
                  <a:srgbClr val="8A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Spark job</a:t>
                </a:r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DC87BE4D-B1AE-05EB-89BC-B18EAE79A4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2843" y="3696367"/>
                <a:ext cx="318434" cy="328385"/>
              </a:xfrm>
              <a:prstGeom prst="rect">
                <a:avLst/>
              </a:prstGeom>
            </p:spPr>
          </p:pic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BB88B49-3A94-1026-B355-B5577D0F38B4}"/>
              </a:ext>
            </a:extLst>
          </p:cNvPr>
          <p:cNvGrpSpPr/>
          <p:nvPr/>
        </p:nvGrpSpPr>
        <p:grpSpPr>
          <a:xfrm>
            <a:off x="2257519" y="3348198"/>
            <a:ext cx="778464" cy="699287"/>
            <a:chOff x="2264921" y="3600796"/>
            <a:chExt cx="637374" cy="64133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4711AE3-C5D9-320E-7BAA-216FEC1F790D}"/>
                </a:ext>
              </a:extLst>
            </p:cNvPr>
            <p:cNvGrpSpPr/>
            <p:nvPr/>
          </p:nvGrpSpPr>
          <p:grpSpPr>
            <a:xfrm>
              <a:off x="2272180" y="3601217"/>
              <a:ext cx="630115" cy="640918"/>
              <a:chOff x="2272180" y="3601217"/>
              <a:chExt cx="630115" cy="64091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AC13F4C-E16F-4459-48CE-6C622193182A}"/>
                  </a:ext>
                </a:extLst>
              </p:cNvPr>
              <p:cNvSpPr/>
              <p:nvPr/>
            </p:nvSpPr>
            <p:spPr bwMode="auto">
              <a:xfrm>
                <a:off x="2272180" y="3601217"/>
                <a:ext cx="630115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25CDAAF-5EA2-567D-0063-45E12028D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339260" y="3753322"/>
                <a:ext cx="481584" cy="481584"/>
              </a:xfrm>
              <a:prstGeom prst="rect">
                <a:avLst/>
              </a:prstGeom>
            </p:spPr>
          </p:pic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96578FD-0DAC-6FCF-7084-2C774AEED6B1}"/>
                </a:ext>
              </a:extLst>
            </p:cNvPr>
            <p:cNvSpPr txBox="1"/>
            <p:nvPr/>
          </p:nvSpPr>
          <p:spPr>
            <a:xfrm>
              <a:off x="2264921" y="3600796"/>
              <a:ext cx="630115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Environment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574280B-672B-C29A-E312-FF08AC3AFAB7}"/>
              </a:ext>
            </a:extLst>
          </p:cNvPr>
          <p:cNvGrpSpPr/>
          <p:nvPr/>
        </p:nvGrpSpPr>
        <p:grpSpPr>
          <a:xfrm>
            <a:off x="5518345" y="3715779"/>
            <a:ext cx="3555415" cy="2412126"/>
            <a:chOff x="5518345" y="3715779"/>
            <a:chExt cx="3555415" cy="241212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BE18B1F-6B2B-85FD-CB91-E8628FD6E46D}"/>
                </a:ext>
              </a:extLst>
            </p:cNvPr>
            <p:cNvSpPr/>
            <p:nvPr/>
          </p:nvSpPr>
          <p:spPr bwMode="auto">
            <a:xfrm>
              <a:off x="6365098" y="3715779"/>
              <a:ext cx="2708662" cy="2412126"/>
            </a:xfrm>
            <a:prstGeom prst="rect">
              <a:avLst/>
            </a:prstGeom>
            <a:solidFill>
              <a:srgbClr val="C0C0C0">
                <a:alpha val="50196"/>
              </a:srgb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silver layer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476113A-AF19-2684-AC7F-7CF932C98A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r="4635"/>
            <a:stretch/>
          </p:blipFill>
          <p:spPr>
            <a:xfrm>
              <a:off x="6637335" y="4048579"/>
              <a:ext cx="2187496" cy="16079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1AAA34-A5F7-C4C9-0591-24F49FB9CEDF}"/>
                </a:ext>
              </a:extLst>
            </p:cNvPr>
            <p:cNvGrpSpPr/>
            <p:nvPr/>
          </p:nvGrpSpPr>
          <p:grpSpPr>
            <a:xfrm>
              <a:off x="5518345" y="4532845"/>
              <a:ext cx="1300806" cy="448836"/>
              <a:chOff x="163597" y="3646301"/>
              <a:chExt cx="1300806" cy="448836"/>
            </a:xfrm>
          </p:grpSpPr>
          <p:sp>
            <p:nvSpPr>
              <p:cNvPr id="70" name="Arrow: Right 69">
                <a:extLst>
                  <a:ext uri="{FF2B5EF4-FFF2-40B4-BE49-F238E27FC236}">
                    <a16:creationId xmlns:a16="http://schemas.microsoft.com/office/drawing/2014/main" id="{91BFF3CA-FD07-289B-A65A-D15E7ACC13B3}"/>
                  </a:ext>
                </a:extLst>
              </p:cNvPr>
              <p:cNvSpPr/>
              <p:nvPr/>
            </p:nvSpPr>
            <p:spPr bwMode="auto">
              <a:xfrm>
                <a:off x="163597" y="3646301"/>
                <a:ext cx="1300806" cy="448836"/>
              </a:xfrm>
              <a:prstGeom prst="rightArrow">
                <a:avLst>
                  <a:gd name="adj1" fmla="val 76034"/>
                  <a:gd name="adj2" fmla="val 50000"/>
                </a:avLst>
              </a:prstGeom>
              <a:solidFill>
                <a:srgbClr val="8A0000"/>
              </a:solidFill>
              <a:ln w="19050">
                <a:solidFill>
                  <a:srgbClr val="8A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Spark job</a:t>
                </a:r>
              </a:p>
            </p:txBody>
          </p:sp>
          <p:pic>
            <p:nvPicPr>
              <p:cNvPr id="71" name="Graphic 70">
                <a:extLst>
                  <a:ext uri="{FF2B5EF4-FFF2-40B4-BE49-F238E27FC236}">
                    <a16:creationId xmlns:a16="http://schemas.microsoft.com/office/drawing/2014/main" id="{528EB8BA-8825-0662-DF17-01E8E2945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2843" y="3696367"/>
                <a:ext cx="318434" cy="328385"/>
              </a:xfrm>
              <a:prstGeom prst="rect">
                <a:avLst/>
              </a:prstGeom>
            </p:spPr>
          </p:pic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ADA46C6-899F-2173-EBD7-B6F09F60E5E8}"/>
              </a:ext>
            </a:extLst>
          </p:cNvPr>
          <p:cNvGrpSpPr/>
          <p:nvPr/>
        </p:nvGrpSpPr>
        <p:grpSpPr>
          <a:xfrm>
            <a:off x="8423357" y="3715779"/>
            <a:ext cx="3328282" cy="2404181"/>
            <a:chOff x="8423357" y="3715779"/>
            <a:chExt cx="3328282" cy="240418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C6DAAD-1349-59A8-F3B2-B7ABB7851606}"/>
                </a:ext>
              </a:extLst>
            </p:cNvPr>
            <p:cNvSpPr/>
            <p:nvPr/>
          </p:nvSpPr>
          <p:spPr bwMode="auto">
            <a:xfrm>
              <a:off x="9042977" y="3715779"/>
              <a:ext cx="2708662" cy="2404181"/>
            </a:xfrm>
            <a:prstGeom prst="rect">
              <a:avLst/>
            </a:prstGeom>
            <a:solidFill>
              <a:srgbClr val="DAA520">
                <a:alpha val="50196"/>
              </a:srgb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gold layer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EAA753C-2CBD-84DC-398F-CAC2B66B5F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19711"/>
            <a:stretch/>
          </p:blipFill>
          <p:spPr>
            <a:xfrm>
              <a:off x="9519243" y="4047485"/>
              <a:ext cx="1645882" cy="15546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BD0A0F1-F613-636E-347C-97F7BB20C3A2}"/>
                </a:ext>
              </a:extLst>
            </p:cNvPr>
            <p:cNvGrpSpPr/>
            <p:nvPr/>
          </p:nvGrpSpPr>
          <p:grpSpPr>
            <a:xfrm>
              <a:off x="8423357" y="4569755"/>
              <a:ext cx="1300806" cy="448836"/>
              <a:chOff x="163597" y="3646301"/>
              <a:chExt cx="1300806" cy="448836"/>
            </a:xfrm>
          </p:grpSpPr>
          <p:sp>
            <p:nvSpPr>
              <p:cNvPr id="73" name="Arrow: Right 72">
                <a:extLst>
                  <a:ext uri="{FF2B5EF4-FFF2-40B4-BE49-F238E27FC236}">
                    <a16:creationId xmlns:a16="http://schemas.microsoft.com/office/drawing/2014/main" id="{1CE003D3-ED34-0F05-58C7-DFC49C6EE49A}"/>
                  </a:ext>
                </a:extLst>
              </p:cNvPr>
              <p:cNvSpPr/>
              <p:nvPr/>
            </p:nvSpPr>
            <p:spPr bwMode="auto">
              <a:xfrm>
                <a:off x="163597" y="3646301"/>
                <a:ext cx="1300806" cy="448836"/>
              </a:xfrm>
              <a:prstGeom prst="rightArrow">
                <a:avLst>
                  <a:gd name="adj1" fmla="val 76034"/>
                  <a:gd name="adj2" fmla="val 50000"/>
                </a:avLst>
              </a:prstGeom>
              <a:solidFill>
                <a:srgbClr val="8A0000"/>
              </a:solidFill>
              <a:ln w="19050">
                <a:solidFill>
                  <a:srgbClr val="8A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Spark job</a:t>
                </a:r>
              </a:p>
            </p:txBody>
          </p:sp>
          <p:pic>
            <p:nvPicPr>
              <p:cNvPr id="74" name="Graphic 73">
                <a:extLst>
                  <a:ext uri="{FF2B5EF4-FFF2-40B4-BE49-F238E27FC236}">
                    <a16:creationId xmlns:a16="http://schemas.microsoft.com/office/drawing/2014/main" id="{3132D692-F199-7452-0385-B06E2FB030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2843" y="3696367"/>
                <a:ext cx="318434" cy="32838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01451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28F9-310A-605F-0163-FD8DC8E0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RTFM! = Read The Fabric 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2411D-DC5D-9D57-D949-03520476D3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Fabric REST APIs </a:t>
            </a:r>
            <a:r>
              <a:rPr lang="en-US" dirty="0"/>
              <a:t>documentation available online is essential developer resource</a:t>
            </a:r>
          </a:p>
          <a:p>
            <a:pPr lvl="1"/>
            <a:r>
              <a:rPr lang="en-US" b="1" dirty="0">
                <a:hlinkClick r:id="rId2"/>
              </a:rPr>
              <a:t>https://learn.microsoft.com/rest/api/fabric</a:t>
            </a:r>
            <a:r>
              <a:rPr lang="en-US" b="1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035263-6A46-BD7C-8FA1-DFE499F59F9C}"/>
              </a:ext>
            </a:extLst>
          </p:cNvPr>
          <p:cNvGrpSpPr/>
          <p:nvPr/>
        </p:nvGrpSpPr>
        <p:grpSpPr>
          <a:xfrm>
            <a:off x="1073734" y="2164726"/>
            <a:ext cx="7043595" cy="4520029"/>
            <a:chOff x="2495031" y="2391133"/>
            <a:chExt cx="5260773" cy="33759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512644A-1B0A-F95A-ECD8-53B34B257A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024"/>
            <a:stretch/>
          </p:blipFill>
          <p:spPr>
            <a:xfrm>
              <a:off x="2495031" y="2391133"/>
              <a:ext cx="2393456" cy="3375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FC12E4-3261-B62F-021D-C1618CE53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8487" y="2391133"/>
              <a:ext cx="2867317" cy="3375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70012870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175C-E454-9F6B-CFD2-B4120BBF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Lakehouse using Create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C89FC-9326-A52C-75F3-C97CF3FA7A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500958"/>
          </a:xfrm>
        </p:spPr>
        <p:txBody>
          <a:bodyPr/>
          <a:lstStyle/>
          <a:p>
            <a:r>
              <a:rPr lang="en-US" dirty="0"/>
              <a:t>Lakehouse created without item definition – you only pass </a:t>
            </a:r>
            <a:r>
              <a:rPr lang="en-US" sz="2200" b="1" dirty="0">
                <a:solidFill>
                  <a:srgbClr val="6C0000"/>
                </a:solidFill>
              </a:rPr>
              <a:t>displayName</a:t>
            </a:r>
            <a:r>
              <a:rPr lang="en-US" dirty="0"/>
              <a:t> and </a:t>
            </a:r>
            <a:r>
              <a:rPr lang="en-US" sz="2200" b="1" dirty="0">
                <a:solidFill>
                  <a:srgbClr val="6C0000"/>
                </a:solidFill>
              </a:rPr>
              <a:t>type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Response from Create Item includes lakehouse </a:t>
            </a:r>
            <a:r>
              <a:rPr lang="en-US" b="1" dirty="0"/>
              <a:t>id</a:t>
            </a:r>
            <a:r>
              <a:rPr lang="en-US" dirty="0"/>
              <a:t> which is require to create notebooks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used in developer sample application to create lakehouse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4BCF4-B9BF-C1F3-62A8-19BFC91CD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68" y="4793657"/>
            <a:ext cx="6327968" cy="17769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A3B20D-E115-B34E-767D-FC77AA5A1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40"/>
          <a:stretch/>
        </p:blipFill>
        <p:spPr>
          <a:xfrm>
            <a:off x="904437" y="1714055"/>
            <a:ext cx="6355631" cy="9945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5DE8E-1580-0E74-00BE-AE7565276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37" y="3336416"/>
            <a:ext cx="2510777" cy="8469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2248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C11C-A879-3223-0690-C8BA563E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Lakehouse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CDAE8-60C0-ADD1-3E2A-B569B57DF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101397"/>
          </a:xfrm>
        </p:spPr>
        <p:txBody>
          <a:bodyPr/>
          <a:lstStyle/>
          <a:p>
            <a:r>
              <a:rPr lang="en-US" dirty="0"/>
              <a:t>Retrieve lakehouse properties by executing GET request through </a:t>
            </a:r>
            <a:r>
              <a:rPr lang="en-US" sz="2000" b="1" dirty="0">
                <a:solidFill>
                  <a:srgbClr val="6C0000"/>
                </a:solidFill>
              </a:rPr>
              <a:t>/lakehouses</a:t>
            </a:r>
            <a:r>
              <a:rPr lang="en-US" dirty="0"/>
              <a:t> endpoint</a:t>
            </a:r>
          </a:p>
          <a:p>
            <a:pPr lvl="1"/>
            <a:r>
              <a:rPr lang="en-US" dirty="0"/>
              <a:t>GET request with target URL of /</a:t>
            </a:r>
            <a:r>
              <a:rPr lang="en-US" b="1" dirty="0"/>
              <a:t>workspaces/</a:t>
            </a:r>
            <a:r>
              <a:rPr lang="en-US" sz="1600" dirty="0"/>
              <a:t>{WORKSPACE_ID}</a:t>
            </a:r>
            <a:r>
              <a:rPr lang="en-US" b="1" dirty="0"/>
              <a:t>/lakehouses/</a:t>
            </a:r>
            <a:r>
              <a:rPr lang="en-US" sz="1600" dirty="0"/>
              <a:t>{LAKEHOUSE_ID}</a:t>
            </a:r>
            <a:endParaRPr lang="en-US" dirty="0"/>
          </a:p>
          <a:p>
            <a:pPr lvl="1"/>
            <a:r>
              <a:rPr lang="en-US" dirty="0"/>
              <a:t>Example response: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Lakehouse properties</a:t>
            </a:r>
          </a:p>
          <a:p>
            <a:pPr lvl="1"/>
            <a:r>
              <a:rPr lang="en-US" dirty="0" err="1"/>
              <a:t>oneLakeFilesPath</a:t>
            </a:r>
            <a:endParaRPr lang="en-US" dirty="0"/>
          </a:p>
          <a:p>
            <a:pPr lvl="1"/>
            <a:r>
              <a:rPr lang="en-US" dirty="0" err="1"/>
              <a:t>oneLakeTbles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E8DAB-9D9A-79ED-C72D-C90DBAC3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103" y="2354667"/>
            <a:ext cx="7608419" cy="2118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144882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AF8E-B7E2-5532-E874-CCE289A3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Item Definition Part for Notebook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09422-30F2-9818-C475-32BDF6A495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816429"/>
          </a:xfrm>
        </p:spPr>
        <p:txBody>
          <a:bodyPr/>
          <a:lstStyle/>
          <a:p>
            <a:r>
              <a:rPr lang="en-US"/>
              <a:t>Notebook item template is </a:t>
            </a:r>
            <a:r>
              <a:rPr lang="en-US" sz="2000" b="1">
                <a:solidFill>
                  <a:schemeClr val="accent3">
                    <a:lumMod val="50000"/>
                  </a:schemeClr>
                </a:solidFill>
              </a:rPr>
              <a:t>.ipynb</a:t>
            </a:r>
            <a:r>
              <a:rPr lang="en-US"/>
              <a:t> file containing placeholders </a:t>
            </a:r>
          </a:p>
          <a:p>
            <a:pPr lvl="1"/>
            <a:r>
              <a:rPr lang="en-US"/>
              <a:t>Placeholders used to substitute Ids for workspace and lakehouse</a:t>
            </a:r>
          </a:p>
          <a:p>
            <a:pPr lvl="1"/>
            <a:r>
              <a:rPr lang="en-US"/>
              <a:t>This is technique used to bind new notebook to existing lakehouse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704E7-3BA6-06BE-86E9-F5BAD515F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16" b="30636"/>
          <a:stretch/>
        </p:blipFill>
        <p:spPr>
          <a:xfrm>
            <a:off x="1194236" y="2715549"/>
            <a:ext cx="4026602" cy="24229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98B846-A281-F39C-0345-F42E9CC27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608" y="2715549"/>
            <a:ext cx="5272791" cy="24293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BE87B6-2EF0-68E7-AA97-4E2A28294D55}"/>
              </a:ext>
            </a:extLst>
          </p:cNvPr>
          <p:cNvSpPr/>
          <p:nvPr/>
        </p:nvSpPr>
        <p:spPr bwMode="auto">
          <a:xfrm>
            <a:off x="1186355" y="2460171"/>
            <a:ext cx="4038424" cy="2553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Notebook Part Template with Placeholders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C6F45C-205B-4B23-086A-621A628C60B4}"/>
              </a:ext>
            </a:extLst>
          </p:cNvPr>
          <p:cNvSpPr/>
          <p:nvPr/>
        </p:nvSpPr>
        <p:spPr bwMode="auto">
          <a:xfrm>
            <a:off x="5719666" y="2460171"/>
            <a:ext cx="5272791" cy="2553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Notebook Part Instance passed to Create Item API</a:t>
            </a:r>
          </a:p>
        </p:txBody>
      </p:sp>
    </p:spTree>
    <p:extLst>
      <p:ext uri="{BB962C8B-B14F-4D97-AF65-F5344CB8AC3E}">
        <p14:creationId xmlns:p14="http://schemas.microsoft.com/office/powerpoint/2010/main" val="1990671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AF8E-B7E2-5532-E874-CCE289A3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Notebook to Lakehouse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09422-30F2-9818-C475-32BDF6A495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593291"/>
          </a:xfrm>
        </p:spPr>
        <p:txBody>
          <a:bodyPr/>
          <a:lstStyle/>
          <a:p>
            <a:r>
              <a:rPr lang="en-US" dirty="0"/>
              <a:t>Notebook item template contains placeholders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When creating item definition with for notebook set item definition format to </a:t>
            </a:r>
            <a:r>
              <a:rPr lang="en-US" sz="1800" b="1" dirty="0" err="1">
                <a:solidFill>
                  <a:srgbClr val="6C0000"/>
                </a:solidFill>
              </a:rPr>
              <a:t>ipynb</a:t>
            </a:r>
            <a:endParaRPr lang="en-US" b="1" dirty="0">
              <a:solidFill>
                <a:srgbClr val="6C000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704E7-3BA6-06BE-86E9-F5BAD515F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16" b="30636"/>
          <a:stretch/>
        </p:blipFill>
        <p:spPr>
          <a:xfrm>
            <a:off x="935600" y="1718220"/>
            <a:ext cx="3534689" cy="2126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9DBE0-1D68-327E-00B1-088B2D1F1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58" y="4407192"/>
            <a:ext cx="5976785" cy="23968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95E490-B127-2918-0259-AC3A80F92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821" y="4820730"/>
            <a:ext cx="3612193" cy="17222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98B846-A281-F39C-0345-F42E9CC27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503" y="1718220"/>
            <a:ext cx="4628637" cy="21325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910036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648B-D4ED-1ABA-CE3B-25B81C90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Scheduler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E4F65-1745-9D72-39F1-ABBEB5B0C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593018"/>
          </a:xfrm>
        </p:spPr>
        <p:txBody>
          <a:bodyPr/>
          <a:lstStyle/>
          <a:p>
            <a:r>
              <a:rPr lang="en-US" dirty="0"/>
              <a:t>Fabric User API provides Job Scheduler</a:t>
            </a:r>
          </a:p>
          <a:p>
            <a:pPr lvl="1"/>
            <a:r>
              <a:rPr lang="en-US" dirty="0"/>
              <a:t>Call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Run On Demand Item Job API</a:t>
            </a:r>
            <a:r>
              <a:rPr lang="en-US" dirty="0"/>
              <a:t> passing </a:t>
            </a:r>
            <a:r>
              <a:rPr lang="en-US" sz="1600" b="1" dirty="0" err="1">
                <a:solidFill>
                  <a:schemeClr val="accent3">
                    <a:lumMod val="50000"/>
                  </a:schemeClr>
                </a:solidFill>
              </a:rPr>
              <a:t>jobType</a:t>
            </a:r>
            <a:r>
              <a:rPr lang="en-US" dirty="0"/>
              <a:t> query string parameter with value of </a:t>
            </a:r>
            <a:r>
              <a:rPr lang="en-US" sz="1600" b="1" dirty="0" err="1">
                <a:solidFill>
                  <a:schemeClr val="accent3">
                    <a:lumMod val="50000"/>
                  </a:schemeClr>
                </a:solidFill>
              </a:rPr>
              <a:t>RunNotebook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lvl="2">
              <a:spcBef>
                <a:spcPts val="600"/>
              </a:spcBef>
            </a:pPr>
            <a:r>
              <a:rPr lang="en-US" noProof="1"/>
              <a:t>/workspaces/</a:t>
            </a:r>
            <a:r>
              <a:rPr lang="en-US" sz="1400" noProof="1">
                <a:solidFill>
                  <a:schemeClr val="tx1">
                    <a:lumMod val="60000"/>
                    <a:lumOff val="40000"/>
                  </a:schemeClr>
                </a:solidFill>
              </a:rPr>
              <a:t>{WORKSPACE_ID}</a:t>
            </a:r>
            <a:r>
              <a:rPr lang="en-US" noProof="1"/>
              <a:t>/items/</a:t>
            </a:r>
            <a:r>
              <a:rPr lang="en-US" sz="1400" noProof="1">
                <a:solidFill>
                  <a:schemeClr val="tx1">
                    <a:lumMod val="60000"/>
                    <a:lumOff val="40000"/>
                  </a:schemeClr>
                </a:solidFill>
              </a:rPr>
              <a:t>{NOTEBOOK_ID}</a:t>
            </a:r>
            <a:r>
              <a:rPr lang="en-US" noProof="1"/>
              <a:t>/jobs/instances?jobType=RunNotebook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US" dirty="0"/>
              <a:t>Job Scheduler is async API similar to long-running operations (LRO)</a:t>
            </a:r>
          </a:p>
          <a:p>
            <a:pPr lvl="1"/>
            <a:r>
              <a:rPr lang="en-US" dirty="0"/>
              <a:t>Successful call returns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202 Accepted</a:t>
            </a:r>
            <a:r>
              <a:rPr lang="en-US" dirty="0"/>
              <a:t> and response header values for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Location</a:t>
            </a:r>
            <a:r>
              <a:rPr lang="en-US" dirty="0"/>
              <a:t> and Retry-After</a:t>
            </a:r>
          </a:p>
          <a:p>
            <a:pPr lvl="1"/>
            <a:r>
              <a:rPr lang="en-US" dirty="0"/>
              <a:t>You can use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ExecutePostRequest</a:t>
            </a:r>
            <a:r>
              <a:rPr lang="en-US" dirty="0"/>
              <a:t> to poll and wait for </a:t>
            </a:r>
            <a:r>
              <a:rPr lang="en-US" sz="1600" b="1" dirty="0" err="1">
                <a:solidFill>
                  <a:schemeClr val="accent3">
                    <a:lumMod val="50000"/>
                  </a:schemeClr>
                </a:solidFill>
              </a:rPr>
              <a:t>RunNotebook</a:t>
            </a:r>
            <a:r>
              <a:rPr lang="en-US" dirty="0"/>
              <a:t> job to complete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1E090-B906-99D5-5FE3-CB6BD5D4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38" y="4054742"/>
            <a:ext cx="9743557" cy="17885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2256879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CEAB-6E7C-C02F-7C2B-8245905C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On-demand Spark Job to Run Notebook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D79A9-19E3-5290-01FA-CC1930473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554819"/>
          </a:xfrm>
        </p:spPr>
        <p:txBody>
          <a:bodyPr/>
          <a:lstStyle/>
          <a:p>
            <a:r>
              <a:rPr lang="en-US" dirty="0"/>
              <a:t>Use POST command to </a:t>
            </a:r>
            <a:r>
              <a:rPr lang="en-US" sz="2000" b="1" dirty="0">
                <a:solidFill>
                  <a:srgbClr val="6C0000"/>
                </a:solidFill>
              </a:rPr>
              <a:t>Job Scheduler - Run On Demand Item Job</a:t>
            </a:r>
            <a:r>
              <a:rPr lang="en-US" dirty="0"/>
              <a:t> API</a:t>
            </a:r>
          </a:p>
          <a:p>
            <a:pPr lvl="1"/>
            <a:r>
              <a:rPr lang="en-US" sz="1800" b="1" dirty="0"/>
              <a:t>/workspaces/</a:t>
            </a:r>
            <a:r>
              <a:rPr lang="en-US" sz="1600" dirty="0"/>
              <a:t>{WORKSPACE_ID}</a:t>
            </a:r>
            <a:r>
              <a:rPr lang="en-US" sz="1800" b="1" dirty="0"/>
              <a:t>/items/</a:t>
            </a:r>
            <a:r>
              <a:rPr lang="en-US" sz="1600" dirty="0"/>
              <a:t>{NOTEBOOK_ID}</a:t>
            </a:r>
            <a:r>
              <a:rPr lang="en-US" sz="1800" b="1" dirty="0"/>
              <a:t>/jobs/</a:t>
            </a:r>
            <a:r>
              <a:rPr lang="en-US" sz="1800" b="1" dirty="0" err="1"/>
              <a:t>instances</a:t>
            </a:r>
            <a:r>
              <a:rPr lang="en-US" sz="1800" b="1" dirty="0" err="1">
                <a:solidFill>
                  <a:schemeClr val="accent4">
                    <a:lumMod val="75000"/>
                  </a:schemeClr>
                </a:solidFill>
              </a:rPr>
              <a:t>?jobType</a:t>
            </a:r>
            <a:r>
              <a:rPr lang="en-US" sz="1800" b="1" dirty="0"/>
              <a:t>=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RunNotebook</a:t>
            </a:r>
            <a:endParaRPr lang="en-US" sz="18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/>
              <a:t>Response returns </a:t>
            </a:r>
            <a:r>
              <a:rPr lang="en-US" sz="1800" b="1" dirty="0">
                <a:solidFill>
                  <a:srgbClr val="6C0000"/>
                </a:solidFill>
              </a:rPr>
              <a:t>Location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6C0000"/>
                </a:solidFill>
              </a:rPr>
              <a:t>Retry-After</a:t>
            </a:r>
            <a:r>
              <a:rPr lang="en-US" dirty="0"/>
              <a:t> headers similar to long running operation</a:t>
            </a:r>
          </a:p>
          <a:p>
            <a:pPr lvl="1"/>
            <a:endParaRPr lang="en-US" dirty="0"/>
          </a:p>
          <a:p>
            <a:r>
              <a:rPr lang="en-US" dirty="0"/>
              <a:t>Checking on a job status by executing GET request on URL in </a:t>
            </a:r>
            <a:r>
              <a:rPr lang="en-US" sz="2000" b="1" dirty="0">
                <a:solidFill>
                  <a:srgbClr val="6C0000"/>
                </a:solidFill>
              </a:rPr>
              <a:t>Location</a:t>
            </a:r>
            <a:r>
              <a:rPr lang="en-US" dirty="0"/>
              <a:t> header response</a:t>
            </a:r>
          </a:p>
          <a:p>
            <a:pPr lvl="1"/>
            <a:r>
              <a:rPr lang="en-US" dirty="0"/>
              <a:t>Allows you to see if job has completed or still in progress</a:t>
            </a:r>
          </a:p>
          <a:p>
            <a:pPr lvl="1"/>
            <a:r>
              <a:rPr lang="en-US" dirty="0"/>
              <a:t>Currently uses InProgress and Completed</a:t>
            </a:r>
          </a:p>
          <a:p>
            <a:pPr lvl="1"/>
            <a:r>
              <a:rPr lang="en-US" dirty="0"/>
              <a:t>Should be updated to Running and Succeeded instead for consistency with long running ops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007AC-95F3-DBBF-3C17-8428CB40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06" y="4640326"/>
            <a:ext cx="3124471" cy="16308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5A67B9-60C2-D4FE-22A4-F4EC9A53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249" y="4632705"/>
            <a:ext cx="3048264" cy="16384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4097444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0F00-219F-381A-AC1A-CAC5077D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Semantic Models on Lakehouse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DEC8A-0B52-79EE-76B6-EE67BB79E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23439"/>
          </a:xfrm>
        </p:spPr>
        <p:txBody>
          <a:bodyPr/>
          <a:lstStyle/>
          <a:p>
            <a:r>
              <a:rPr lang="en-US" dirty="0"/>
              <a:t>Creating semantic model on lakehouse tables uses DirectLake mode</a:t>
            </a:r>
          </a:p>
          <a:p>
            <a:pPr lvl="1"/>
            <a:r>
              <a:rPr lang="en-US" dirty="0"/>
              <a:t>Creating model allow you to define relationships, measures, hierarchies, etc.</a:t>
            </a:r>
          </a:p>
          <a:p>
            <a:pPr lvl="1"/>
            <a:r>
              <a:rPr lang="en-US" dirty="0"/>
              <a:t>Model created by passing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model.bim</a:t>
            </a:r>
            <a:r>
              <a:rPr lang="en-US" dirty="0"/>
              <a:t> to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Create Item</a:t>
            </a:r>
            <a:r>
              <a:rPr lang="en-US" dirty="0"/>
              <a:t>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8CD744-B7E5-93D2-53DC-724198293E46}"/>
              </a:ext>
            </a:extLst>
          </p:cNvPr>
          <p:cNvSpPr/>
          <p:nvPr/>
        </p:nvSpPr>
        <p:spPr>
          <a:xfrm>
            <a:off x="1326055" y="2782990"/>
            <a:ext cx="8537904" cy="3594538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Customer Tenant Workspace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02D9B7-CFE6-5C45-F1C9-41686D7CD5EB}"/>
              </a:ext>
            </a:extLst>
          </p:cNvPr>
          <p:cNvSpPr/>
          <p:nvPr/>
        </p:nvSpPr>
        <p:spPr bwMode="auto">
          <a:xfrm>
            <a:off x="4337626" y="2937797"/>
            <a:ext cx="5377874" cy="3078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Semantic Model (aka Dataset)</a:t>
            </a:r>
            <a:endParaRPr 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17D249-3E0D-60FB-8741-4C79B14349CB}"/>
              </a:ext>
            </a:extLst>
          </p:cNvPr>
          <p:cNvSpPr/>
          <p:nvPr/>
        </p:nvSpPr>
        <p:spPr bwMode="auto">
          <a:xfrm>
            <a:off x="1480592" y="2937797"/>
            <a:ext cx="2127863" cy="3078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Lakehouse</a:t>
            </a:r>
            <a:endParaRPr 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BDA3DB-B065-BDD7-9E77-4247800F2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7" r="24584"/>
          <a:stretch/>
        </p:blipFill>
        <p:spPr>
          <a:xfrm>
            <a:off x="1606711" y="3324333"/>
            <a:ext cx="1835423" cy="1918630"/>
          </a:xfrm>
          <a:prstGeom prst="rect">
            <a:avLst/>
          </a:prstGeom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3B0675-041C-95D6-25F9-71F64EC8D5B9}"/>
              </a:ext>
            </a:extLst>
          </p:cNvPr>
          <p:cNvSpPr/>
          <p:nvPr/>
        </p:nvSpPr>
        <p:spPr bwMode="auto">
          <a:xfrm rot="5400000">
            <a:off x="2363061" y="4151405"/>
            <a:ext cx="3078343" cy="6511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SQL Endpoint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F13822-E06D-18B5-7D00-EB45607AA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293" y="3309456"/>
            <a:ext cx="5200607" cy="2645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730D280-A45F-2A35-45D2-A9D6864F0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2637" y="2961452"/>
            <a:ext cx="269979" cy="27841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9E8570A-3807-C9FB-4146-06088B275B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6644" y="2988492"/>
            <a:ext cx="254275" cy="20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2038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8260-079D-FFCE-E9B8-5DFE886B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Creating and Exposing Power BI Reports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BB0D2-4B2F-8238-DCAD-FA6F9BB042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92935"/>
          </a:xfrm>
        </p:spPr>
        <p:txBody>
          <a:bodyPr/>
          <a:lstStyle/>
          <a:p>
            <a:r>
              <a:rPr lang="en-US" dirty="0"/>
              <a:t>Reports can be built on top of DirectLake models</a:t>
            </a:r>
          </a:p>
          <a:p>
            <a:pPr lvl="1"/>
            <a:r>
              <a:rPr lang="en-US" dirty="0"/>
              <a:t>Power BI reports can provide rich interactive experience for users</a:t>
            </a:r>
          </a:p>
          <a:p>
            <a:pPr lvl="1"/>
            <a:r>
              <a:rPr lang="en-US" dirty="0"/>
              <a:t>Report can be made accessible to licensed users through Power BI service</a:t>
            </a:r>
          </a:p>
          <a:p>
            <a:pPr lvl="1"/>
            <a:r>
              <a:rPr lang="en-US" dirty="0"/>
              <a:t>Report can be made accessible to licensed users through User-Owns-Data embedding</a:t>
            </a:r>
          </a:p>
          <a:p>
            <a:pPr lvl="1"/>
            <a:r>
              <a:rPr lang="en-US" dirty="0"/>
              <a:t>Report </a:t>
            </a:r>
            <a:r>
              <a:rPr lang="en-US" b="1" dirty="0">
                <a:solidFill>
                  <a:srgbClr val="8A0000"/>
                </a:solidFill>
              </a:rPr>
              <a:t>cannot yet</a:t>
            </a:r>
            <a:r>
              <a:rPr lang="en-US" dirty="0"/>
              <a:t> be made accessible to external users through Apps-Owns-Data embedding</a:t>
            </a:r>
          </a:p>
          <a:p>
            <a:pPr lvl="1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F5DAAF-A28F-F44B-FB7F-6D1626264564}"/>
              </a:ext>
            </a:extLst>
          </p:cNvPr>
          <p:cNvSpPr/>
          <p:nvPr/>
        </p:nvSpPr>
        <p:spPr>
          <a:xfrm>
            <a:off x="692522" y="3387142"/>
            <a:ext cx="9202878" cy="3115963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Customer Tenant Workspace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B022A5-ECEC-661B-939B-9CE21E05458D}"/>
              </a:ext>
            </a:extLst>
          </p:cNvPr>
          <p:cNvSpPr/>
          <p:nvPr/>
        </p:nvSpPr>
        <p:spPr bwMode="auto">
          <a:xfrm>
            <a:off x="4085488" y="3539012"/>
            <a:ext cx="4347911" cy="2580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Semantic Model (aka Dataset)</a:t>
            </a:r>
            <a:endParaRPr lang="en-US" sz="12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102143-545D-910B-76F3-1AFAD8031FED}"/>
              </a:ext>
            </a:extLst>
          </p:cNvPr>
          <p:cNvSpPr/>
          <p:nvPr/>
        </p:nvSpPr>
        <p:spPr bwMode="auto">
          <a:xfrm>
            <a:off x="886332" y="3566124"/>
            <a:ext cx="2290942" cy="25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Lakehouse</a:t>
            </a:r>
            <a:endParaRPr lang="en-US" sz="12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A17243-02C4-984B-D13D-7C313C543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711"/>
          <a:stretch/>
        </p:blipFill>
        <p:spPr>
          <a:xfrm>
            <a:off x="1063526" y="4007000"/>
            <a:ext cx="1741085" cy="1644539"/>
          </a:xfrm>
          <a:prstGeom prst="rect">
            <a:avLst/>
          </a:prstGeom>
          <a:ln>
            <a:noFill/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AD02ABA-B86A-8162-C949-E11D78237E00}"/>
              </a:ext>
            </a:extLst>
          </p:cNvPr>
          <p:cNvSpPr/>
          <p:nvPr/>
        </p:nvSpPr>
        <p:spPr bwMode="auto">
          <a:xfrm rot="5400000">
            <a:off x="2341123" y="4560329"/>
            <a:ext cx="2580516" cy="53788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SQL Endpoint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272284-ED73-C499-1D62-8F9B3572D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487" y="3908178"/>
            <a:ext cx="4347911" cy="22113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9A453A4-DE00-288A-1C8D-7CDFB1B37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4649" y="3566124"/>
            <a:ext cx="278348" cy="287046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DCEC9E7-8E75-E501-4AFB-567974E6CA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332" y="3579290"/>
            <a:ext cx="354389" cy="283369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2DFC81A-EC44-1095-829C-40EE7B705876}"/>
              </a:ext>
            </a:extLst>
          </p:cNvPr>
          <p:cNvGrpSpPr/>
          <p:nvPr/>
        </p:nvGrpSpPr>
        <p:grpSpPr>
          <a:xfrm>
            <a:off x="9599915" y="3581874"/>
            <a:ext cx="2266471" cy="677461"/>
            <a:chOff x="7009327" y="3248003"/>
            <a:chExt cx="2266471" cy="677461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AA3CD8B-4D7D-E001-B988-233ADC573107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 flipV="1">
              <a:off x="7009327" y="3585630"/>
              <a:ext cx="1315270" cy="110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1C6A228-8979-6EE1-E5B0-73D226F1D956}"/>
                </a:ext>
              </a:extLst>
            </p:cNvPr>
            <p:cNvGrpSpPr/>
            <p:nvPr/>
          </p:nvGrpSpPr>
          <p:grpSpPr>
            <a:xfrm>
              <a:off x="8324597" y="3248003"/>
              <a:ext cx="951201" cy="677461"/>
              <a:chOff x="2159489" y="1527178"/>
              <a:chExt cx="1258156" cy="91145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441017C-0344-B330-A659-3911F44D7910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911454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Consumers</a:t>
                </a:r>
                <a:endParaRPr lang="en-US" sz="1000" b="1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4" name="Graphic 43" descr="Users">
                <a:extLst>
                  <a:ext uri="{FF2B5EF4-FFF2-40B4-BE49-F238E27FC236}">
                    <a16:creationId xmlns:a16="http://schemas.microsoft.com/office/drawing/2014/main" id="{44D17607-DAB9-D0A4-5A83-052E815F8F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514973" y="1809313"/>
                <a:ext cx="565720" cy="565721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DD7A4C4-2176-D906-FE5D-2169DCAA64C3}"/>
              </a:ext>
            </a:extLst>
          </p:cNvPr>
          <p:cNvGrpSpPr/>
          <p:nvPr/>
        </p:nvGrpSpPr>
        <p:grpSpPr>
          <a:xfrm>
            <a:off x="9656040" y="4518589"/>
            <a:ext cx="2266471" cy="677461"/>
            <a:chOff x="7009327" y="3248003"/>
            <a:chExt cx="2266471" cy="677461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71ABD34-E535-F4A7-AAF7-1303553AE77B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 flipV="1">
              <a:off x="7009327" y="3585630"/>
              <a:ext cx="1315270" cy="110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D578239-AD03-50FA-9EAD-89158EF54F89}"/>
                </a:ext>
              </a:extLst>
            </p:cNvPr>
            <p:cNvGrpSpPr/>
            <p:nvPr/>
          </p:nvGrpSpPr>
          <p:grpSpPr>
            <a:xfrm>
              <a:off x="8324597" y="3248003"/>
              <a:ext cx="951201" cy="677461"/>
              <a:chOff x="2159489" y="1527178"/>
              <a:chExt cx="1258156" cy="9114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FF071B9-7D08-45B4-85F5-A22870029DB8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911454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Consumers</a:t>
                </a:r>
                <a:endParaRPr lang="en-US" sz="1000" b="1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1" name="Graphic 50" descr="Users">
                <a:extLst>
                  <a:ext uri="{FF2B5EF4-FFF2-40B4-BE49-F238E27FC236}">
                    <a16:creationId xmlns:a16="http://schemas.microsoft.com/office/drawing/2014/main" id="{02CB4260-87C3-9711-7591-4A50CEA61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514973" y="1809313"/>
                <a:ext cx="565720" cy="565721"/>
              </a:xfrm>
              <a:prstGeom prst="rect">
                <a:avLst/>
              </a:prstGeom>
            </p:spPr>
          </p:pic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C624BBD-269A-6EF2-5D24-F153D7D578EE}"/>
              </a:ext>
            </a:extLst>
          </p:cNvPr>
          <p:cNvGrpSpPr/>
          <p:nvPr/>
        </p:nvGrpSpPr>
        <p:grpSpPr>
          <a:xfrm>
            <a:off x="9658727" y="5486406"/>
            <a:ext cx="2266471" cy="677461"/>
            <a:chOff x="7009327" y="3248003"/>
            <a:chExt cx="2266471" cy="67746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8CF5FCB-2414-338B-C262-481DCA002607}"/>
                </a:ext>
              </a:extLst>
            </p:cNvPr>
            <p:cNvCxnSpPr>
              <a:cxnSpLocks/>
              <a:stCxn id="55" idx="1"/>
            </p:cNvCxnSpPr>
            <p:nvPr/>
          </p:nvCxnSpPr>
          <p:spPr>
            <a:xfrm flipH="1" flipV="1">
              <a:off x="7009327" y="3585630"/>
              <a:ext cx="1315270" cy="110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16BE749-C787-6D03-D698-1C7247D93006}"/>
                </a:ext>
              </a:extLst>
            </p:cNvPr>
            <p:cNvGrpSpPr/>
            <p:nvPr/>
          </p:nvGrpSpPr>
          <p:grpSpPr>
            <a:xfrm>
              <a:off x="8324597" y="3248003"/>
              <a:ext cx="951201" cy="677461"/>
              <a:chOff x="2159489" y="1527178"/>
              <a:chExt cx="1258156" cy="9114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AB84FA7-6FB4-00C7-60F4-3FC9A21B146C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911454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Consumers</a:t>
                </a:r>
                <a:endParaRPr lang="en-US" sz="1000" b="1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6" name="Graphic 55" descr="Users">
                <a:extLst>
                  <a:ext uri="{FF2B5EF4-FFF2-40B4-BE49-F238E27FC236}">
                    <a16:creationId xmlns:a16="http://schemas.microsoft.com/office/drawing/2014/main" id="{EE410E1F-2F5F-58BF-2B17-C31EF3FCA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514973" y="1809313"/>
                <a:ext cx="565720" cy="565721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19596-2D48-D340-069B-C22AAF5877A0}"/>
              </a:ext>
            </a:extLst>
          </p:cNvPr>
          <p:cNvGrpSpPr/>
          <p:nvPr/>
        </p:nvGrpSpPr>
        <p:grpSpPr>
          <a:xfrm>
            <a:off x="8375373" y="3545699"/>
            <a:ext cx="1172717" cy="640918"/>
            <a:chOff x="8375373" y="3545699"/>
            <a:chExt cx="1172717" cy="6409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9A6AF6-09D5-6289-E4F4-8A7321283AE5}"/>
                </a:ext>
              </a:extLst>
            </p:cNvPr>
            <p:cNvGrpSpPr/>
            <p:nvPr/>
          </p:nvGrpSpPr>
          <p:grpSpPr>
            <a:xfrm>
              <a:off x="8907172" y="3545699"/>
              <a:ext cx="640918" cy="640918"/>
              <a:chOff x="10453309" y="3176803"/>
              <a:chExt cx="640918" cy="64091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EB1B42E-C703-28A2-155E-5DAABF3A2278}"/>
                  </a:ext>
                </a:extLst>
              </p:cNvPr>
              <p:cNvSpPr/>
              <p:nvPr/>
            </p:nvSpPr>
            <p:spPr bwMode="auto">
              <a:xfrm>
                <a:off x="10453309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4AE91310-D397-D3D7-C625-37FB76649D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563445" y="3331394"/>
                <a:ext cx="427279" cy="44063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AB0BEE-711B-03E6-554B-8A47FD0522E0}"/>
                  </a:ext>
                </a:extLst>
              </p:cNvPr>
              <p:cNvSpPr txBox="1"/>
              <p:nvPr/>
            </p:nvSpPr>
            <p:spPr>
              <a:xfrm>
                <a:off x="10453309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report</a:t>
                </a:r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9500FC1-C9DC-A69F-1B03-81409588A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5373" y="3896653"/>
              <a:ext cx="538432" cy="238359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B4CDA21-DF74-31DD-1C4D-B698A1A10121}"/>
              </a:ext>
            </a:extLst>
          </p:cNvPr>
          <p:cNvGrpSpPr/>
          <p:nvPr/>
        </p:nvGrpSpPr>
        <p:grpSpPr>
          <a:xfrm>
            <a:off x="8375373" y="4518589"/>
            <a:ext cx="1172717" cy="640918"/>
            <a:chOff x="8375373" y="4518589"/>
            <a:chExt cx="1172717" cy="64091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547406E-5776-16DA-5A5A-E243A0B378A5}"/>
                </a:ext>
              </a:extLst>
            </p:cNvPr>
            <p:cNvGrpSpPr/>
            <p:nvPr/>
          </p:nvGrpSpPr>
          <p:grpSpPr>
            <a:xfrm>
              <a:off x="8907172" y="4518589"/>
              <a:ext cx="640918" cy="640918"/>
              <a:chOff x="10453309" y="3176803"/>
              <a:chExt cx="640918" cy="64091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E62BE7E-AC43-AE94-BF35-23C0EB7217F1}"/>
                  </a:ext>
                </a:extLst>
              </p:cNvPr>
              <p:cNvSpPr/>
              <p:nvPr/>
            </p:nvSpPr>
            <p:spPr bwMode="auto">
              <a:xfrm>
                <a:off x="10453309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4" name="Graphic 33">
                <a:extLst>
                  <a:ext uri="{FF2B5EF4-FFF2-40B4-BE49-F238E27FC236}">
                    <a16:creationId xmlns:a16="http://schemas.microsoft.com/office/drawing/2014/main" id="{14AAD737-7616-633D-A428-CE6A009470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563445" y="3331394"/>
                <a:ext cx="427279" cy="440631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5676E0C-4152-7D2F-7B95-2683AD2472D9}"/>
                  </a:ext>
                </a:extLst>
              </p:cNvPr>
              <p:cNvSpPr txBox="1"/>
              <p:nvPr/>
            </p:nvSpPr>
            <p:spPr>
              <a:xfrm>
                <a:off x="10453309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report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7327BA4-8CF5-E04C-AAB6-6ACAC4F555B7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8375373" y="4839048"/>
              <a:ext cx="531799" cy="5444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DAF6ED1-3E68-976F-E4C4-B53065836C4F}"/>
              </a:ext>
            </a:extLst>
          </p:cNvPr>
          <p:cNvGrpSpPr/>
          <p:nvPr/>
        </p:nvGrpSpPr>
        <p:grpSpPr>
          <a:xfrm>
            <a:off x="8392264" y="5491479"/>
            <a:ext cx="1155826" cy="640918"/>
            <a:chOff x="8392264" y="5491479"/>
            <a:chExt cx="1155826" cy="64091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DEFFDAE-C04B-323F-1FC7-BAAB9D11400F}"/>
                </a:ext>
              </a:extLst>
            </p:cNvPr>
            <p:cNvGrpSpPr/>
            <p:nvPr/>
          </p:nvGrpSpPr>
          <p:grpSpPr>
            <a:xfrm>
              <a:off x="8907172" y="5491479"/>
              <a:ext cx="640918" cy="640918"/>
              <a:chOff x="10453309" y="3176803"/>
              <a:chExt cx="640918" cy="64091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CDA0283-765B-2DA4-D9FB-AF8A4FAE18B9}"/>
                  </a:ext>
                </a:extLst>
              </p:cNvPr>
              <p:cNvSpPr/>
              <p:nvPr/>
            </p:nvSpPr>
            <p:spPr bwMode="auto">
              <a:xfrm>
                <a:off x="10453309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5CB15B0-93A0-4C43-BE73-57B8DBCE9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563445" y="3331394"/>
                <a:ext cx="427279" cy="440631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07FBEFF-5C6E-11DE-C1A7-59E709541723}"/>
                  </a:ext>
                </a:extLst>
              </p:cNvPr>
              <p:cNvSpPr txBox="1"/>
              <p:nvPr/>
            </p:nvSpPr>
            <p:spPr>
              <a:xfrm>
                <a:off x="10453309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report</a:t>
                </a:r>
              </a:p>
            </p:txBody>
          </p: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6AE16B0-1EC6-0E5D-B276-33A4CBA2203F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 flipV="1">
              <a:off x="8392264" y="5678641"/>
              <a:ext cx="514908" cy="13329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9019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F9E4-AB42-F16C-5868-44B123D9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Demo of Building DirectLake Semantic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7F10E0-29D4-4CA2-699E-A2204018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08" y="1059139"/>
            <a:ext cx="8566863" cy="50488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B40D9F-00E4-BF9F-ABF3-2CAAE58AD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727" y="3824070"/>
            <a:ext cx="3339689" cy="29799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812600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Authentication and Authorization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Workspaces and Configuring Access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Semantic Models and Reports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Lakehouses and Notebooks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18616238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Developing Multi-tenant Applications in Fabric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72BEE-DDB5-46CD-842E-BAB2ABC64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00438"/>
          </a:xfrm>
        </p:spPr>
        <p:txBody>
          <a:bodyPr/>
          <a:lstStyle/>
          <a:p>
            <a:r>
              <a:rPr lang="en-US" dirty="0"/>
              <a:t>Multi-tenant application is responsible for creating and managing customer tenants</a:t>
            </a:r>
          </a:p>
          <a:p>
            <a:pPr lvl="1"/>
            <a:r>
              <a:rPr lang="en-US" dirty="0"/>
              <a:t>Customer tenant created using one or more Fabric workspaces</a:t>
            </a:r>
          </a:p>
          <a:p>
            <a:pPr lvl="1"/>
            <a:r>
              <a:rPr lang="en-US" dirty="0"/>
              <a:t>Developer uses Fabric User APIs to create and configure workspace items</a:t>
            </a:r>
          </a:p>
          <a:p>
            <a:pPr lvl="1"/>
            <a:r>
              <a:rPr lang="en-US" dirty="0"/>
              <a:t>Workspace items include lakehouses, notebooks, semantic models and reports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4D609-271C-4136-B08C-ADDBB4A5E30B}"/>
              </a:ext>
            </a:extLst>
          </p:cNvPr>
          <p:cNvSpPr/>
          <p:nvPr/>
        </p:nvSpPr>
        <p:spPr>
          <a:xfrm>
            <a:off x="3320744" y="2826946"/>
            <a:ext cx="4288747" cy="4056592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b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Fabric Multi-tenant Environment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Azure AD Tenant Owned by ISV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F96D14-4341-7809-7CC9-DC6DC5946AA1}"/>
              </a:ext>
            </a:extLst>
          </p:cNvPr>
          <p:cNvGrpSpPr/>
          <p:nvPr/>
        </p:nvGrpSpPr>
        <p:grpSpPr>
          <a:xfrm>
            <a:off x="2098118" y="2931147"/>
            <a:ext cx="5282620" cy="1775371"/>
            <a:chOff x="2140158" y="3056068"/>
            <a:chExt cx="5282620" cy="18659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8FB2FF-D3D9-4994-B783-8ED72C359DE2}"/>
                </a:ext>
              </a:extLst>
            </p:cNvPr>
            <p:cNvSpPr/>
            <p:nvPr/>
          </p:nvSpPr>
          <p:spPr>
            <a:xfrm>
              <a:off x="3582298" y="3056068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01 Tenant Workspace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4AE748E-DC91-5E00-8C2D-8373DDF777EB}"/>
                </a:ext>
              </a:extLst>
            </p:cNvPr>
            <p:cNvCxnSpPr>
              <a:cxnSpLocks/>
              <a:stCxn id="22" idx="3"/>
              <a:endCxn id="7" idx="1"/>
            </p:cNvCxnSpPr>
            <p:nvPr/>
          </p:nvCxnSpPr>
          <p:spPr>
            <a:xfrm flipV="1">
              <a:off x="2140158" y="3599400"/>
              <a:ext cx="1442140" cy="132258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9DE4EB0-3F03-A9A9-A6EA-08714C380855}"/>
              </a:ext>
            </a:extLst>
          </p:cNvPr>
          <p:cNvSpPr/>
          <p:nvPr/>
        </p:nvSpPr>
        <p:spPr>
          <a:xfrm>
            <a:off x="926336" y="4210409"/>
            <a:ext cx="1171782" cy="992218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 ISV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FE8D00-EBEE-E233-F08E-164D65BA9043}"/>
              </a:ext>
            </a:extLst>
          </p:cNvPr>
          <p:cNvGrpSpPr/>
          <p:nvPr/>
        </p:nvGrpSpPr>
        <p:grpSpPr>
          <a:xfrm>
            <a:off x="3920462" y="3197206"/>
            <a:ext cx="640918" cy="616465"/>
            <a:chOff x="7950448" y="3176803"/>
            <a:chExt cx="640918" cy="64091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E60E52-2DCB-9C10-67B1-FD55ABCA4F8C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2C758DC-4A01-47EB-B42C-AFC3CF16A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EBBEF8-21AE-A83A-AF11-7CD272DE9A5D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2154F1A-2D41-2049-6CA7-705076F13916}"/>
              </a:ext>
            </a:extLst>
          </p:cNvPr>
          <p:cNvGrpSpPr/>
          <p:nvPr/>
        </p:nvGrpSpPr>
        <p:grpSpPr>
          <a:xfrm>
            <a:off x="4754749" y="3197206"/>
            <a:ext cx="640918" cy="616465"/>
            <a:chOff x="8784735" y="3176803"/>
            <a:chExt cx="640918" cy="64091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568590-4B4E-0A6D-F1B9-9C4C0BDC2095}"/>
                </a:ext>
              </a:extLst>
            </p:cNvPr>
            <p:cNvSpPr/>
            <p:nvPr/>
          </p:nvSpPr>
          <p:spPr bwMode="auto">
            <a:xfrm>
              <a:off x="8784735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F47CDA4-1BBC-E4FA-2156-A77A981EE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E25B26-3D70-C1AF-149A-57C7530E3F15}"/>
                </a:ext>
              </a:extLst>
            </p:cNvPr>
            <p:cNvSpPr txBox="1"/>
            <p:nvPr/>
          </p:nvSpPr>
          <p:spPr>
            <a:xfrm>
              <a:off x="8784735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B6CE46-1CEB-14B5-23D6-FF38B40F30EC}"/>
              </a:ext>
            </a:extLst>
          </p:cNvPr>
          <p:cNvGrpSpPr/>
          <p:nvPr/>
        </p:nvGrpSpPr>
        <p:grpSpPr>
          <a:xfrm>
            <a:off x="5589036" y="3197206"/>
            <a:ext cx="640918" cy="616465"/>
            <a:chOff x="9619022" y="3176803"/>
            <a:chExt cx="640918" cy="64091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4C4557-62DA-D780-1929-43EB859B3363}"/>
                </a:ext>
              </a:extLst>
            </p:cNvPr>
            <p:cNvSpPr/>
            <p:nvPr/>
          </p:nvSpPr>
          <p:spPr bwMode="auto">
            <a:xfrm>
              <a:off x="9619022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FDAF4C2-5EA8-A8E0-0E85-F82F9EB3A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19315" y="3339055"/>
              <a:ext cx="427279" cy="44063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5629AA-6523-38F5-6C31-18EECBA501BA}"/>
                </a:ext>
              </a:extLst>
            </p:cNvPr>
            <p:cNvSpPr txBox="1"/>
            <p:nvPr/>
          </p:nvSpPr>
          <p:spPr>
            <a:xfrm>
              <a:off x="9619022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6B130B-4E99-70BF-94AD-040755710CB5}"/>
              </a:ext>
            </a:extLst>
          </p:cNvPr>
          <p:cNvGrpSpPr/>
          <p:nvPr/>
        </p:nvGrpSpPr>
        <p:grpSpPr>
          <a:xfrm>
            <a:off x="6423323" y="3197206"/>
            <a:ext cx="640918" cy="616465"/>
            <a:chOff x="10453309" y="3176803"/>
            <a:chExt cx="640918" cy="64091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FA66BC9-852F-B4E2-3A31-65FB6EB14A40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9E10A36D-920D-4C0C-2D69-E8F8D7989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63445" y="3331394"/>
              <a:ext cx="427279" cy="44063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F3C52B-7BE9-0D1B-64EE-C1A6F2A29859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report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121641-C034-8130-D148-E2B1975D5934}"/>
              </a:ext>
            </a:extLst>
          </p:cNvPr>
          <p:cNvGrpSpPr/>
          <p:nvPr/>
        </p:nvGrpSpPr>
        <p:grpSpPr>
          <a:xfrm>
            <a:off x="7161172" y="3086791"/>
            <a:ext cx="2072586" cy="846418"/>
            <a:chOff x="7203212" y="3248004"/>
            <a:chExt cx="2072586" cy="87999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7CF19D-CE75-42F6-89A5-07B515F73D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3212" y="364506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6BA5497-F5D4-4958-ABF9-8C1F028FE506}"/>
                </a:ext>
              </a:extLst>
            </p:cNvPr>
            <p:cNvGrpSpPr/>
            <p:nvPr/>
          </p:nvGrpSpPr>
          <p:grpSpPr>
            <a:xfrm>
              <a:off x="8324597" y="3248004"/>
              <a:ext cx="951201" cy="879992"/>
              <a:chOff x="2159489" y="1527178"/>
              <a:chExt cx="1258156" cy="118393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4459AF-185C-4E62-ADCB-5ED673BA9AD9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17 users</a:t>
                </a:r>
              </a:p>
            </p:txBody>
          </p:sp>
          <p:pic>
            <p:nvPicPr>
              <p:cNvPr id="87" name="Graphic 86" descr="Users">
                <a:extLst>
                  <a:ext uri="{FF2B5EF4-FFF2-40B4-BE49-F238E27FC236}">
                    <a16:creationId xmlns:a16="http://schemas.microsoft.com/office/drawing/2014/main" id="{97F47A0D-D2F5-4305-B806-110BA1246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0F700E-C6E8-72A9-4C1E-FF796B39B731}"/>
              </a:ext>
            </a:extLst>
          </p:cNvPr>
          <p:cNvGrpSpPr/>
          <p:nvPr/>
        </p:nvGrpSpPr>
        <p:grpSpPr>
          <a:xfrm>
            <a:off x="2098118" y="4137545"/>
            <a:ext cx="5293377" cy="1045203"/>
            <a:chOff x="2140158" y="4290086"/>
            <a:chExt cx="5293377" cy="108666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D91D24A-6BCD-DCB1-C8CC-1D49394638D8}"/>
                </a:ext>
              </a:extLst>
            </p:cNvPr>
            <p:cNvSpPr/>
            <p:nvPr/>
          </p:nvSpPr>
          <p:spPr>
            <a:xfrm>
              <a:off x="3593055" y="4290086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02 Tenant Workspace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9E96EB3-7A68-831E-2A83-9363BD602B9E}"/>
                </a:ext>
              </a:extLst>
            </p:cNvPr>
            <p:cNvGrpSpPr/>
            <p:nvPr/>
          </p:nvGrpSpPr>
          <p:grpSpPr>
            <a:xfrm>
              <a:off x="3950527" y="4611215"/>
              <a:ext cx="3143779" cy="640918"/>
              <a:chOff x="8017204" y="4275816"/>
              <a:chExt cx="3143779" cy="64091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B85D18E-5559-EBFB-D365-142D4F1DF69C}"/>
                  </a:ext>
                </a:extLst>
              </p:cNvPr>
              <p:cNvGrpSpPr/>
              <p:nvPr/>
            </p:nvGrpSpPr>
            <p:grpSpPr>
              <a:xfrm>
                <a:off x="8017204" y="4275816"/>
                <a:ext cx="640918" cy="640918"/>
                <a:chOff x="7950448" y="3176803"/>
                <a:chExt cx="640918" cy="64091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02CDC88-EA16-B26E-BB99-7B495FEAC336}"/>
                    </a:ext>
                  </a:extLst>
                </p:cNvPr>
                <p:cNvSpPr/>
                <p:nvPr/>
              </p:nvSpPr>
              <p:spPr bwMode="auto">
                <a:xfrm>
                  <a:off x="7950448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1" name="Graphic 40">
                  <a:extLst>
                    <a:ext uri="{FF2B5EF4-FFF2-40B4-BE49-F238E27FC236}">
                      <a16:creationId xmlns:a16="http://schemas.microsoft.com/office/drawing/2014/main" id="{D09FCCF1-7C13-5F76-E307-120CB31939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50985" y="3330951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7C3C2CB-D53C-0F61-785C-E58154D00E32}"/>
                    </a:ext>
                  </a:extLst>
                </p:cNvPr>
                <p:cNvSpPr txBox="1"/>
                <p:nvPr/>
              </p:nvSpPr>
              <p:spPr>
                <a:xfrm>
                  <a:off x="7950448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lakehouse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D7D21FE-D07B-DFA6-B6F3-8EAB715C33B3}"/>
                  </a:ext>
                </a:extLst>
              </p:cNvPr>
              <p:cNvGrpSpPr/>
              <p:nvPr/>
            </p:nvGrpSpPr>
            <p:grpSpPr>
              <a:xfrm>
                <a:off x="8851491" y="4275816"/>
                <a:ext cx="640918" cy="640918"/>
                <a:chOff x="8784735" y="3176803"/>
                <a:chExt cx="640918" cy="64091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BC151068-6F2B-F814-32DD-48322A5E12F7}"/>
                    </a:ext>
                  </a:extLst>
                </p:cNvPr>
                <p:cNvSpPr/>
                <p:nvPr/>
              </p:nvSpPr>
              <p:spPr bwMode="auto">
                <a:xfrm>
                  <a:off x="8784735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5" name="Graphic 44">
                  <a:extLst>
                    <a:ext uri="{FF2B5EF4-FFF2-40B4-BE49-F238E27FC236}">
                      <a16:creationId xmlns:a16="http://schemas.microsoft.com/office/drawing/2014/main" id="{88F00490-6A43-B4FC-6917-FADC6BC354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2130" y="334044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C3E974D-26AC-1BF0-B9E9-480D2AED8802}"/>
                    </a:ext>
                  </a:extLst>
                </p:cNvPr>
                <p:cNvSpPr txBox="1"/>
                <p:nvPr/>
              </p:nvSpPr>
              <p:spPr>
                <a:xfrm>
                  <a:off x="8784735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notebook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11DED76-0800-D6C4-C50A-5A914FC00E58}"/>
                  </a:ext>
                </a:extLst>
              </p:cNvPr>
              <p:cNvGrpSpPr/>
              <p:nvPr/>
            </p:nvGrpSpPr>
            <p:grpSpPr>
              <a:xfrm>
                <a:off x="9685778" y="4275816"/>
                <a:ext cx="640918" cy="640918"/>
                <a:chOff x="9619022" y="3176803"/>
                <a:chExt cx="640918" cy="640918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346EDD2-1580-D0C2-7B46-F1DDAEE09215}"/>
                    </a:ext>
                  </a:extLst>
                </p:cNvPr>
                <p:cNvSpPr/>
                <p:nvPr/>
              </p:nvSpPr>
              <p:spPr bwMode="auto">
                <a:xfrm>
                  <a:off x="9619022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9" name="Graphic 48">
                  <a:extLst>
                    <a:ext uri="{FF2B5EF4-FFF2-40B4-BE49-F238E27FC236}">
                      <a16:creationId xmlns:a16="http://schemas.microsoft.com/office/drawing/2014/main" id="{0BFCDDDC-BFD7-A235-5945-513618B25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9315" y="333905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1BE4CBF-E374-C748-A6A3-382F7801DBC6}"/>
                    </a:ext>
                  </a:extLst>
                </p:cNvPr>
                <p:cNvSpPr txBox="1"/>
                <p:nvPr/>
              </p:nvSpPr>
              <p:spPr>
                <a:xfrm>
                  <a:off x="9619022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model</a:t>
                  </a: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A958AE1-A975-5968-9D5E-4C8AD6D20AA9}"/>
                  </a:ext>
                </a:extLst>
              </p:cNvPr>
              <p:cNvGrpSpPr/>
              <p:nvPr/>
            </p:nvGrpSpPr>
            <p:grpSpPr>
              <a:xfrm>
                <a:off x="10520065" y="4275816"/>
                <a:ext cx="640918" cy="640918"/>
                <a:chOff x="10453309" y="3176803"/>
                <a:chExt cx="640918" cy="640918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235C9B6-0E88-ED02-526E-C1F562B7EE11}"/>
                    </a:ext>
                  </a:extLst>
                </p:cNvPr>
                <p:cNvSpPr/>
                <p:nvPr/>
              </p:nvSpPr>
              <p:spPr bwMode="auto">
                <a:xfrm>
                  <a:off x="10453309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53" name="Graphic 52">
                  <a:extLst>
                    <a:ext uri="{FF2B5EF4-FFF2-40B4-BE49-F238E27FC236}">
                      <a16:creationId xmlns:a16="http://schemas.microsoft.com/office/drawing/2014/main" id="{17BB639C-6F87-6835-BC7A-A20D261F8E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63445" y="3331394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F639B8E-1224-5724-9BDA-B6CBB735AA06}"/>
                    </a:ext>
                  </a:extLst>
                </p:cNvPr>
                <p:cNvSpPr txBox="1"/>
                <p:nvPr/>
              </p:nvSpPr>
              <p:spPr>
                <a:xfrm>
                  <a:off x="10453309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report</a:t>
                  </a:r>
                </a:p>
              </p:txBody>
            </p:sp>
          </p:grp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7F8524B-7D68-44F7-EFC9-1CA1857BF37A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2140158" y="4833415"/>
              <a:ext cx="1452897" cy="2754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075C40-1E13-30EA-755F-57A8EC1B5DEC}"/>
              </a:ext>
            </a:extLst>
          </p:cNvPr>
          <p:cNvGrpSpPr/>
          <p:nvPr/>
        </p:nvGrpSpPr>
        <p:grpSpPr>
          <a:xfrm>
            <a:off x="7144963" y="4368231"/>
            <a:ext cx="2072586" cy="846418"/>
            <a:chOff x="7187003" y="4529444"/>
            <a:chExt cx="2072586" cy="879992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DDC2011-5F99-E6D5-7D32-D29F00FE21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492650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68AF7CE-3CDF-4DF8-3794-2F33B4D12077}"/>
                </a:ext>
              </a:extLst>
            </p:cNvPr>
            <p:cNvGrpSpPr/>
            <p:nvPr/>
          </p:nvGrpSpPr>
          <p:grpSpPr>
            <a:xfrm>
              <a:off x="8308388" y="4529444"/>
              <a:ext cx="951201" cy="879992"/>
              <a:chOff x="2159489" y="1527178"/>
              <a:chExt cx="1258156" cy="118393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71D1643-926F-2E64-5C15-11654435FCA8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85 users</a:t>
                </a:r>
              </a:p>
            </p:txBody>
          </p:sp>
          <p:pic>
            <p:nvPicPr>
              <p:cNvPr id="89" name="Graphic 88" descr="Users">
                <a:extLst>
                  <a:ext uri="{FF2B5EF4-FFF2-40B4-BE49-F238E27FC236}">
                    <a16:creationId xmlns:a16="http://schemas.microsoft.com/office/drawing/2014/main" id="{87FC57FE-39AD-C8CD-19A3-5145D3379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B3ACD1-8278-1ABC-688A-5FC282E6D504}"/>
              </a:ext>
            </a:extLst>
          </p:cNvPr>
          <p:cNvGrpSpPr/>
          <p:nvPr/>
        </p:nvGrpSpPr>
        <p:grpSpPr>
          <a:xfrm>
            <a:off x="2098118" y="4706518"/>
            <a:ext cx="5285474" cy="1676574"/>
            <a:chOff x="2147813" y="4958046"/>
            <a:chExt cx="5285474" cy="1723221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8DDDFB8-9414-4713-A2BB-8B6F0268F610}"/>
                </a:ext>
              </a:extLst>
            </p:cNvPr>
            <p:cNvSpPr/>
            <p:nvPr/>
          </p:nvSpPr>
          <p:spPr>
            <a:xfrm>
              <a:off x="3603565" y="5594605"/>
              <a:ext cx="3829722" cy="1086662"/>
            </a:xfrm>
            <a:prstGeom prst="rect">
              <a:avLst/>
            </a:prstGeom>
            <a:solidFill>
              <a:srgbClr val="F3FF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>
                  <a:solidFill>
                    <a:schemeClr val="bg2">
                      <a:lumMod val="65000"/>
                    </a:schemeClr>
                  </a:solidFill>
                </a:rPr>
                <a:t>Customer N Tenant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FD98091-2A6D-4FA1-90E8-6315B779C301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2147813" y="4958046"/>
              <a:ext cx="1392445" cy="1078340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B359485-023A-0EB7-7091-15453F3EF456}"/>
                </a:ext>
              </a:extLst>
            </p:cNvPr>
            <p:cNvGrpSpPr/>
            <p:nvPr/>
          </p:nvGrpSpPr>
          <p:grpSpPr>
            <a:xfrm>
              <a:off x="3948659" y="5928403"/>
              <a:ext cx="3143779" cy="640919"/>
              <a:chOff x="8017204" y="4275816"/>
              <a:chExt cx="3143779" cy="64091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07ECD60F-5DA2-AEB7-A5CA-0674AA34BC6B}"/>
                  </a:ext>
                </a:extLst>
              </p:cNvPr>
              <p:cNvGrpSpPr/>
              <p:nvPr/>
            </p:nvGrpSpPr>
            <p:grpSpPr>
              <a:xfrm>
                <a:off x="8017204" y="4275816"/>
                <a:ext cx="640918" cy="640918"/>
                <a:chOff x="7950448" y="3176803"/>
                <a:chExt cx="640918" cy="640918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5381C42-DC9D-FB39-646B-BB10BCCC17D2}"/>
                    </a:ext>
                  </a:extLst>
                </p:cNvPr>
                <p:cNvSpPr/>
                <p:nvPr/>
              </p:nvSpPr>
              <p:spPr bwMode="auto">
                <a:xfrm>
                  <a:off x="7950448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4" name="Graphic 73">
                  <a:extLst>
                    <a:ext uri="{FF2B5EF4-FFF2-40B4-BE49-F238E27FC236}">
                      <a16:creationId xmlns:a16="http://schemas.microsoft.com/office/drawing/2014/main" id="{25412581-D9AA-3CF1-26B8-014C76B667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50985" y="3330951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708A867-0809-F6C8-8982-77D1C10B1781}"/>
                    </a:ext>
                  </a:extLst>
                </p:cNvPr>
                <p:cNvSpPr txBox="1"/>
                <p:nvPr/>
              </p:nvSpPr>
              <p:spPr>
                <a:xfrm>
                  <a:off x="7950448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lakehouse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2A8CF57-A3FD-CEDB-8AA9-E5AD555FBFA6}"/>
                  </a:ext>
                </a:extLst>
              </p:cNvPr>
              <p:cNvGrpSpPr/>
              <p:nvPr/>
            </p:nvGrpSpPr>
            <p:grpSpPr>
              <a:xfrm>
                <a:off x="8851491" y="4275817"/>
                <a:ext cx="640918" cy="640918"/>
                <a:chOff x="8784735" y="3176804"/>
                <a:chExt cx="640918" cy="640918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940D837-DB89-9712-D103-A4784F316AB5}"/>
                    </a:ext>
                  </a:extLst>
                </p:cNvPr>
                <p:cNvSpPr/>
                <p:nvPr/>
              </p:nvSpPr>
              <p:spPr bwMode="auto">
                <a:xfrm>
                  <a:off x="8784735" y="3176804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1" name="Graphic 70">
                  <a:extLst>
                    <a:ext uri="{FF2B5EF4-FFF2-40B4-BE49-F238E27FC236}">
                      <a16:creationId xmlns:a16="http://schemas.microsoft.com/office/drawing/2014/main" id="{928BBACC-9B05-2E8A-8938-673ECC8363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2130" y="334044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2D4AA9F-62D9-E7BE-0176-9895B30161DA}"/>
                    </a:ext>
                  </a:extLst>
                </p:cNvPr>
                <p:cNvSpPr txBox="1"/>
                <p:nvPr/>
              </p:nvSpPr>
              <p:spPr>
                <a:xfrm>
                  <a:off x="8784735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notebook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AD3BA0C-96FE-C9BB-C905-1C9118AEA55C}"/>
                  </a:ext>
                </a:extLst>
              </p:cNvPr>
              <p:cNvGrpSpPr/>
              <p:nvPr/>
            </p:nvGrpSpPr>
            <p:grpSpPr>
              <a:xfrm>
                <a:off x="9685778" y="4275816"/>
                <a:ext cx="640918" cy="640918"/>
                <a:chOff x="9619022" y="3176803"/>
                <a:chExt cx="640918" cy="640918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FD7431DF-C063-8FE0-151F-E38E81626445}"/>
                    </a:ext>
                  </a:extLst>
                </p:cNvPr>
                <p:cNvSpPr/>
                <p:nvPr/>
              </p:nvSpPr>
              <p:spPr bwMode="auto">
                <a:xfrm>
                  <a:off x="9619022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FC927CB8-88AF-9DF3-A736-744BB85984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9315" y="333905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C1A14D2-0021-C5CB-433F-C602E6C66378}"/>
                    </a:ext>
                  </a:extLst>
                </p:cNvPr>
                <p:cNvSpPr txBox="1"/>
                <p:nvPr/>
              </p:nvSpPr>
              <p:spPr>
                <a:xfrm>
                  <a:off x="9619022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model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C181FDD-C13A-CC09-A2E1-63D4B376E185}"/>
                  </a:ext>
                </a:extLst>
              </p:cNvPr>
              <p:cNvGrpSpPr/>
              <p:nvPr/>
            </p:nvGrpSpPr>
            <p:grpSpPr>
              <a:xfrm>
                <a:off x="10520065" y="4275816"/>
                <a:ext cx="640918" cy="640917"/>
                <a:chOff x="10453309" y="3176803"/>
                <a:chExt cx="640918" cy="640917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416B610-704D-3117-DD77-AFA56AF13050}"/>
                    </a:ext>
                  </a:extLst>
                </p:cNvPr>
                <p:cNvSpPr/>
                <p:nvPr/>
              </p:nvSpPr>
              <p:spPr bwMode="auto">
                <a:xfrm>
                  <a:off x="10453309" y="3176803"/>
                  <a:ext cx="640918" cy="6409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5" name="Graphic 64">
                  <a:extLst>
                    <a:ext uri="{FF2B5EF4-FFF2-40B4-BE49-F238E27FC236}">
                      <a16:creationId xmlns:a16="http://schemas.microsoft.com/office/drawing/2014/main" id="{64266B9D-C7D4-8EB3-40FE-D95F6016FB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63445" y="3331394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3600FED-E999-93C8-3B9A-1FC77B091006}"/>
                    </a:ext>
                  </a:extLst>
                </p:cNvPr>
                <p:cNvSpPr txBox="1"/>
                <p:nvPr/>
              </p:nvSpPr>
              <p:spPr>
                <a:xfrm>
                  <a:off x="10453309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report</a:t>
                  </a:r>
                </a:p>
              </p:txBody>
            </p:sp>
          </p:grp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C74EF2D-41E6-FFF3-5726-96674C886CAB}"/>
              </a:ext>
            </a:extLst>
          </p:cNvPr>
          <p:cNvGrpSpPr/>
          <p:nvPr/>
        </p:nvGrpSpPr>
        <p:grpSpPr>
          <a:xfrm>
            <a:off x="7155473" y="5540182"/>
            <a:ext cx="2072586" cy="846418"/>
            <a:chOff x="7187003" y="5806495"/>
            <a:chExt cx="2072586" cy="879992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EACF7FA-0534-EF9D-205A-4794EE83AB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6203554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AB8E4D9-B416-1EEB-8D42-D6CEF8AA5CB1}"/>
                </a:ext>
              </a:extLst>
            </p:cNvPr>
            <p:cNvGrpSpPr/>
            <p:nvPr/>
          </p:nvGrpSpPr>
          <p:grpSpPr>
            <a:xfrm>
              <a:off x="8308388" y="5806495"/>
              <a:ext cx="951201" cy="879992"/>
              <a:chOff x="2159489" y="1527178"/>
              <a:chExt cx="1258156" cy="1183938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8ED5FF1-F34B-2FF9-9C30-70597AD99CB6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450 users</a:t>
                </a:r>
              </a:p>
            </p:txBody>
          </p:sp>
          <p:pic>
            <p:nvPicPr>
              <p:cNvPr id="93" name="Graphic 92" descr="Users">
                <a:extLst>
                  <a:ext uri="{FF2B5EF4-FFF2-40B4-BE49-F238E27FC236}">
                    <a16:creationId xmlns:a16="http://schemas.microsoft.com/office/drawing/2014/main" id="{A70DE50B-1FBC-F325-EDBE-578380E99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693636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291E-9EF5-275A-3077-F5A0808B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071D5-332D-DA4A-CA60-FA1BD9767E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dirty="0"/>
              <a:t>User Owns Data vs App Owns Data</a:t>
            </a:r>
          </a:p>
        </p:txBody>
      </p:sp>
    </p:spTree>
    <p:extLst>
      <p:ext uri="{BB962C8B-B14F-4D97-AF65-F5344CB8AC3E}">
        <p14:creationId xmlns:p14="http://schemas.microsoft.com/office/powerpoint/2010/main" val="2033382843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Authentication and Authorization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Workspaces and Configuring Access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Semantic Models and Reports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Lakehouses and Notebooks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3085372914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28E8-66CF-FF61-DD24-86BB324B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to Work Around as of Nov 1, 2023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4557-3690-40D3-A2A2-013E5C840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093702"/>
          </a:xfrm>
        </p:spPr>
        <p:txBody>
          <a:bodyPr/>
          <a:lstStyle/>
          <a:p>
            <a:r>
              <a:rPr lang="en-US" dirty="0"/>
              <a:t>Inconsistent support for using service principal</a:t>
            </a:r>
          </a:p>
          <a:p>
            <a:pPr lvl="1"/>
            <a:r>
              <a:rPr lang="en-US" dirty="0"/>
              <a:t>Workaround – Use UPN instead of SP until Fabric API SP support is complete</a:t>
            </a:r>
          </a:p>
          <a:p>
            <a:pPr lvl="1"/>
            <a:endParaRPr lang="en-US" dirty="0"/>
          </a:p>
          <a:p>
            <a:r>
              <a:rPr lang="en-US" dirty="0"/>
              <a:t>No ability to use DirectLake datasets with App-Owns-Data embedding</a:t>
            </a:r>
          </a:p>
          <a:p>
            <a:pPr lvl="1"/>
            <a:r>
              <a:rPr lang="en-US" dirty="0"/>
              <a:t>Generate Token API fails if you try to create embed token on DirectLake dataset</a:t>
            </a:r>
          </a:p>
          <a:p>
            <a:pPr lvl="1"/>
            <a:r>
              <a:rPr lang="en-US" dirty="0"/>
              <a:t>Hopefully, this will be addressed and fixed before the end of the year</a:t>
            </a:r>
          </a:p>
          <a:p>
            <a:pPr lvl="1"/>
            <a:endParaRPr lang="en-US" dirty="0"/>
          </a:p>
          <a:p>
            <a:r>
              <a:rPr lang="en-US" dirty="0"/>
              <a:t>No API to configure datasource credentials using service principal identity</a:t>
            </a:r>
          </a:p>
          <a:p>
            <a:pPr lvl="1"/>
            <a:r>
              <a:rPr lang="en-US" dirty="0"/>
              <a:t>Sharable cloud connections (SCC) support service principal credentials</a:t>
            </a:r>
          </a:p>
          <a:p>
            <a:pPr lvl="1"/>
            <a:r>
              <a:rPr lang="en-US" dirty="0"/>
              <a:t>Sharable cloud connections (SCC) can only be created manually</a:t>
            </a:r>
          </a:p>
          <a:p>
            <a:pPr lvl="1"/>
            <a:r>
              <a:rPr lang="en-US" dirty="0"/>
              <a:t>Missing API to automate creation of SCCs and service principal credentials</a:t>
            </a:r>
          </a:p>
        </p:txBody>
      </p:sp>
    </p:spTree>
    <p:extLst>
      <p:ext uri="{BB962C8B-B14F-4D97-AF65-F5344CB8AC3E}">
        <p14:creationId xmlns:p14="http://schemas.microsoft.com/office/powerpoint/2010/main" val="3457792189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BC82-03EF-406E-9ADF-3A17C45E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Service Principal per Customer Tenant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64639-1A36-405C-A910-EA0381BB0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/>
              <a:t>Best strategy to scale upwards over 1000 workspaces</a:t>
            </a:r>
          </a:p>
          <a:p>
            <a:pPr lvl="2"/>
            <a:r>
              <a:rPr lang="en-US"/>
              <a:t>Best Performance because service principal is only member of a single workspace</a:t>
            </a:r>
          </a:p>
          <a:p>
            <a:pPr lvl="2"/>
            <a:r>
              <a:rPr lang="en-US"/>
              <a:t>No service principal owns datasource credentials for more than one customer tenant</a:t>
            </a:r>
          </a:p>
          <a:p>
            <a:pPr lvl="1"/>
            <a:r>
              <a:rPr lang="en-US"/>
              <a:t>Requires ongoing need to create new Azure AD applications for new tenants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BFEBD6-E1F8-4058-A1DE-EE8BDD25B0C1}"/>
              </a:ext>
            </a:extLst>
          </p:cNvPr>
          <p:cNvSpPr/>
          <p:nvPr/>
        </p:nvSpPr>
        <p:spPr bwMode="auto">
          <a:xfrm>
            <a:off x="1160040" y="2852990"/>
            <a:ext cx="8479971" cy="38940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CD9F-D00B-41B8-A8CC-8862CA847E21}"/>
              </a:ext>
            </a:extLst>
          </p:cNvPr>
          <p:cNvSpPr/>
          <p:nvPr/>
        </p:nvSpPr>
        <p:spPr bwMode="auto">
          <a:xfrm>
            <a:off x="3751758" y="3511237"/>
            <a:ext cx="2023045" cy="291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Multi-tenant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938DA6-0AC6-4545-A021-18F89F63FB55}"/>
              </a:ext>
            </a:extLst>
          </p:cNvPr>
          <p:cNvSpPr/>
          <p:nvPr/>
        </p:nvSpPr>
        <p:spPr bwMode="auto">
          <a:xfrm>
            <a:off x="6364930" y="3058190"/>
            <a:ext cx="2809295" cy="3556872"/>
          </a:xfrm>
          <a:prstGeom prst="rect">
            <a:avLst/>
          </a:prstGeom>
          <a:solidFill>
            <a:srgbClr val="FEFCF0"/>
          </a:solidFill>
          <a:ln w="19050">
            <a:solidFill>
              <a:schemeClr val="tx1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73152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Multi-tenant Environment</a:t>
            </a:r>
            <a:br>
              <a:rPr lang="en-US" sz="1200" b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200" b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Service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BC0401-180A-4579-B8FE-FD5EA4AC019F}"/>
              </a:ext>
            </a:extLst>
          </p:cNvPr>
          <p:cNvGrpSpPr/>
          <p:nvPr/>
        </p:nvGrpSpPr>
        <p:grpSpPr>
          <a:xfrm>
            <a:off x="1529840" y="3437425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AC4ACC-56CC-40FF-9C39-8E89CE3A5D81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1</a:t>
              </a:r>
            </a:p>
          </p:txBody>
        </p:sp>
        <p:pic>
          <p:nvPicPr>
            <p:cNvPr id="9" name="Graphic 8" descr="Users outline">
              <a:extLst>
                <a:ext uri="{FF2B5EF4-FFF2-40B4-BE49-F238E27FC236}">
                  <a16:creationId xmlns:a16="http://schemas.microsoft.com/office/drawing/2014/main" id="{DBD1885F-998B-4923-95D3-84C6731389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232FD5-1792-4944-9C21-EB95EDDD4A70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4982705" y="3852587"/>
            <a:ext cx="1763963" cy="30119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F9A1C3-5D83-4C39-9DC0-B7996B6B6DBD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4979023" y="4593144"/>
            <a:ext cx="1766400" cy="16262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741D0E-E84E-4FA8-8AA9-DA119C416F9D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982705" y="5333702"/>
            <a:ext cx="1762718" cy="6508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C72520-4F79-472D-901C-73E05492726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982705" y="5999435"/>
            <a:ext cx="1776971" cy="7482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2BF6B6-9969-471A-B98E-472231F7FFD6}"/>
              </a:ext>
            </a:extLst>
          </p:cNvPr>
          <p:cNvCxnSpPr>
            <a:cxnSpLocks/>
          </p:cNvCxnSpPr>
          <p:nvPr/>
        </p:nvCxnSpPr>
        <p:spPr>
          <a:xfrm flipH="1" flipV="1">
            <a:off x="2765366" y="3744767"/>
            <a:ext cx="870290" cy="4751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3F29E3-FE5A-4D9F-8CB9-2416A509E4C7}"/>
              </a:ext>
            </a:extLst>
          </p:cNvPr>
          <p:cNvCxnSpPr>
            <a:cxnSpLocks/>
          </p:cNvCxnSpPr>
          <p:nvPr/>
        </p:nvCxnSpPr>
        <p:spPr>
          <a:xfrm flipH="1" flipV="1">
            <a:off x="2754485" y="4495877"/>
            <a:ext cx="914682" cy="12367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BAB4E0-F25E-4965-A7D1-9AA3B082408B}"/>
              </a:ext>
            </a:extLst>
          </p:cNvPr>
          <p:cNvCxnSpPr>
            <a:cxnSpLocks/>
          </p:cNvCxnSpPr>
          <p:nvPr/>
        </p:nvCxnSpPr>
        <p:spPr>
          <a:xfrm flipH="1">
            <a:off x="2754483" y="4997783"/>
            <a:ext cx="864771" cy="26009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96F6CB-102C-4A83-90DC-2019E25972B0}"/>
              </a:ext>
            </a:extLst>
          </p:cNvPr>
          <p:cNvCxnSpPr>
            <a:cxnSpLocks/>
          </p:cNvCxnSpPr>
          <p:nvPr/>
        </p:nvCxnSpPr>
        <p:spPr>
          <a:xfrm flipH="1">
            <a:off x="2743590" y="5547819"/>
            <a:ext cx="838906" cy="47206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472CF2-FCF6-427C-8801-CC8737B03ECD}"/>
              </a:ext>
            </a:extLst>
          </p:cNvPr>
          <p:cNvGrpSpPr/>
          <p:nvPr/>
        </p:nvGrpSpPr>
        <p:grpSpPr>
          <a:xfrm>
            <a:off x="6745423" y="3545244"/>
            <a:ext cx="2102653" cy="2836356"/>
            <a:chOff x="9003497" y="3530299"/>
            <a:chExt cx="2155945" cy="290824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5F2FF3-1256-48C4-8322-A8F760A938A8}"/>
                </a:ext>
              </a:extLst>
            </p:cNvPr>
            <p:cNvGrpSpPr/>
            <p:nvPr/>
          </p:nvGrpSpPr>
          <p:grpSpPr>
            <a:xfrm>
              <a:off x="9004774" y="3530299"/>
              <a:ext cx="2141331" cy="630264"/>
              <a:chOff x="8211024" y="3430934"/>
              <a:chExt cx="2141331" cy="63026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E18FF0F-17EA-44E1-A906-840241C67C39}"/>
                  </a:ext>
                </a:extLst>
              </p:cNvPr>
              <p:cNvSpPr/>
              <p:nvPr/>
            </p:nvSpPr>
            <p:spPr bwMode="auto">
              <a:xfrm>
                <a:off x="8211024" y="3430934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1 Tenant</a:t>
                </a: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60AB4BEE-B680-4DC3-A93D-E7DC1B313747}"/>
                  </a:ext>
                </a:extLst>
              </p:cNvPr>
              <p:cNvGrpSpPr/>
              <p:nvPr/>
            </p:nvGrpSpPr>
            <p:grpSpPr>
              <a:xfrm>
                <a:off x="8363529" y="3635898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49" name="Object 48">
                  <a:extLst>
                    <a:ext uri="{FF2B5EF4-FFF2-40B4-BE49-F238E27FC236}">
                      <a16:creationId xmlns:a16="http://schemas.microsoft.com/office/drawing/2014/main" id="{D4280BDB-928A-4282-A735-E18AEF9D4AF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4" imgW="380880" imgH="343080" progId="Paint.Picture">
                        <p:embed/>
                      </p:oleObj>
                    </mc:Choice>
                    <mc:Fallback>
                      <p:oleObj name="Bitmap Image" r:id="rId4" imgW="380880" imgH="343080" progId="Paint.Picture">
                        <p:embed/>
                        <p:pic>
                          <p:nvPicPr>
                            <p:cNvPr id="49" name="Object 48">
                              <a:extLst>
                                <a:ext uri="{FF2B5EF4-FFF2-40B4-BE49-F238E27FC236}">
                                  <a16:creationId xmlns:a16="http://schemas.microsoft.com/office/drawing/2014/main" id="{D4280BDB-928A-4282-A735-E18AEF9D4AF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" name="Object 49">
                  <a:extLst>
                    <a:ext uri="{FF2B5EF4-FFF2-40B4-BE49-F238E27FC236}">
                      <a16:creationId xmlns:a16="http://schemas.microsoft.com/office/drawing/2014/main" id="{7E9B08F0-9803-471A-BF5B-8642E9EA4E1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73320" imgH="365760" progId="Paint.Picture">
                        <p:embed/>
                      </p:oleObj>
                    </mc:Choice>
                    <mc:Fallback>
                      <p:oleObj name="Bitmap Image" r:id="rId6" imgW="373320" imgH="365760" progId="Paint.Picture">
                        <p:embed/>
                        <p:pic>
                          <p:nvPicPr>
                            <p:cNvPr id="50" name="Object 49">
                              <a:extLst>
                                <a:ext uri="{FF2B5EF4-FFF2-40B4-BE49-F238E27FC236}">
                                  <a16:creationId xmlns:a16="http://schemas.microsoft.com/office/drawing/2014/main" id="{7E9B08F0-9803-471A-BF5B-8642E9EA4E1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" name="Object 50">
                  <a:extLst>
                    <a:ext uri="{FF2B5EF4-FFF2-40B4-BE49-F238E27FC236}">
                      <a16:creationId xmlns:a16="http://schemas.microsoft.com/office/drawing/2014/main" id="{B22E5934-E65A-4312-9C05-304EC14419D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58200" imgH="350640" progId="Paint.Picture">
                        <p:embed/>
                      </p:oleObj>
                    </mc:Choice>
                    <mc:Fallback>
                      <p:oleObj name="Bitmap Image" r:id="rId8" imgW="358200" imgH="350640" progId="Paint.Picture">
                        <p:embed/>
                        <p:pic>
                          <p:nvPicPr>
                            <p:cNvPr id="51" name="Object 50">
                              <a:extLst>
                                <a:ext uri="{FF2B5EF4-FFF2-40B4-BE49-F238E27FC236}">
                                  <a16:creationId xmlns:a16="http://schemas.microsoft.com/office/drawing/2014/main" id="{B22E5934-E65A-4312-9C05-304EC14419D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2" name="Object 51">
                  <a:extLst>
                    <a:ext uri="{FF2B5EF4-FFF2-40B4-BE49-F238E27FC236}">
                      <a16:creationId xmlns:a16="http://schemas.microsoft.com/office/drawing/2014/main" id="{7F3C2A35-218D-481A-BB58-CD9D702EF8B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52" name="Object 51">
                              <a:extLst>
                                <a:ext uri="{FF2B5EF4-FFF2-40B4-BE49-F238E27FC236}">
                                  <a16:creationId xmlns:a16="http://schemas.microsoft.com/office/drawing/2014/main" id="{7F3C2A35-218D-481A-BB58-CD9D702EF8B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3" name="Object 52">
                  <a:extLst>
                    <a:ext uri="{FF2B5EF4-FFF2-40B4-BE49-F238E27FC236}">
                      <a16:creationId xmlns:a16="http://schemas.microsoft.com/office/drawing/2014/main" id="{C96772FF-7816-48FF-85AE-2C374DA9401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53" name="Object 52">
                              <a:extLst>
                                <a:ext uri="{FF2B5EF4-FFF2-40B4-BE49-F238E27FC236}">
                                  <a16:creationId xmlns:a16="http://schemas.microsoft.com/office/drawing/2014/main" id="{C96772FF-7816-48FF-85AE-2C374DA9401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05F1E6A-FF0C-46DF-9E18-056F05E9F569}"/>
                </a:ext>
              </a:extLst>
            </p:cNvPr>
            <p:cNvGrpSpPr/>
            <p:nvPr/>
          </p:nvGrpSpPr>
          <p:grpSpPr>
            <a:xfrm>
              <a:off x="9003497" y="4289626"/>
              <a:ext cx="2141331" cy="630264"/>
              <a:chOff x="8209747" y="4162233"/>
              <a:chExt cx="2141331" cy="63026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EBE1311-96ED-433C-B1C4-1D60724C23F4}"/>
                  </a:ext>
                </a:extLst>
              </p:cNvPr>
              <p:cNvSpPr/>
              <p:nvPr/>
            </p:nvSpPr>
            <p:spPr bwMode="auto">
              <a:xfrm>
                <a:off x="8209747" y="4162233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2 Tenant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00DEF57-37CD-4A7B-B116-BC22F8D0179F}"/>
                  </a:ext>
                </a:extLst>
              </p:cNvPr>
              <p:cNvGrpSpPr/>
              <p:nvPr/>
            </p:nvGrpSpPr>
            <p:grpSpPr>
              <a:xfrm>
                <a:off x="8362252" y="4367197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42" name="Object 41">
                  <a:extLst>
                    <a:ext uri="{FF2B5EF4-FFF2-40B4-BE49-F238E27FC236}">
                      <a16:creationId xmlns:a16="http://schemas.microsoft.com/office/drawing/2014/main" id="{63EE1668-B84F-4C7C-AFDE-399D9DA65AF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4" imgW="380880" imgH="343080" progId="Paint.Picture">
                        <p:embed/>
                      </p:oleObj>
                    </mc:Choice>
                    <mc:Fallback>
                      <p:oleObj name="Bitmap Image" r:id="rId4" imgW="380880" imgH="343080" progId="Paint.Picture">
                        <p:embed/>
                        <p:pic>
                          <p:nvPicPr>
                            <p:cNvPr id="42" name="Object 41">
                              <a:extLst>
                                <a:ext uri="{FF2B5EF4-FFF2-40B4-BE49-F238E27FC236}">
                                  <a16:creationId xmlns:a16="http://schemas.microsoft.com/office/drawing/2014/main" id="{63EE1668-B84F-4C7C-AFDE-399D9DA65AF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3" name="Object 42">
                  <a:extLst>
                    <a:ext uri="{FF2B5EF4-FFF2-40B4-BE49-F238E27FC236}">
                      <a16:creationId xmlns:a16="http://schemas.microsoft.com/office/drawing/2014/main" id="{483DAF1A-7159-4604-B086-CB2160AE6D9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73320" imgH="365760" progId="Paint.Picture">
                        <p:embed/>
                      </p:oleObj>
                    </mc:Choice>
                    <mc:Fallback>
                      <p:oleObj name="Bitmap Image" r:id="rId6" imgW="373320" imgH="365760" progId="Paint.Picture">
                        <p:embed/>
                        <p:pic>
                          <p:nvPicPr>
                            <p:cNvPr id="43" name="Object 42">
                              <a:extLst>
                                <a:ext uri="{FF2B5EF4-FFF2-40B4-BE49-F238E27FC236}">
                                  <a16:creationId xmlns:a16="http://schemas.microsoft.com/office/drawing/2014/main" id="{483DAF1A-7159-4604-B086-CB2160AE6D9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" name="Object 43">
                  <a:extLst>
                    <a:ext uri="{FF2B5EF4-FFF2-40B4-BE49-F238E27FC236}">
                      <a16:creationId xmlns:a16="http://schemas.microsoft.com/office/drawing/2014/main" id="{2B40EC23-C4BB-4668-83D3-FF79CD08AA2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58200" imgH="350640" progId="Paint.Picture">
                        <p:embed/>
                      </p:oleObj>
                    </mc:Choice>
                    <mc:Fallback>
                      <p:oleObj name="Bitmap Image" r:id="rId8" imgW="358200" imgH="350640" progId="Paint.Picture">
                        <p:embed/>
                        <p:pic>
                          <p:nvPicPr>
                            <p:cNvPr id="44" name="Object 43">
                              <a:extLst>
                                <a:ext uri="{FF2B5EF4-FFF2-40B4-BE49-F238E27FC236}">
                                  <a16:creationId xmlns:a16="http://schemas.microsoft.com/office/drawing/2014/main" id="{2B40EC23-C4BB-4668-83D3-FF79CD08AA2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5" name="Object 44">
                  <a:extLst>
                    <a:ext uri="{FF2B5EF4-FFF2-40B4-BE49-F238E27FC236}">
                      <a16:creationId xmlns:a16="http://schemas.microsoft.com/office/drawing/2014/main" id="{AEF7197D-06E1-4CC5-AEB4-94DBC5446BA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45" name="Object 44">
                              <a:extLst>
                                <a:ext uri="{FF2B5EF4-FFF2-40B4-BE49-F238E27FC236}">
                                  <a16:creationId xmlns:a16="http://schemas.microsoft.com/office/drawing/2014/main" id="{AEF7197D-06E1-4CC5-AEB4-94DBC5446BA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" name="Object 45">
                  <a:extLst>
                    <a:ext uri="{FF2B5EF4-FFF2-40B4-BE49-F238E27FC236}">
                      <a16:creationId xmlns:a16="http://schemas.microsoft.com/office/drawing/2014/main" id="{786AC163-F89B-4B9D-8B19-C1DA4FFCD73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46" name="Object 45">
                              <a:extLst>
                                <a:ext uri="{FF2B5EF4-FFF2-40B4-BE49-F238E27FC236}">
                                  <a16:creationId xmlns:a16="http://schemas.microsoft.com/office/drawing/2014/main" id="{786AC163-F89B-4B9D-8B19-C1DA4FFCD73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77CFFDE-C60D-405E-9577-DF7956B2BF35}"/>
                </a:ext>
              </a:extLst>
            </p:cNvPr>
            <p:cNvGrpSpPr/>
            <p:nvPr/>
          </p:nvGrpSpPr>
          <p:grpSpPr>
            <a:xfrm>
              <a:off x="9003497" y="5048953"/>
              <a:ext cx="2141331" cy="630264"/>
              <a:chOff x="8209747" y="4162233"/>
              <a:chExt cx="2141331" cy="63026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450D874-64F5-4F38-A07C-7247557E8D17}"/>
                  </a:ext>
                </a:extLst>
              </p:cNvPr>
              <p:cNvSpPr/>
              <p:nvPr/>
            </p:nvSpPr>
            <p:spPr bwMode="auto">
              <a:xfrm>
                <a:off x="8209747" y="4162233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3 Tenant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B52EC91-8613-49E3-B2FE-8BF98D4A7321}"/>
                  </a:ext>
                </a:extLst>
              </p:cNvPr>
              <p:cNvGrpSpPr/>
              <p:nvPr/>
            </p:nvGrpSpPr>
            <p:grpSpPr>
              <a:xfrm>
                <a:off x="8362252" y="4367197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35" name="Object 34">
                  <a:extLst>
                    <a:ext uri="{FF2B5EF4-FFF2-40B4-BE49-F238E27FC236}">
                      <a16:creationId xmlns:a16="http://schemas.microsoft.com/office/drawing/2014/main" id="{74C25340-77E7-4B3E-BBDF-53936BCDC14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4" imgW="380880" imgH="343080" progId="Paint.Picture">
                        <p:embed/>
                      </p:oleObj>
                    </mc:Choice>
                    <mc:Fallback>
                      <p:oleObj name="Bitmap Image" r:id="rId4" imgW="380880" imgH="343080" progId="Paint.Picture">
                        <p:embed/>
                        <p:pic>
                          <p:nvPicPr>
                            <p:cNvPr id="35" name="Object 34">
                              <a:extLst>
                                <a:ext uri="{FF2B5EF4-FFF2-40B4-BE49-F238E27FC236}">
                                  <a16:creationId xmlns:a16="http://schemas.microsoft.com/office/drawing/2014/main" id="{74C25340-77E7-4B3E-BBDF-53936BCDC14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6" name="Object 35">
                  <a:extLst>
                    <a:ext uri="{FF2B5EF4-FFF2-40B4-BE49-F238E27FC236}">
                      <a16:creationId xmlns:a16="http://schemas.microsoft.com/office/drawing/2014/main" id="{5C2D7AA3-E25B-4BF0-970F-3407E2456FF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73320" imgH="365760" progId="Paint.Picture">
                        <p:embed/>
                      </p:oleObj>
                    </mc:Choice>
                    <mc:Fallback>
                      <p:oleObj name="Bitmap Image" r:id="rId6" imgW="373320" imgH="365760" progId="Paint.Picture">
                        <p:embed/>
                        <p:pic>
                          <p:nvPicPr>
                            <p:cNvPr id="36" name="Object 35">
                              <a:extLst>
                                <a:ext uri="{FF2B5EF4-FFF2-40B4-BE49-F238E27FC236}">
                                  <a16:creationId xmlns:a16="http://schemas.microsoft.com/office/drawing/2014/main" id="{5C2D7AA3-E25B-4BF0-970F-3407E2456FF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" name="Object 36">
                  <a:extLst>
                    <a:ext uri="{FF2B5EF4-FFF2-40B4-BE49-F238E27FC236}">
                      <a16:creationId xmlns:a16="http://schemas.microsoft.com/office/drawing/2014/main" id="{12D9EC61-0E64-4388-9435-A09E8EC3324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58200" imgH="350640" progId="Paint.Picture">
                        <p:embed/>
                      </p:oleObj>
                    </mc:Choice>
                    <mc:Fallback>
                      <p:oleObj name="Bitmap Image" r:id="rId8" imgW="358200" imgH="350640" progId="Paint.Picture">
                        <p:embed/>
                        <p:pic>
                          <p:nvPicPr>
                            <p:cNvPr id="37" name="Object 36">
                              <a:extLst>
                                <a:ext uri="{FF2B5EF4-FFF2-40B4-BE49-F238E27FC236}">
                                  <a16:creationId xmlns:a16="http://schemas.microsoft.com/office/drawing/2014/main" id="{12D9EC61-0E64-4388-9435-A09E8EC3324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" name="Object 37">
                  <a:extLst>
                    <a:ext uri="{FF2B5EF4-FFF2-40B4-BE49-F238E27FC236}">
                      <a16:creationId xmlns:a16="http://schemas.microsoft.com/office/drawing/2014/main" id="{455BFA66-3368-400E-ACD4-6D7D239867D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38" name="Object 37">
                              <a:extLst>
                                <a:ext uri="{FF2B5EF4-FFF2-40B4-BE49-F238E27FC236}">
                                  <a16:creationId xmlns:a16="http://schemas.microsoft.com/office/drawing/2014/main" id="{455BFA66-3368-400E-ACD4-6D7D239867D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9" name="Object 38">
                  <a:extLst>
                    <a:ext uri="{FF2B5EF4-FFF2-40B4-BE49-F238E27FC236}">
                      <a16:creationId xmlns:a16="http://schemas.microsoft.com/office/drawing/2014/main" id="{0E9CFEEF-B46B-4FCA-B530-D8E5EE9B8A5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39" name="Object 38">
                              <a:extLst>
                                <a:ext uri="{FF2B5EF4-FFF2-40B4-BE49-F238E27FC236}">
                                  <a16:creationId xmlns:a16="http://schemas.microsoft.com/office/drawing/2014/main" id="{0E9CFEEF-B46B-4FCA-B530-D8E5EE9B8A5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B6E7A4-84CA-4869-9F33-2F56A4F45FF1}"/>
                </a:ext>
              </a:extLst>
            </p:cNvPr>
            <p:cNvGrpSpPr/>
            <p:nvPr/>
          </p:nvGrpSpPr>
          <p:grpSpPr>
            <a:xfrm>
              <a:off x="9018111" y="5808279"/>
              <a:ext cx="2141331" cy="630264"/>
              <a:chOff x="8209747" y="4162233"/>
              <a:chExt cx="2141331" cy="63026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1BD52E5-23D3-44C5-BFBD-616153957504}"/>
                  </a:ext>
                </a:extLst>
              </p:cNvPr>
              <p:cNvSpPr/>
              <p:nvPr/>
            </p:nvSpPr>
            <p:spPr bwMode="auto">
              <a:xfrm>
                <a:off x="8209747" y="4162233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N Tenant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49AB189-0FE0-40A8-85BB-BCD4E23611CA}"/>
                  </a:ext>
                </a:extLst>
              </p:cNvPr>
              <p:cNvGrpSpPr/>
              <p:nvPr/>
            </p:nvGrpSpPr>
            <p:grpSpPr>
              <a:xfrm>
                <a:off x="8362252" y="4367197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28" name="Object 27">
                  <a:extLst>
                    <a:ext uri="{FF2B5EF4-FFF2-40B4-BE49-F238E27FC236}">
                      <a16:creationId xmlns:a16="http://schemas.microsoft.com/office/drawing/2014/main" id="{F398BE63-D070-4699-AB48-0D770430E8C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4" imgW="380880" imgH="343080" progId="Paint.Picture">
                        <p:embed/>
                      </p:oleObj>
                    </mc:Choice>
                    <mc:Fallback>
                      <p:oleObj name="Bitmap Image" r:id="rId4" imgW="380880" imgH="343080" progId="Paint.Picture">
                        <p:embed/>
                        <p:pic>
                          <p:nvPicPr>
                            <p:cNvPr id="28" name="Object 27">
                              <a:extLst>
                                <a:ext uri="{FF2B5EF4-FFF2-40B4-BE49-F238E27FC236}">
                                  <a16:creationId xmlns:a16="http://schemas.microsoft.com/office/drawing/2014/main" id="{F398BE63-D070-4699-AB48-0D770430E8C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" name="Object 28">
                  <a:extLst>
                    <a:ext uri="{FF2B5EF4-FFF2-40B4-BE49-F238E27FC236}">
                      <a16:creationId xmlns:a16="http://schemas.microsoft.com/office/drawing/2014/main" id="{B748BFB7-DAC7-436D-A502-797BC0372A7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73320" imgH="365760" progId="Paint.Picture">
                        <p:embed/>
                      </p:oleObj>
                    </mc:Choice>
                    <mc:Fallback>
                      <p:oleObj name="Bitmap Image" r:id="rId6" imgW="373320" imgH="365760" progId="Paint.Picture">
                        <p:embed/>
                        <p:pic>
                          <p:nvPicPr>
                            <p:cNvPr id="29" name="Object 28">
                              <a:extLst>
                                <a:ext uri="{FF2B5EF4-FFF2-40B4-BE49-F238E27FC236}">
                                  <a16:creationId xmlns:a16="http://schemas.microsoft.com/office/drawing/2014/main" id="{B748BFB7-DAC7-436D-A502-797BC0372A7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" name="Object 29">
                  <a:extLst>
                    <a:ext uri="{FF2B5EF4-FFF2-40B4-BE49-F238E27FC236}">
                      <a16:creationId xmlns:a16="http://schemas.microsoft.com/office/drawing/2014/main" id="{E115A424-481D-47F3-BE3D-06A89FC2786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58200" imgH="350640" progId="Paint.Picture">
                        <p:embed/>
                      </p:oleObj>
                    </mc:Choice>
                    <mc:Fallback>
                      <p:oleObj name="Bitmap Image" r:id="rId8" imgW="358200" imgH="350640" progId="Paint.Picture">
                        <p:embed/>
                        <p:pic>
                          <p:nvPicPr>
                            <p:cNvPr id="30" name="Object 29">
                              <a:extLst>
                                <a:ext uri="{FF2B5EF4-FFF2-40B4-BE49-F238E27FC236}">
                                  <a16:creationId xmlns:a16="http://schemas.microsoft.com/office/drawing/2014/main" id="{E115A424-481D-47F3-BE3D-06A89FC2786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1" name="Object 30">
                  <a:extLst>
                    <a:ext uri="{FF2B5EF4-FFF2-40B4-BE49-F238E27FC236}">
                      <a16:creationId xmlns:a16="http://schemas.microsoft.com/office/drawing/2014/main" id="{D087FCB3-DC8D-4C05-9C32-1C655F48DA0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31" name="Object 30">
                              <a:extLst>
                                <a:ext uri="{FF2B5EF4-FFF2-40B4-BE49-F238E27FC236}">
                                  <a16:creationId xmlns:a16="http://schemas.microsoft.com/office/drawing/2014/main" id="{D087FCB3-DC8D-4C05-9C32-1C655F48DA0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2" name="Object 31">
                  <a:extLst>
                    <a:ext uri="{FF2B5EF4-FFF2-40B4-BE49-F238E27FC236}">
                      <a16:creationId xmlns:a16="http://schemas.microsoft.com/office/drawing/2014/main" id="{2EC6060C-87EB-4F84-9A9F-6FD9F4DF426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32" name="Object 31">
                              <a:extLst>
                                <a:ext uri="{FF2B5EF4-FFF2-40B4-BE49-F238E27FC236}">
                                  <a16:creationId xmlns:a16="http://schemas.microsoft.com/office/drawing/2014/main" id="{2EC6060C-87EB-4F84-9A9F-6FD9F4DF426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0F27A1-65BC-41AA-A17E-44819DCFCEF2}"/>
              </a:ext>
            </a:extLst>
          </p:cNvPr>
          <p:cNvGrpSpPr/>
          <p:nvPr/>
        </p:nvGrpSpPr>
        <p:grpSpPr>
          <a:xfrm>
            <a:off x="1518959" y="4188535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1DF2300-4704-4D50-B65D-A573D9A2D479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2</a:t>
              </a:r>
            </a:p>
          </p:txBody>
        </p:sp>
        <p:pic>
          <p:nvPicPr>
            <p:cNvPr id="56" name="Graphic 55" descr="Users outline">
              <a:extLst>
                <a:ext uri="{FF2B5EF4-FFF2-40B4-BE49-F238E27FC236}">
                  <a16:creationId xmlns:a16="http://schemas.microsoft.com/office/drawing/2014/main" id="{C341374F-72F3-40B7-9839-FDE521343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63500AF-CCCB-4C80-958F-ED0CEFC20E9C}"/>
              </a:ext>
            </a:extLst>
          </p:cNvPr>
          <p:cNvGrpSpPr/>
          <p:nvPr/>
        </p:nvGrpSpPr>
        <p:grpSpPr>
          <a:xfrm>
            <a:off x="1518957" y="4950539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F9AEE63-0E35-4CD0-8E85-02896D599B94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3</a:t>
              </a:r>
            </a:p>
          </p:txBody>
        </p:sp>
        <p:pic>
          <p:nvPicPr>
            <p:cNvPr id="59" name="Graphic 58" descr="Users outline">
              <a:extLst>
                <a:ext uri="{FF2B5EF4-FFF2-40B4-BE49-F238E27FC236}">
                  <a16:creationId xmlns:a16="http://schemas.microsoft.com/office/drawing/2014/main" id="{B8BEAB8A-346B-423C-B623-824964FC0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D3AD5F0-794A-4E64-BFC1-7C093CF7BE67}"/>
              </a:ext>
            </a:extLst>
          </p:cNvPr>
          <p:cNvGrpSpPr/>
          <p:nvPr/>
        </p:nvGrpSpPr>
        <p:grpSpPr>
          <a:xfrm>
            <a:off x="1508064" y="5712544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0C8EAEA-0936-4E8C-B8C4-1925EB021596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N</a:t>
              </a:r>
            </a:p>
          </p:txBody>
        </p:sp>
        <p:pic>
          <p:nvPicPr>
            <p:cNvPr id="62" name="Graphic 61" descr="Users outline">
              <a:extLst>
                <a:ext uri="{FF2B5EF4-FFF2-40B4-BE49-F238E27FC236}">
                  <a16:creationId xmlns:a16="http://schemas.microsoft.com/office/drawing/2014/main" id="{B4C8DF07-4C30-430A-91C7-75782BEFCB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94E6348-AE16-4254-9364-7317C56DE473}"/>
              </a:ext>
            </a:extLst>
          </p:cNvPr>
          <p:cNvGrpSpPr/>
          <p:nvPr/>
        </p:nvGrpSpPr>
        <p:grpSpPr>
          <a:xfrm>
            <a:off x="4430338" y="3852585"/>
            <a:ext cx="552365" cy="2428199"/>
            <a:chOff x="4081099" y="3998413"/>
            <a:chExt cx="566902" cy="249210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61F5A0D-E79B-4837-B49C-466958938FD7}"/>
                </a:ext>
              </a:extLst>
            </p:cNvPr>
            <p:cNvGrpSpPr/>
            <p:nvPr/>
          </p:nvGrpSpPr>
          <p:grpSpPr>
            <a:xfrm>
              <a:off x="4081099" y="3998413"/>
              <a:ext cx="560107" cy="577516"/>
              <a:chOff x="6262373" y="2435914"/>
              <a:chExt cx="848695" cy="91180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806C44-507D-4FEA-8003-286F159E38B7}"/>
                  </a:ext>
                </a:extLst>
              </p:cNvPr>
              <p:cNvSpPr/>
              <p:nvPr/>
            </p:nvSpPr>
            <p:spPr bwMode="auto">
              <a:xfrm>
                <a:off x="6262373" y="2435914"/>
                <a:ext cx="848695" cy="91180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64008" rIns="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Service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Principal</a:t>
                </a:r>
              </a:p>
            </p:txBody>
          </p:sp>
          <p:pic>
            <p:nvPicPr>
              <p:cNvPr id="16" name="Graphic 15" descr="User with solid fill">
                <a:extLst>
                  <a:ext uri="{FF2B5EF4-FFF2-40B4-BE49-F238E27FC236}">
                    <a16:creationId xmlns:a16="http://schemas.microsoft.com/office/drawing/2014/main" id="{2AB89B52-D409-4BDA-87B3-DF401BC29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9170" y="2732523"/>
                <a:ext cx="565894" cy="565894"/>
              </a:xfrm>
              <a:prstGeom prst="rect">
                <a:avLst/>
              </a:prstGeom>
            </p:spPr>
          </p:pic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648F58E-4332-4E33-BC33-ABD8901943D6}"/>
                </a:ext>
              </a:extLst>
            </p:cNvPr>
            <p:cNvGrpSpPr/>
            <p:nvPr/>
          </p:nvGrpSpPr>
          <p:grpSpPr>
            <a:xfrm>
              <a:off x="4084115" y="4636610"/>
              <a:ext cx="560107" cy="577516"/>
              <a:chOff x="6262373" y="2435914"/>
              <a:chExt cx="848695" cy="91180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83B0009-9526-47A8-B0BB-025EE903B30D}"/>
                  </a:ext>
                </a:extLst>
              </p:cNvPr>
              <p:cNvSpPr/>
              <p:nvPr/>
            </p:nvSpPr>
            <p:spPr bwMode="auto">
              <a:xfrm>
                <a:off x="6262373" y="2435914"/>
                <a:ext cx="848695" cy="91180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64008" rIns="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Service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Principal</a:t>
                </a:r>
              </a:p>
            </p:txBody>
          </p:sp>
          <p:pic>
            <p:nvPicPr>
              <p:cNvPr id="70" name="Graphic 69" descr="User with solid fill">
                <a:extLst>
                  <a:ext uri="{FF2B5EF4-FFF2-40B4-BE49-F238E27FC236}">
                    <a16:creationId xmlns:a16="http://schemas.microsoft.com/office/drawing/2014/main" id="{978FEB54-1AAC-40E0-9B21-8A1878280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9170" y="2732523"/>
                <a:ext cx="565894" cy="565894"/>
              </a:xfrm>
              <a:prstGeom prst="rect">
                <a:avLst/>
              </a:prstGeom>
            </p:spPr>
          </p:pic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AFEBAA2-15A2-45F0-9867-8DDD5020E2F5}"/>
                </a:ext>
              </a:extLst>
            </p:cNvPr>
            <p:cNvGrpSpPr/>
            <p:nvPr/>
          </p:nvGrpSpPr>
          <p:grpSpPr>
            <a:xfrm>
              <a:off x="4084878" y="5274807"/>
              <a:ext cx="560107" cy="577516"/>
              <a:chOff x="6262373" y="2435914"/>
              <a:chExt cx="848695" cy="911804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13F998C-3BA0-4DBC-B6D2-BDC09C7647DB}"/>
                  </a:ext>
                </a:extLst>
              </p:cNvPr>
              <p:cNvSpPr/>
              <p:nvPr/>
            </p:nvSpPr>
            <p:spPr bwMode="auto">
              <a:xfrm>
                <a:off x="6262373" y="2435914"/>
                <a:ext cx="848695" cy="91180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64008" rIns="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Service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Principal</a:t>
                </a:r>
              </a:p>
            </p:txBody>
          </p:sp>
          <p:pic>
            <p:nvPicPr>
              <p:cNvPr id="73" name="Graphic 72" descr="User with solid fill">
                <a:extLst>
                  <a:ext uri="{FF2B5EF4-FFF2-40B4-BE49-F238E27FC236}">
                    <a16:creationId xmlns:a16="http://schemas.microsoft.com/office/drawing/2014/main" id="{5191DD3C-446E-4833-A26C-BC2AC48ED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9170" y="2732523"/>
                <a:ext cx="565894" cy="565894"/>
              </a:xfrm>
              <a:prstGeom prst="rect">
                <a:avLst/>
              </a:prstGeom>
            </p:spPr>
          </p:pic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B8765D2-00A3-4E39-8F21-F9A015E0655A}"/>
                </a:ext>
              </a:extLst>
            </p:cNvPr>
            <p:cNvGrpSpPr/>
            <p:nvPr/>
          </p:nvGrpSpPr>
          <p:grpSpPr>
            <a:xfrm>
              <a:off x="4087894" y="5913004"/>
              <a:ext cx="560107" cy="577516"/>
              <a:chOff x="6262373" y="2435914"/>
              <a:chExt cx="848695" cy="91180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D174C75-ECDF-4EA5-8638-BB91F7ECE946}"/>
                  </a:ext>
                </a:extLst>
              </p:cNvPr>
              <p:cNvSpPr/>
              <p:nvPr/>
            </p:nvSpPr>
            <p:spPr bwMode="auto">
              <a:xfrm>
                <a:off x="6262373" y="2435914"/>
                <a:ext cx="848695" cy="91180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64008" rIns="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Service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Principal</a:t>
                </a:r>
              </a:p>
            </p:txBody>
          </p:sp>
          <p:pic>
            <p:nvPicPr>
              <p:cNvPr id="76" name="Graphic 75" descr="User with solid fill">
                <a:extLst>
                  <a:ext uri="{FF2B5EF4-FFF2-40B4-BE49-F238E27FC236}">
                    <a16:creationId xmlns:a16="http://schemas.microsoft.com/office/drawing/2014/main" id="{6B917B95-0454-4CA9-B52D-501CAA09FD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9170" y="2732523"/>
                <a:ext cx="565894" cy="56589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31306963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824C3E4-AC18-AC90-FE17-9D6C4DD195B1}"/>
              </a:ext>
            </a:extLst>
          </p:cNvPr>
          <p:cNvSpPr/>
          <p:nvPr/>
        </p:nvSpPr>
        <p:spPr>
          <a:xfrm>
            <a:off x="1828800" y="3110753"/>
            <a:ext cx="7055223" cy="3693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ISV AAD Tenant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2A8C7-66ED-A6A8-A2E0-8353C1AC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Data to Consumers through the SQL Endpoint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952AF-CA40-886F-AFFB-B2B80544BB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303195"/>
          </a:xfrm>
        </p:spPr>
        <p:txBody>
          <a:bodyPr/>
          <a:lstStyle/>
          <a:p>
            <a:r>
              <a:rPr lang="en-US" dirty="0"/>
              <a:t>Data in lakehouse tables accessible through SQL endpoint</a:t>
            </a:r>
          </a:p>
          <a:p>
            <a:pPr lvl="1"/>
            <a:r>
              <a:rPr lang="en-US" dirty="0"/>
              <a:t>SQL endpoint automatically created when you add tables to lakehouse</a:t>
            </a:r>
          </a:p>
          <a:p>
            <a:pPr lvl="1"/>
            <a:r>
              <a:rPr lang="en-US" dirty="0"/>
              <a:t>SQL endpoint of Lakehouse provides read-only access for executing queries</a:t>
            </a:r>
          </a:p>
          <a:p>
            <a:pPr lvl="1"/>
            <a:r>
              <a:rPr lang="en-US" dirty="0"/>
              <a:t>SQL endpoint provides data access to wide range of SQL-based applications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70B2C-EA54-A04F-F529-4B10E4B395E2}"/>
              </a:ext>
            </a:extLst>
          </p:cNvPr>
          <p:cNvSpPr/>
          <p:nvPr/>
        </p:nvSpPr>
        <p:spPr>
          <a:xfrm>
            <a:off x="2127013" y="3355527"/>
            <a:ext cx="3399639" cy="3033032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Customer Tenant Workspace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12022A-9C1A-C8E5-F968-A01274702B7D}"/>
              </a:ext>
            </a:extLst>
          </p:cNvPr>
          <p:cNvGrpSpPr/>
          <p:nvPr/>
        </p:nvGrpSpPr>
        <p:grpSpPr>
          <a:xfrm>
            <a:off x="2439598" y="3636981"/>
            <a:ext cx="2045558" cy="2270566"/>
            <a:chOff x="3458128" y="3420938"/>
            <a:chExt cx="5216716" cy="22169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6F5836-E13C-D342-3170-3C3D268E55B0}"/>
                </a:ext>
              </a:extLst>
            </p:cNvPr>
            <p:cNvSpPr/>
            <p:nvPr/>
          </p:nvSpPr>
          <p:spPr bwMode="auto">
            <a:xfrm>
              <a:off x="3458128" y="3420938"/>
              <a:ext cx="5216716" cy="2216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Lakehouse</a:t>
              </a:r>
              <a:endPara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7B5F36E-8281-BE2B-2B69-3430F82AA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2293" y="3465839"/>
              <a:ext cx="353482" cy="230903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B06606A0-AE80-C9CE-7205-66FD77128A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711"/>
          <a:stretch/>
        </p:blipFill>
        <p:spPr>
          <a:xfrm>
            <a:off x="2558906" y="4027219"/>
            <a:ext cx="1741085" cy="1644539"/>
          </a:xfrm>
          <a:prstGeom prst="rect">
            <a:avLst/>
          </a:prstGeom>
          <a:ln>
            <a:noFill/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8B411E6-C9F0-30C4-C362-1008E0A52F18}"/>
              </a:ext>
            </a:extLst>
          </p:cNvPr>
          <p:cNvSpPr/>
          <p:nvPr/>
        </p:nvSpPr>
        <p:spPr bwMode="auto">
          <a:xfrm rot="5400000">
            <a:off x="3811150" y="4499482"/>
            <a:ext cx="2262888" cy="53788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SQL Endpoint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2937FD-5A4E-0E3E-7BDD-A1AA1D6C030C}"/>
              </a:ext>
            </a:extLst>
          </p:cNvPr>
          <p:cNvGrpSpPr/>
          <p:nvPr/>
        </p:nvGrpSpPr>
        <p:grpSpPr>
          <a:xfrm>
            <a:off x="5361400" y="3380045"/>
            <a:ext cx="2448212" cy="722051"/>
            <a:chOff x="4454100" y="3498614"/>
            <a:chExt cx="2448212" cy="72205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5F04717-5085-C94F-4FE9-FB7741F1E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4100" y="3859640"/>
              <a:ext cx="1033035" cy="245906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F2FBF86-FA9B-E17A-5F25-BFC3DD124D25}"/>
                </a:ext>
              </a:extLst>
            </p:cNvPr>
            <p:cNvSpPr/>
            <p:nvPr/>
          </p:nvSpPr>
          <p:spPr>
            <a:xfrm>
              <a:off x="5466115" y="3498614"/>
              <a:ext cx="1436197" cy="722051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SQL-based</a:t>
              </a:r>
            </a:p>
            <a:p>
              <a:pPr algn="ctr"/>
              <a:r>
                <a:rPr lang="en-US" sz="1000" b="1" i="1" dirty="0">
                  <a:solidFill>
                    <a:schemeClr val="tx1"/>
                  </a:solidFill>
                </a:rPr>
                <a:t>Reporting Tools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1FFB32-83EC-3E0B-FAC0-BB0533E05E67}"/>
              </a:ext>
            </a:extLst>
          </p:cNvPr>
          <p:cNvGrpSpPr/>
          <p:nvPr/>
        </p:nvGrpSpPr>
        <p:grpSpPr>
          <a:xfrm>
            <a:off x="5339685" y="4436854"/>
            <a:ext cx="2469927" cy="722051"/>
            <a:chOff x="4432385" y="4351612"/>
            <a:chExt cx="2469927" cy="722051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6662DD4-0D69-32E2-9C89-BE08F4E671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32385" y="4712637"/>
              <a:ext cx="1033730" cy="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1A54588-C7DF-08C7-F37B-E1282B3EBC08}"/>
                </a:ext>
              </a:extLst>
            </p:cNvPr>
            <p:cNvSpPr/>
            <p:nvPr/>
          </p:nvSpPr>
          <p:spPr>
            <a:xfrm>
              <a:off x="5466115" y="4351612"/>
              <a:ext cx="1436197" cy="722051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SQL-based</a:t>
              </a:r>
            </a:p>
            <a:p>
              <a:pPr algn="ctr"/>
              <a:r>
                <a:rPr lang="en-US" sz="1000" b="1" i="1" dirty="0">
                  <a:solidFill>
                    <a:schemeClr val="tx1"/>
                  </a:solidFill>
                </a:rPr>
                <a:t>Export Utilities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8D94DD-46F0-07FC-B848-E6B1E886D859}"/>
              </a:ext>
            </a:extLst>
          </p:cNvPr>
          <p:cNvGrpSpPr/>
          <p:nvPr/>
        </p:nvGrpSpPr>
        <p:grpSpPr>
          <a:xfrm>
            <a:off x="5305442" y="5493662"/>
            <a:ext cx="2504170" cy="722051"/>
            <a:chOff x="4403585" y="5207007"/>
            <a:chExt cx="2504170" cy="722051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A84A127-FBF3-A3A7-3531-0F788C30D7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3585" y="5294338"/>
              <a:ext cx="1067973" cy="273695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7EDFFCE-9288-10C4-666D-B878C95CF3CE}"/>
                </a:ext>
              </a:extLst>
            </p:cNvPr>
            <p:cNvSpPr/>
            <p:nvPr/>
          </p:nvSpPr>
          <p:spPr>
            <a:xfrm>
              <a:off x="5471558" y="5207007"/>
              <a:ext cx="1436197" cy="722051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zzzz</a:t>
              </a:r>
              <a:endParaRPr lang="en-US" sz="1000" b="1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6507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D824-0147-463A-8D44-E0F3CF65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1358B1-D60C-E6B4-0BEF-2B7452EA3E55}"/>
              </a:ext>
            </a:extLst>
          </p:cNvPr>
          <p:cNvSpPr/>
          <p:nvPr/>
        </p:nvSpPr>
        <p:spPr bwMode="auto">
          <a:xfrm>
            <a:off x="2081184" y="3568148"/>
            <a:ext cx="1637212" cy="28425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0EFE5D-6BE9-A4AF-8653-60FE6164DBD6}"/>
              </a:ext>
            </a:extLst>
          </p:cNvPr>
          <p:cNvSpPr/>
          <p:nvPr/>
        </p:nvSpPr>
        <p:spPr bwMode="auto">
          <a:xfrm>
            <a:off x="8735449" y="3568147"/>
            <a:ext cx="1637212" cy="284259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User APIs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A02C44-0A68-8D41-B06D-0CCC4CF01656}"/>
              </a:ext>
            </a:extLst>
          </p:cNvPr>
          <p:cNvGrpSpPr/>
          <p:nvPr/>
        </p:nvGrpSpPr>
        <p:grpSpPr>
          <a:xfrm>
            <a:off x="3013023" y="2315041"/>
            <a:ext cx="5902377" cy="777404"/>
            <a:chOff x="3312174" y="4900343"/>
            <a:chExt cx="5306113" cy="9981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CB3D5CC-8015-0C97-3400-6049DFCE3E04}"/>
                </a:ext>
              </a:extLst>
            </p:cNvPr>
            <p:cNvGrpSpPr/>
            <p:nvPr/>
          </p:nvGrpSpPr>
          <p:grpSpPr>
            <a:xfrm>
              <a:off x="3312174" y="4900343"/>
              <a:ext cx="5306113" cy="998134"/>
              <a:chOff x="3132034" y="4979969"/>
              <a:chExt cx="5306113" cy="99813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6BBEF45-7D2F-4E50-6D12-ACF053387E29}"/>
                  </a:ext>
                </a:extLst>
              </p:cNvPr>
              <p:cNvSpPr/>
              <p:nvPr/>
            </p:nvSpPr>
            <p:spPr bwMode="auto">
              <a:xfrm>
                <a:off x="3132034" y="5237265"/>
                <a:ext cx="5306113" cy="74083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0B32B90-8113-8C87-E0E9-2BC2011D76BB}"/>
                  </a:ext>
                </a:extLst>
              </p:cNvPr>
              <p:cNvSpPr/>
              <p:nvPr/>
            </p:nvSpPr>
            <p:spPr bwMode="auto">
              <a:xfrm>
                <a:off x="3132034" y="4979969"/>
                <a:ext cx="5306113" cy="2652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HTTP Response</a:t>
                </a:r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74A4EA3-ECAB-BC7B-9106-E89B2E236E58}"/>
                </a:ext>
              </a:extLst>
            </p:cNvPr>
            <p:cNvSpPr/>
            <p:nvPr/>
          </p:nvSpPr>
          <p:spPr bwMode="auto">
            <a:xfrm flipH="1">
              <a:off x="3407566" y="5278591"/>
              <a:ext cx="5039993" cy="439986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rgbClr val="F0F8F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200 OK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F773F4-2337-A703-EE51-736E79F82C20}"/>
              </a:ext>
            </a:extLst>
          </p:cNvPr>
          <p:cNvGrpSpPr/>
          <p:nvPr/>
        </p:nvGrpSpPr>
        <p:grpSpPr>
          <a:xfrm>
            <a:off x="3013023" y="838585"/>
            <a:ext cx="5902377" cy="1346990"/>
            <a:chOff x="3312174" y="3317976"/>
            <a:chExt cx="5306113" cy="131693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1809D48-8349-5FEC-8C38-E0806CEA7B74}"/>
                </a:ext>
              </a:extLst>
            </p:cNvPr>
            <p:cNvSpPr/>
            <p:nvPr/>
          </p:nvSpPr>
          <p:spPr bwMode="auto">
            <a:xfrm>
              <a:off x="3312174" y="3575272"/>
              <a:ext cx="5306113" cy="10596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B0A58F-D338-2AE5-7D8D-B0ECBAA8FE13}"/>
                </a:ext>
              </a:extLst>
            </p:cNvPr>
            <p:cNvSpPr/>
            <p:nvPr/>
          </p:nvSpPr>
          <p:spPr bwMode="auto">
            <a:xfrm>
              <a:off x="3312174" y="3317976"/>
              <a:ext cx="5306113" cy="26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HTTP Request</a:t>
              </a:r>
            </a:p>
          </p:txBody>
        </p:sp>
      </p:grp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DE809DE-4448-DCD4-C36D-FBEF87BC0B6F}"/>
              </a:ext>
            </a:extLst>
          </p:cNvPr>
          <p:cNvSpPr/>
          <p:nvPr/>
        </p:nvSpPr>
        <p:spPr bwMode="auto">
          <a:xfrm>
            <a:off x="3087320" y="1148901"/>
            <a:ext cx="5758173" cy="342686"/>
          </a:xfrm>
          <a:prstGeom prst="rightArrow">
            <a:avLst>
              <a:gd name="adj1" fmla="val 66153"/>
              <a:gd name="adj2" fmla="val 93548"/>
            </a:avLst>
          </a:prstGeom>
          <a:solidFill>
            <a:srgbClr val="F0F8FF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n-NO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POST https://api.fabric.microsoft.com/v1/workspaces/{WORKSPACE_ID}/roleAssignments</a:t>
            </a:r>
            <a:endParaRPr lang="en-US" sz="800" b="1" dirty="0">
              <a:solidFill>
                <a:schemeClr val="tx1"/>
              </a:solidFill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0B8F415-CA75-6839-2E35-A23C81E1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086" y="1522336"/>
            <a:ext cx="1963082" cy="54868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F5993321-D0ED-C3CC-5A56-0732181F4C88}"/>
              </a:ext>
            </a:extLst>
          </p:cNvPr>
          <p:cNvGrpSpPr/>
          <p:nvPr/>
        </p:nvGrpSpPr>
        <p:grpSpPr>
          <a:xfrm>
            <a:off x="3940417" y="3734101"/>
            <a:ext cx="4507842" cy="709723"/>
            <a:chOff x="3781393" y="3734101"/>
            <a:chExt cx="4507842" cy="709723"/>
          </a:xfrm>
        </p:grpSpPr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E7565F6F-20CA-E3DE-19D6-E8535E91B6F1}"/>
                </a:ext>
              </a:extLst>
            </p:cNvPr>
            <p:cNvSpPr/>
            <p:nvPr/>
          </p:nvSpPr>
          <p:spPr bwMode="auto">
            <a:xfrm>
              <a:off x="3781393" y="3810990"/>
              <a:ext cx="4507842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POST - Create Item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24CC9B0-B7A1-0DC1-1FD0-F962CE198157}"/>
                </a:ext>
              </a:extLst>
            </p:cNvPr>
            <p:cNvSpPr/>
            <p:nvPr/>
          </p:nvSpPr>
          <p:spPr bwMode="auto">
            <a:xfrm>
              <a:off x="5864819" y="3734101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F947B4-DCB3-14D9-985B-806CBB2C4347}"/>
              </a:ext>
            </a:extLst>
          </p:cNvPr>
          <p:cNvGrpSpPr/>
          <p:nvPr/>
        </p:nvGrpSpPr>
        <p:grpSpPr>
          <a:xfrm>
            <a:off x="3940417" y="5609014"/>
            <a:ext cx="4507843" cy="709723"/>
            <a:chOff x="3781391" y="6073183"/>
            <a:chExt cx="4507843" cy="709723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3D3E8D14-8372-9FC1-ECDF-9FD425C50F9B}"/>
                </a:ext>
              </a:extLst>
            </p:cNvPr>
            <p:cNvSpPr/>
            <p:nvPr/>
          </p:nvSpPr>
          <p:spPr bwMode="auto">
            <a:xfrm>
              <a:off x="3781391" y="6150072"/>
              <a:ext cx="4507843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POST - Update Item Definition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A7F1D0F-9A57-1428-F644-4B3AF32F56F5}"/>
                </a:ext>
              </a:extLst>
            </p:cNvPr>
            <p:cNvSpPr/>
            <p:nvPr/>
          </p:nvSpPr>
          <p:spPr bwMode="auto">
            <a:xfrm>
              <a:off x="6276602" y="6073183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E11BEBD-6120-D19D-BBBD-8DD96C18091F}"/>
              </a:ext>
            </a:extLst>
          </p:cNvPr>
          <p:cNvGrpSpPr/>
          <p:nvPr/>
        </p:nvGrpSpPr>
        <p:grpSpPr>
          <a:xfrm>
            <a:off x="3923046" y="4643606"/>
            <a:ext cx="4507843" cy="709723"/>
            <a:chOff x="3764022" y="4643606"/>
            <a:chExt cx="4507843" cy="709723"/>
          </a:xfrm>
        </p:grpSpPr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F8617C32-594D-91CC-7BCE-D47EB031F318}"/>
                </a:ext>
              </a:extLst>
            </p:cNvPr>
            <p:cNvSpPr/>
            <p:nvPr/>
          </p:nvSpPr>
          <p:spPr bwMode="auto">
            <a:xfrm flipH="1">
              <a:off x="3764022" y="4720495"/>
              <a:ext cx="4507843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GET - Get Item Definition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D58B70E-204B-F1CD-F15E-B61AF8183B67}"/>
                </a:ext>
              </a:extLst>
            </p:cNvPr>
            <p:cNvSpPr/>
            <p:nvPr/>
          </p:nvSpPr>
          <p:spPr bwMode="auto">
            <a:xfrm>
              <a:off x="6286540" y="4643606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965565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D824-0147-463A-8D44-E0F3CF65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836039-EB73-81DC-D352-28B46605E3BC}"/>
              </a:ext>
            </a:extLst>
          </p:cNvPr>
          <p:cNvSpPr/>
          <p:nvPr/>
        </p:nvSpPr>
        <p:spPr bwMode="auto">
          <a:xfrm>
            <a:off x="970551" y="993354"/>
            <a:ext cx="1637212" cy="2741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8D69FE-6BE1-06EB-EE43-1B2CEFFA18E9}"/>
              </a:ext>
            </a:extLst>
          </p:cNvPr>
          <p:cNvSpPr/>
          <p:nvPr/>
        </p:nvSpPr>
        <p:spPr bwMode="auto">
          <a:xfrm>
            <a:off x="7342542" y="993354"/>
            <a:ext cx="1762853" cy="274169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User APIs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EB7CDB-89A2-9C2A-3F16-5DA73407E3B9}"/>
              </a:ext>
            </a:extLst>
          </p:cNvPr>
          <p:cNvGrpSpPr/>
          <p:nvPr/>
        </p:nvGrpSpPr>
        <p:grpSpPr>
          <a:xfrm>
            <a:off x="2880217" y="2335488"/>
            <a:ext cx="4132705" cy="1312784"/>
            <a:chOff x="3312174" y="4900343"/>
            <a:chExt cx="5306113" cy="16855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40F9622-6351-268D-3966-52CFB77E2230}"/>
                </a:ext>
              </a:extLst>
            </p:cNvPr>
            <p:cNvGrpSpPr/>
            <p:nvPr/>
          </p:nvGrpSpPr>
          <p:grpSpPr>
            <a:xfrm>
              <a:off x="3312174" y="4900343"/>
              <a:ext cx="5306113" cy="1685526"/>
              <a:chOff x="3132034" y="4979969"/>
              <a:chExt cx="5306113" cy="168552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89B6108-93AA-B120-61EC-8FD98CAEFCF4}"/>
                  </a:ext>
                </a:extLst>
              </p:cNvPr>
              <p:cNvSpPr/>
              <p:nvPr/>
            </p:nvSpPr>
            <p:spPr bwMode="auto">
              <a:xfrm>
                <a:off x="3132034" y="5237265"/>
                <a:ext cx="5306113" cy="14282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2C7D44-31B5-6106-AF44-B1BBDA6F8FAC}"/>
                  </a:ext>
                </a:extLst>
              </p:cNvPr>
              <p:cNvSpPr/>
              <p:nvPr/>
            </p:nvSpPr>
            <p:spPr bwMode="auto">
              <a:xfrm>
                <a:off x="3132034" y="4979969"/>
                <a:ext cx="5306113" cy="2652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HTTP Response</a:t>
                </a:r>
              </a:p>
            </p:txBody>
          </p:sp>
        </p:grp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AB63AC32-9DD2-764F-6A08-493FF88E6823}"/>
                </a:ext>
              </a:extLst>
            </p:cNvPr>
            <p:cNvSpPr/>
            <p:nvPr/>
          </p:nvSpPr>
          <p:spPr bwMode="auto">
            <a:xfrm flipH="1">
              <a:off x="3407566" y="5240308"/>
              <a:ext cx="5039993" cy="439985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rgbClr val="F0F8F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201 CREATED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4872FB-08EA-F182-0D1C-E0361A5211AB}"/>
              </a:ext>
            </a:extLst>
          </p:cNvPr>
          <p:cNvGrpSpPr/>
          <p:nvPr/>
        </p:nvGrpSpPr>
        <p:grpSpPr>
          <a:xfrm>
            <a:off x="2880217" y="1103050"/>
            <a:ext cx="4132705" cy="1025707"/>
            <a:chOff x="3312174" y="3317976"/>
            <a:chExt cx="5306113" cy="13169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2799C4-F7E0-DA40-4BFC-03211AFB3A14}"/>
                </a:ext>
              </a:extLst>
            </p:cNvPr>
            <p:cNvSpPr/>
            <p:nvPr/>
          </p:nvSpPr>
          <p:spPr bwMode="auto">
            <a:xfrm>
              <a:off x="3312174" y="3575272"/>
              <a:ext cx="5306113" cy="10596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ED125532-84CD-9AC2-CA40-3BAD465EE48E}"/>
                </a:ext>
              </a:extLst>
            </p:cNvPr>
            <p:cNvSpPr/>
            <p:nvPr/>
          </p:nvSpPr>
          <p:spPr bwMode="auto">
            <a:xfrm>
              <a:off x="3407566" y="3614256"/>
              <a:ext cx="5039993" cy="439985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rgbClr val="F0F8F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nn-NO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POST https://api.fabric.microsoft.com/v1/workspaces</a:t>
              </a:r>
              <a:endPara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B6B34C-CC22-18B4-F701-9C792C642218}"/>
                </a:ext>
              </a:extLst>
            </p:cNvPr>
            <p:cNvSpPr/>
            <p:nvPr/>
          </p:nvSpPr>
          <p:spPr bwMode="auto">
            <a:xfrm>
              <a:off x="3312174" y="3317976"/>
              <a:ext cx="5306113" cy="26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HTTP Request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E1358B1-D60C-E6B4-0BEF-2B7452EA3E55}"/>
              </a:ext>
            </a:extLst>
          </p:cNvPr>
          <p:cNvSpPr/>
          <p:nvPr/>
        </p:nvSpPr>
        <p:spPr bwMode="auto">
          <a:xfrm>
            <a:off x="1871697" y="3848669"/>
            <a:ext cx="1637212" cy="24626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0EFE5D-6BE9-A4AF-8653-60FE6164DBD6}"/>
              </a:ext>
            </a:extLst>
          </p:cNvPr>
          <p:cNvSpPr/>
          <p:nvPr/>
        </p:nvSpPr>
        <p:spPr bwMode="auto">
          <a:xfrm>
            <a:off x="9707311" y="3848669"/>
            <a:ext cx="1762853" cy="246267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User APIs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A02C44-0A68-8D41-B06D-0CCC4CF01656}"/>
              </a:ext>
            </a:extLst>
          </p:cNvPr>
          <p:cNvGrpSpPr/>
          <p:nvPr/>
        </p:nvGrpSpPr>
        <p:grpSpPr>
          <a:xfrm>
            <a:off x="3698823" y="5416050"/>
            <a:ext cx="5902377" cy="777404"/>
            <a:chOff x="3312174" y="4900343"/>
            <a:chExt cx="5306113" cy="9981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CB3D5CC-8015-0C97-3400-6049DFCE3E04}"/>
                </a:ext>
              </a:extLst>
            </p:cNvPr>
            <p:cNvGrpSpPr/>
            <p:nvPr/>
          </p:nvGrpSpPr>
          <p:grpSpPr>
            <a:xfrm>
              <a:off x="3312174" y="4900343"/>
              <a:ext cx="5306113" cy="998134"/>
              <a:chOff x="3132034" y="4979969"/>
              <a:chExt cx="5306113" cy="99813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6BBEF45-7D2F-4E50-6D12-ACF053387E29}"/>
                  </a:ext>
                </a:extLst>
              </p:cNvPr>
              <p:cNvSpPr/>
              <p:nvPr/>
            </p:nvSpPr>
            <p:spPr bwMode="auto">
              <a:xfrm>
                <a:off x="3132034" y="5237265"/>
                <a:ext cx="5306113" cy="74083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0B32B90-8113-8C87-E0E9-2BC2011D76BB}"/>
                  </a:ext>
                </a:extLst>
              </p:cNvPr>
              <p:cNvSpPr/>
              <p:nvPr/>
            </p:nvSpPr>
            <p:spPr bwMode="auto">
              <a:xfrm>
                <a:off x="3132034" y="4979969"/>
                <a:ext cx="5306113" cy="2652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HTTP Response</a:t>
                </a:r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74A4EA3-ECAB-BC7B-9106-E89B2E236E58}"/>
                </a:ext>
              </a:extLst>
            </p:cNvPr>
            <p:cNvSpPr/>
            <p:nvPr/>
          </p:nvSpPr>
          <p:spPr bwMode="auto">
            <a:xfrm flipH="1">
              <a:off x="3407566" y="5278591"/>
              <a:ext cx="5039993" cy="439986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rgbClr val="F0F8F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200 OK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F773F4-2337-A703-EE51-736E79F82C20}"/>
              </a:ext>
            </a:extLst>
          </p:cNvPr>
          <p:cNvGrpSpPr/>
          <p:nvPr/>
        </p:nvGrpSpPr>
        <p:grpSpPr>
          <a:xfrm>
            <a:off x="3698823" y="3939594"/>
            <a:ext cx="5902377" cy="1346990"/>
            <a:chOff x="3312174" y="3317976"/>
            <a:chExt cx="5306113" cy="131693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1809D48-8349-5FEC-8C38-E0806CEA7B74}"/>
                </a:ext>
              </a:extLst>
            </p:cNvPr>
            <p:cNvSpPr/>
            <p:nvPr/>
          </p:nvSpPr>
          <p:spPr bwMode="auto">
            <a:xfrm>
              <a:off x="3312174" y="3575272"/>
              <a:ext cx="5306113" cy="10596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B0A58F-D338-2AE5-7D8D-B0ECBAA8FE13}"/>
                </a:ext>
              </a:extLst>
            </p:cNvPr>
            <p:cNvSpPr/>
            <p:nvPr/>
          </p:nvSpPr>
          <p:spPr bwMode="auto">
            <a:xfrm>
              <a:off x="3312174" y="3317976"/>
              <a:ext cx="5306113" cy="26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HTTP Request</a:t>
              </a:r>
            </a:p>
          </p:txBody>
        </p:sp>
      </p:grp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DE809DE-4448-DCD4-C36D-FBEF87BC0B6F}"/>
              </a:ext>
            </a:extLst>
          </p:cNvPr>
          <p:cNvSpPr/>
          <p:nvPr/>
        </p:nvSpPr>
        <p:spPr bwMode="auto">
          <a:xfrm>
            <a:off x="3773120" y="4249910"/>
            <a:ext cx="5758173" cy="342686"/>
          </a:xfrm>
          <a:prstGeom prst="rightArrow">
            <a:avLst>
              <a:gd name="adj1" fmla="val 66153"/>
              <a:gd name="adj2" fmla="val 93548"/>
            </a:avLst>
          </a:prstGeom>
          <a:solidFill>
            <a:srgbClr val="F0F8FF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n-NO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POST https://api.fabric.microsoft.com/v1/workspaces/{WORKSPACE_ID}/roleAssignments</a:t>
            </a:r>
            <a:endParaRPr lang="en-US" sz="800" b="1" dirty="0">
              <a:solidFill>
                <a:schemeClr val="tx1"/>
              </a:solidFill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0B8F415-CA75-6839-2E35-A23C81E1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886" y="4623345"/>
            <a:ext cx="1963082" cy="5486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4429158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63F6-E977-8859-9AC5-05F2D823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C7EBD-91FD-24CF-C543-F23563F0234D}"/>
              </a:ext>
            </a:extLst>
          </p:cNvPr>
          <p:cNvSpPr txBox="1"/>
          <p:nvPr/>
        </p:nvSpPr>
        <p:spPr>
          <a:xfrm>
            <a:off x="8864224" y="2976360"/>
            <a:ext cx="914400" cy="201350"/>
          </a:xfrm>
          <a:prstGeom prst="rect">
            <a:avLst/>
          </a:prstGeom>
          <a:solidFill>
            <a:schemeClr val="tx1"/>
          </a:solidFill>
        </p:spPr>
        <p:txBody>
          <a:bodyPr wrap="non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bg1"/>
                </a:solidFill>
              </a:rPr>
              <a:t>Spark job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E7BB6B-2420-9843-935B-4CBA6FC4A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6624" y="3218529"/>
            <a:ext cx="609600" cy="62865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44326FA-E30B-E040-17C4-EE0312246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4241" y="5223711"/>
            <a:ext cx="609600" cy="6096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8686CE2-01CD-CCC6-531B-743514EC3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4708" y="3892817"/>
            <a:ext cx="609600" cy="609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61A3BE-E998-173F-9E6B-48E89ECCD922}"/>
              </a:ext>
            </a:extLst>
          </p:cNvPr>
          <p:cNvSpPr txBox="1"/>
          <p:nvPr/>
        </p:nvSpPr>
        <p:spPr>
          <a:xfrm>
            <a:off x="5307448" y="5875586"/>
            <a:ext cx="1574791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SQL 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CEBBE6-8252-046D-91CD-15EA51C61398}"/>
              </a:ext>
            </a:extLst>
          </p:cNvPr>
          <p:cNvSpPr txBox="1"/>
          <p:nvPr/>
        </p:nvSpPr>
        <p:spPr>
          <a:xfrm>
            <a:off x="5421854" y="4425900"/>
            <a:ext cx="1981954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SQL Database Mirror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9214C79C-D4D9-14FE-E85F-D247E7C79B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8150" y="4339553"/>
            <a:ext cx="609600" cy="6096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CA13CB8-2564-25A4-4FF2-395C72028C58}"/>
              </a:ext>
            </a:extLst>
          </p:cNvPr>
          <p:cNvSpPr txBox="1"/>
          <p:nvPr/>
        </p:nvSpPr>
        <p:spPr>
          <a:xfrm>
            <a:off x="2978034" y="4949153"/>
            <a:ext cx="1489831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Spark Environment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A444D3-2E75-CA3B-18D8-9C7A3DA2CF57}"/>
              </a:ext>
            </a:extLst>
          </p:cNvPr>
          <p:cNvSpPr/>
          <p:nvPr/>
        </p:nvSpPr>
        <p:spPr bwMode="auto">
          <a:xfrm>
            <a:off x="8864224" y="297359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A0EA3D-093D-0B3B-116B-9FE8A054B70B}"/>
              </a:ext>
            </a:extLst>
          </p:cNvPr>
          <p:cNvGrpSpPr/>
          <p:nvPr/>
        </p:nvGrpSpPr>
        <p:grpSpPr>
          <a:xfrm>
            <a:off x="183144" y="2470748"/>
            <a:ext cx="914400" cy="914400"/>
            <a:chOff x="183144" y="2470748"/>
            <a:chExt cx="914400" cy="91440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795EC10-B799-57D2-A60D-08BFDE459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31062" y="2708600"/>
              <a:ext cx="609600" cy="609600"/>
            </a:xfrm>
            <a:prstGeom prst="rect">
              <a:avLst/>
            </a:prstGeom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688C710-9FB9-1899-0DFA-E87E9C6010C7}"/>
                </a:ext>
              </a:extLst>
            </p:cNvPr>
            <p:cNvGrpSpPr/>
            <p:nvPr/>
          </p:nvGrpSpPr>
          <p:grpSpPr>
            <a:xfrm>
              <a:off x="183144" y="2470748"/>
              <a:ext cx="914400" cy="914400"/>
              <a:chOff x="8281933" y="4614111"/>
              <a:chExt cx="914400" cy="91440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C9A5AD3-D0FE-A13A-BF61-0B05FCC37493}"/>
                  </a:ext>
                </a:extLst>
              </p:cNvPr>
              <p:cNvSpPr txBox="1"/>
              <p:nvPr/>
            </p:nvSpPr>
            <p:spPr>
              <a:xfrm>
                <a:off x="8281933" y="4616873"/>
                <a:ext cx="914400" cy="201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50" dirty="0">
                    <a:solidFill>
                      <a:schemeClr val="bg1"/>
                    </a:solidFill>
                  </a:rPr>
                  <a:t>workspace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53B1385-1BDE-AA5E-F8E6-FF359BEB6731}"/>
                  </a:ext>
                </a:extLst>
              </p:cNvPr>
              <p:cNvSpPr/>
              <p:nvPr/>
            </p:nvSpPr>
            <p:spPr bwMode="auto">
              <a:xfrm>
                <a:off x="8281933" y="4614111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5E8E7BD-B2CA-8F8D-0DC6-57106C68A338}"/>
              </a:ext>
            </a:extLst>
          </p:cNvPr>
          <p:cNvGrpSpPr/>
          <p:nvPr/>
        </p:nvGrpSpPr>
        <p:grpSpPr>
          <a:xfrm>
            <a:off x="1366488" y="2470748"/>
            <a:ext cx="914400" cy="914400"/>
            <a:chOff x="1366488" y="2470748"/>
            <a:chExt cx="914400" cy="91440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4F4CC70-E18C-885D-43E5-C3AD22F7E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509924" y="2690672"/>
              <a:ext cx="609600" cy="628650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73116C1-8B16-E3AD-DC33-219E1655765F}"/>
                </a:ext>
              </a:extLst>
            </p:cNvPr>
            <p:cNvGrpSpPr/>
            <p:nvPr/>
          </p:nvGrpSpPr>
          <p:grpSpPr>
            <a:xfrm>
              <a:off x="1366488" y="2470748"/>
              <a:ext cx="914400" cy="914400"/>
              <a:chOff x="8281933" y="4614111"/>
              <a:chExt cx="914400" cy="91440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54AA19B-A0AE-2E7B-BB90-48B018464C4E}"/>
                  </a:ext>
                </a:extLst>
              </p:cNvPr>
              <p:cNvSpPr txBox="1"/>
              <p:nvPr/>
            </p:nvSpPr>
            <p:spPr>
              <a:xfrm>
                <a:off x="8281933" y="4616873"/>
                <a:ext cx="914400" cy="201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50" dirty="0">
                    <a:solidFill>
                      <a:schemeClr val="bg1"/>
                    </a:solidFill>
                  </a:rPr>
                  <a:t>lakehouse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82A4830-F828-09DA-FA68-EE0F53B50786}"/>
                  </a:ext>
                </a:extLst>
              </p:cNvPr>
              <p:cNvSpPr/>
              <p:nvPr/>
            </p:nvSpPr>
            <p:spPr bwMode="auto">
              <a:xfrm>
                <a:off x="8281933" y="4614111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F01A2C-F72A-05DA-37F1-B3F8A3B894AE}"/>
              </a:ext>
            </a:extLst>
          </p:cNvPr>
          <p:cNvGrpSpPr/>
          <p:nvPr/>
        </p:nvGrpSpPr>
        <p:grpSpPr>
          <a:xfrm>
            <a:off x="2486112" y="2515507"/>
            <a:ext cx="914400" cy="914400"/>
            <a:chOff x="2486112" y="2515507"/>
            <a:chExt cx="914400" cy="914400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19CBD28-5A5E-16C0-A280-365FB89CD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625066" y="2748976"/>
              <a:ext cx="609600" cy="628650"/>
            </a:xfrm>
            <a:prstGeom prst="rect">
              <a:avLst/>
            </a:prstGeom>
          </p:spPr>
        </p:pic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BD6134C-947E-80FA-AEF2-645825B91BE9}"/>
                </a:ext>
              </a:extLst>
            </p:cNvPr>
            <p:cNvGrpSpPr/>
            <p:nvPr/>
          </p:nvGrpSpPr>
          <p:grpSpPr>
            <a:xfrm>
              <a:off x="2486112" y="2515507"/>
              <a:ext cx="914400" cy="914400"/>
              <a:chOff x="8281933" y="4614111"/>
              <a:chExt cx="914400" cy="91440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22DCA65-89E2-4859-CA6A-E69885C517E4}"/>
                  </a:ext>
                </a:extLst>
              </p:cNvPr>
              <p:cNvSpPr txBox="1"/>
              <p:nvPr/>
            </p:nvSpPr>
            <p:spPr>
              <a:xfrm>
                <a:off x="8281933" y="4616873"/>
                <a:ext cx="914400" cy="201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50" dirty="0">
                    <a:solidFill>
                      <a:schemeClr val="bg1"/>
                    </a:solidFill>
                  </a:rPr>
                  <a:t>notebook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5D60E81-4899-3491-9070-D5BB44A06255}"/>
                  </a:ext>
                </a:extLst>
              </p:cNvPr>
              <p:cNvSpPr/>
              <p:nvPr/>
            </p:nvSpPr>
            <p:spPr bwMode="auto">
              <a:xfrm>
                <a:off x="8281933" y="4614111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D5B4553-65AF-BBE7-C7B3-918EF6639AC8}"/>
              </a:ext>
            </a:extLst>
          </p:cNvPr>
          <p:cNvGrpSpPr/>
          <p:nvPr/>
        </p:nvGrpSpPr>
        <p:grpSpPr>
          <a:xfrm>
            <a:off x="3745715" y="2504810"/>
            <a:ext cx="914400" cy="914400"/>
            <a:chOff x="3745715" y="2504810"/>
            <a:chExt cx="914400" cy="91440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7583A975-8B2F-B2A0-87E0-DE213B438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888804" y="2736295"/>
              <a:ext cx="609600" cy="628650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AFEB709-7BEA-5004-AD0F-7887FE1B2425}"/>
                </a:ext>
              </a:extLst>
            </p:cNvPr>
            <p:cNvGrpSpPr/>
            <p:nvPr/>
          </p:nvGrpSpPr>
          <p:grpSpPr>
            <a:xfrm>
              <a:off x="3745715" y="2504810"/>
              <a:ext cx="914400" cy="914400"/>
              <a:chOff x="8281933" y="4614111"/>
              <a:chExt cx="914400" cy="914400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8976F1D-5CAF-0E0C-8FDD-6A2479140CD7}"/>
                  </a:ext>
                </a:extLst>
              </p:cNvPr>
              <p:cNvSpPr txBox="1"/>
              <p:nvPr/>
            </p:nvSpPr>
            <p:spPr>
              <a:xfrm>
                <a:off x="8281933" y="4616873"/>
                <a:ext cx="914400" cy="201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50" dirty="0">
                    <a:solidFill>
                      <a:schemeClr val="bg1"/>
                    </a:solidFill>
                  </a:rPr>
                  <a:t>model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16B06A1-394A-6ABC-C4C4-721EF9803BB6}"/>
                  </a:ext>
                </a:extLst>
              </p:cNvPr>
              <p:cNvSpPr/>
              <p:nvPr/>
            </p:nvSpPr>
            <p:spPr bwMode="auto">
              <a:xfrm>
                <a:off x="8281933" y="4614111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24CED38-A86F-8CAE-9FB1-C349CA967F5F}"/>
              </a:ext>
            </a:extLst>
          </p:cNvPr>
          <p:cNvGrpSpPr/>
          <p:nvPr/>
        </p:nvGrpSpPr>
        <p:grpSpPr>
          <a:xfrm>
            <a:off x="4937328" y="2469868"/>
            <a:ext cx="914400" cy="914400"/>
            <a:chOff x="4937328" y="2469868"/>
            <a:chExt cx="914400" cy="91440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73295E7-E738-8998-68D2-C54B097FE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094460" y="2690424"/>
              <a:ext cx="609600" cy="628650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9E59C20-3BE1-FB2C-3D3A-4767AC461CEE}"/>
                </a:ext>
              </a:extLst>
            </p:cNvPr>
            <p:cNvGrpSpPr/>
            <p:nvPr/>
          </p:nvGrpSpPr>
          <p:grpSpPr>
            <a:xfrm>
              <a:off x="4937328" y="2469868"/>
              <a:ext cx="914400" cy="914400"/>
              <a:chOff x="8281933" y="4614111"/>
              <a:chExt cx="914400" cy="91440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C3691BC-2A5C-E85F-949C-FE6EA4C4807D}"/>
                  </a:ext>
                </a:extLst>
              </p:cNvPr>
              <p:cNvSpPr txBox="1"/>
              <p:nvPr/>
            </p:nvSpPr>
            <p:spPr>
              <a:xfrm>
                <a:off x="8281933" y="4616873"/>
                <a:ext cx="914400" cy="201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50" dirty="0">
                    <a:solidFill>
                      <a:schemeClr val="bg1"/>
                    </a:solidFill>
                  </a:rPr>
                  <a:t>report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6C528A3-F5A5-20D7-A366-6B0B176D74C4}"/>
                  </a:ext>
                </a:extLst>
              </p:cNvPr>
              <p:cNvSpPr/>
              <p:nvPr/>
            </p:nvSpPr>
            <p:spPr bwMode="auto">
              <a:xfrm>
                <a:off x="8281933" y="4614111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B0D8961-0C76-E87D-DFE3-942C61F29464}"/>
              </a:ext>
            </a:extLst>
          </p:cNvPr>
          <p:cNvGrpSpPr/>
          <p:nvPr/>
        </p:nvGrpSpPr>
        <p:grpSpPr>
          <a:xfrm>
            <a:off x="6138170" y="2495918"/>
            <a:ext cx="914400" cy="914400"/>
            <a:chOff x="6138170" y="2495918"/>
            <a:chExt cx="914400" cy="91440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4499D51B-4FFA-6BBC-DE2C-8A615E428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270079" y="2742626"/>
              <a:ext cx="609600" cy="628650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1FA1791-670B-EFC3-66F5-5E0FA4248126}"/>
                </a:ext>
              </a:extLst>
            </p:cNvPr>
            <p:cNvGrpSpPr/>
            <p:nvPr/>
          </p:nvGrpSpPr>
          <p:grpSpPr>
            <a:xfrm>
              <a:off x="6138170" y="2495918"/>
              <a:ext cx="914400" cy="914400"/>
              <a:chOff x="8281933" y="4614111"/>
              <a:chExt cx="914400" cy="91440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295C589-0876-6DAF-A5D2-EFE6A9FAC448}"/>
                  </a:ext>
                </a:extLst>
              </p:cNvPr>
              <p:cNvSpPr txBox="1"/>
              <p:nvPr/>
            </p:nvSpPr>
            <p:spPr>
              <a:xfrm>
                <a:off x="8281933" y="4616873"/>
                <a:ext cx="914400" cy="201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50" dirty="0">
                    <a:solidFill>
                      <a:schemeClr val="bg1"/>
                    </a:solidFill>
                  </a:rPr>
                  <a:t>paginated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CB298D8-A321-9188-4EEE-871A858A5DEE}"/>
                  </a:ext>
                </a:extLst>
              </p:cNvPr>
              <p:cNvSpPr/>
              <p:nvPr/>
            </p:nvSpPr>
            <p:spPr bwMode="auto">
              <a:xfrm>
                <a:off x="8281933" y="4614111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0578087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108E-40BF-1B32-5EF8-8D040CD9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Medallion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72282-CDD2-3075-9BD0-2EC10FAE6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093702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Bronze</a:t>
            </a:r>
          </a:p>
          <a:p>
            <a:pPr lvl="1"/>
            <a:r>
              <a:rPr lang="en-US"/>
              <a:t>raw data imported in "as is" format</a:t>
            </a:r>
            <a:endParaRPr lang="en-US">
              <a:cs typeface="Segoe UI"/>
            </a:endParaRPr>
          </a:p>
          <a:p>
            <a:pPr lvl="1"/>
            <a:r>
              <a:rPr lang="en-US"/>
              <a:t>hard to secure when there are many small tables</a:t>
            </a:r>
            <a:endParaRPr lang="en-US">
              <a:cs typeface="Segoe UI"/>
            </a:endParaRPr>
          </a:p>
          <a:p>
            <a:pPr lvl="1"/>
            <a:r>
              <a:rPr lang="en-US"/>
              <a:t>primarily access by service principals instead of user accounts</a:t>
            </a:r>
            <a:endParaRPr lang="en-US">
              <a:cs typeface="Segoe UI"/>
            </a:endParaRPr>
          </a:p>
          <a:p>
            <a:r>
              <a:rPr lang="en-US"/>
              <a:t>Silver</a:t>
            </a:r>
            <a:endParaRPr lang="en-US">
              <a:cs typeface="Segoe UI"/>
            </a:endParaRPr>
          </a:p>
          <a:p>
            <a:pPr lvl="1"/>
            <a:r>
              <a:rPr lang="en-US"/>
              <a:t>validated, enriched version of data which is trusted for downstream workloads</a:t>
            </a:r>
            <a:endParaRPr lang="en-US">
              <a:cs typeface="Segoe UI"/>
            </a:endParaRPr>
          </a:p>
          <a:p>
            <a:pPr lvl="1"/>
            <a:r>
              <a:rPr lang="en-US"/>
              <a:t>employs data quality rules for validating and processing data</a:t>
            </a:r>
            <a:endParaRPr lang="en-US">
              <a:cs typeface="Segoe UI"/>
            </a:endParaRPr>
          </a:p>
          <a:p>
            <a:pPr lvl="1"/>
            <a:r>
              <a:rPr lang="en-US"/>
              <a:t>Historization usually applied by merging all data</a:t>
            </a:r>
            <a:endParaRPr lang="en-US">
              <a:cs typeface="Segoe UI"/>
            </a:endParaRPr>
          </a:p>
          <a:p>
            <a:r>
              <a:rPr lang="en-US"/>
              <a:t>Gold</a:t>
            </a:r>
            <a:endParaRPr lang="en-US">
              <a:cs typeface="Segoe UI"/>
            </a:endParaRPr>
          </a:p>
          <a:p>
            <a:pPr lvl="1"/>
            <a:r>
              <a:rPr lang="en-US"/>
              <a:t>provides project-specific databases</a:t>
            </a:r>
            <a:endParaRPr lang="en-US">
              <a:cs typeface="Segoe UI"/>
            </a:endParaRPr>
          </a:p>
          <a:p>
            <a:pPr lvl="1"/>
            <a:r>
              <a:rPr lang="en-US"/>
              <a:t>denormalized, read-optimized data model with fewer joins</a:t>
            </a:r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45978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BFF7-17A2-B867-3333-4C267406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Abstraction of a Workspace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BB5F-FB22-7B15-EABA-C6E1661AB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Fabric introduces unified </a:t>
            </a:r>
            <a:r>
              <a:rPr lang="en-US" sz="2000" b="1" dirty="0">
                <a:solidFill>
                  <a:srgbClr val="6C0000"/>
                </a:solidFill>
              </a:rPr>
              <a:t>Item</a:t>
            </a:r>
            <a:r>
              <a:rPr lang="en-US" dirty="0"/>
              <a:t> abstraction for creatable workspace item types</a:t>
            </a:r>
          </a:p>
          <a:p>
            <a:pPr lvl="1"/>
            <a:r>
              <a:rPr lang="en-US" dirty="0"/>
              <a:t>Item types are categorized by Fabric Workload/Experience</a:t>
            </a:r>
          </a:p>
          <a:p>
            <a:pPr lvl="1"/>
            <a:r>
              <a:rPr lang="en-US" dirty="0"/>
              <a:t>Item type </a:t>
            </a:r>
            <a:r>
              <a:rPr lang="en-US" sz="1800" b="1" dirty="0">
                <a:solidFill>
                  <a:srgbClr val="6C0000"/>
                </a:solidFill>
              </a:rPr>
              <a:t>Dataset</a:t>
            </a:r>
            <a:r>
              <a:rPr lang="en-US" dirty="0"/>
              <a:t> has been renamed to </a:t>
            </a:r>
            <a:r>
              <a:rPr lang="en-US" sz="1800" b="1" dirty="0">
                <a:solidFill>
                  <a:srgbClr val="6C0000"/>
                </a:solidFill>
              </a:rPr>
              <a:t>SemanticModel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Developers use unified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API together with </a:t>
            </a:r>
            <a:r>
              <a:rPr lang="en-US" sz="1800" b="1" dirty="0">
                <a:solidFill>
                  <a:srgbClr val="6C0000"/>
                </a:solidFill>
              </a:rPr>
              <a:t>item definition</a:t>
            </a:r>
            <a:r>
              <a:rPr lang="en-US" dirty="0"/>
              <a:t> to create Fabric item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FCEEB2-ED7D-4E4E-1821-8FFC88AED490}"/>
              </a:ext>
            </a:extLst>
          </p:cNvPr>
          <p:cNvSpPr/>
          <p:nvPr/>
        </p:nvSpPr>
        <p:spPr bwMode="auto">
          <a:xfrm>
            <a:off x="1116792" y="2941402"/>
            <a:ext cx="10867487" cy="3270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Fabric Item Types by Fabric Workload/Experience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99298E-0762-BC02-45C0-4DB178199058}"/>
              </a:ext>
            </a:extLst>
          </p:cNvPr>
          <p:cNvSpPr/>
          <p:nvPr/>
        </p:nvSpPr>
        <p:spPr bwMode="auto">
          <a:xfrm>
            <a:off x="1249469" y="3473034"/>
            <a:ext cx="2015834" cy="2500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Power BI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0FC5B9-57C3-DFD4-8BB0-7CB84E1C04BA}"/>
              </a:ext>
            </a:extLst>
          </p:cNvPr>
          <p:cNvSpPr/>
          <p:nvPr/>
        </p:nvSpPr>
        <p:spPr bwMode="auto">
          <a:xfrm>
            <a:off x="1388465" y="3851428"/>
            <a:ext cx="1727879" cy="362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SemanticModel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2639DF-1D65-D235-62C6-2E71F171C788}"/>
              </a:ext>
            </a:extLst>
          </p:cNvPr>
          <p:cNvSpPr/>
          <p:nvPr/>
        </p:nvSpPr>
        <p:spPr bwMode="auto">
          <a:xfrm>
            <a:off x="1388465" y="4368703"/>
            <a:ext cx="1727879" cy="362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90D81C-0632-1481-5E51-44EA527ECBBA}"/>
              </a:ext>
            </a:extLst>
          </p:cNvPr>
          <p:cNvSpPr/>
          <p:nvPr/>
        </p:nvSpPr>
        <p:spPr bwMode="auto">
          <a:xfrm>
            <a:off x="1388465" y="4885977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PaginatedReport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71F9CD-7F45-B681-2DAA-5C964AF8B441}"/>
              </a:ext>
            </a:extLst>
          </p:cNvPr>
          <p:cNvSpPr/>
          <p:nvPr/>
        </p:nvSpPr>
        <p:spPr bwMode="auto">
          <a:xfrm>
            <a:off x="3404299" y="3473034"/>
            <a:ext cx="2015834" cy="2500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Engineering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D83C9F-8F20-D695-F4E0-3E226B2915B5}"/>
              </a:ext>
            </a:extLst>
          </p:cNvPr>
          <p:cNvSpPr/>
          <p:nvPr/>
        </p:nvSpPr>
        <p:spPr bwMode="auto">
          <a:xfrm>
            <a:off x="3543295" y="3851428"/>
            <a:ext cx="1727879" cy="362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Lakehouse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CEA33-DF93-AA6A-16E0-620A3E510031}"/>
              </a:ext>
            </a:extLst>
          </p:cNvPr>
          <p:cNvSpPr/>
          <p:nvPr/>
        </p:nvSpPr>
        <p:spPr bwMode="auto">
          <a:xfrm>
            <a:off x="3543295" y="4368703"/>
            <a:ext cx="1727879" cy="362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Notebook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B0ECED-25EF-F36E-F79E-E5930F2045C7}"/>
              </a:ext>
            </a:extLst>
          </p:cNvPr>
          <p:cNvSpPr/>
          <p:nvPr/>
        </p:nvSpPr>
        <p:spPr bwMode="auto">
          <a:xfrm>
            <a:off x="3543295" y="4885977"/>
            <a:ext cx="1727879" cy="362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SparkJobDefinition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456229-5462-AE86-A637-41246EABB50E}"/>
              </a:ext>
            </a:extLst>
          </p:cNvPr>
          <p:cNvSpPr/>
          <p:nvPr/>
        </p:nvSpPr>
        <p:spPr bwMode="auto">
          <a:xfrm>
            <a:off x="3543295" y="5403251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Environment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B2421-D4D0-A8E3-B2A4-2B7218AFD2C0}"/>
              </a:ext>
            </a:extLst>
          </p:cNvPr>
          <p:cNvSpPr/>
          <p:nvPr/>
        </p:nvSpPr>
        <p:spPr bwMode="auto">
          <a:xfrm>
            <a:off x="5559129" y="3473034"/>
            <a:ext cx="2015834" cy="2500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Science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E1C81A-8309-52E5-EA28-90546B8D672E}"/>
              </a:ext>
            </a:extLst>
          </p:cNvPr>
          <p:cNvSpPr/>
          <p:nvPr/>
        </p:nvSpPr>
        <p:spPr bwMode="auto">
          <a:xfrm>
            <a:off x="5698125" y="3851428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MLExperiment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B1C33D-7A90-08F8-019B-48143E5707E7}"/>
              </a:ext>
            </a:extLst>
          </p:cNvPr>
          <p:cNvSpPr/>
          <p:nvPr/>
        </p:nvSpPr>
        <p:spPr bwMode="auto">
          <a:xfrm>
            <a:off x="5698125" y="4368703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MLModel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595682-894D-7C0D-EFB4-72035E717232}"/>
              </a:ext>
            </a:extLst>
          </p:cNvPr>
          <p:cNvSpPr/>
          <p:nvPr/>
        </p:nvSpPr>
        <p:spPr bwMode="auto">
          <a:xfrm>
            <a:off x="7713959" y="3473034"/>
            <a:ext cx="2015834" cy="2500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Warehouse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73929C-332D-9387-0337-437A779970C5}"/>
              </a:ext>
            </a:extLst>
          </p:cNvPr>
          <p:cNvSpPr/>
          <p:nvPr/>
        </p:nvSpPr>
        <p:spPr bwMode="auto">
          <a:xfrm>
            <a:off x="7852955" y="3851428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Warehouse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D6E0EB-8E68-B921-EEE9-ADCC26351AED}"/>
              </a:ext>
            </a:extLst>
          </p:cNvPr>
          <p:cNvSpPr/>
          <p:nvPr/>
        </p:nvSpPr>
        <p:spPr bwMode="auto">
          <a:xfrm>
            <a:off x="7852955" y="4368703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MirroredWarehouse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5D7D7A-9B5D-64D5-7EF7-E7D22734E523}"/>
              </a:ext>
            </a:extLst>
          </p:cNvPr>
          <p:cNvSpPr/>
          <p:nvPr/>
        </p:nvSpPr>
        <p:spPr bwMode="auto">
          <a:xfrm>
            <a:off x="9868789" y="3473034"/>
            <a:ext cx="2015834" cy="2500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Real-time Analytics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66AAB5-17F5-19A0-AA70-3156FB09D6E8}"/>
              </a:ext>
            </a:extLst>
          </p:cNvPr>
          <p:cNvSpPr/>
          <p:nvPr/>
        </p:nvSpPr>
        <p:spPr bwMode="auto">
          <a:xfrm>
            <a:off x="10007785" y="3851428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KQLDatabase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91AFF-958B-671F-B75F-ED1DCD94168E}"/>
              </a:ext>
            </a:extLst>
          </p:cNvPr>
          <p:cNvSpPr/>
          <p:nvPr/>
        </p:nvSpPr>
        <p:spPr bwMode="auto">
          <a:xfrm>
            <a:off x="10007785" y="4368703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KQLDataConnection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3A4FC7-06A7-38B4-5738-6EBACFCD26A6}"/>
              </a:ext>
            </a:extLst>
          </p:cNvPr>
          <p:cNvSpPr/>
          <p:nvPr/>
        </p:nvSpPr>
        <p:spPr bwMode="auto">
          <a:xfrm>
            <a:off x="10007785" y="4885977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KQLQueryset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8C1CB6-9B7C-D4FA-D196-750DB0D61537}"/>
              </a:ext>
            </a:extLst>
          </p:cNvPr>
          <p:cNvSpPr/>
          <p:nvPr/>
        </p:nvSpPr>
        <p:spPr bwMode="auto">
          <a:xfrm>
            <a:off x="10007785" y="5403251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Eventstream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A79C9D-12BB-DA17-981D-21EA3C3C3FAE}"/>
              </a:ext>
            </a:extLst>
          </p:cNvPr>
          <p:cNvSpPr/>
          <p:nvPr/>
        </p:nvSpPr>
        <p:spPr bwMode="auto">
          <a:xfrm>
            <a:off x="7852955" y="4885762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DataPipeline</a:t>
            </a:r>
          </a:p>
        </p:txBody>
      </p:sp>
    </p:spTree>
    <p:extLst>
      <p:ext uri="{BB962C8B-B14F-4D97-AF65-F5344CB8AC3E}">
        <p14:creationId xmlns:p14="http://schemas.microsoft.com/office/powerpoint/2010/main" val="29186328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7C6D-391D-49AF-6A7D-6A07EA61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Attendee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A6B1B-4886-E9C5-EF40-10B68307B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877163"/>
          </a:xfrm>
        </p:spPr>
        <p:txBody>
          <a:bodyPr/>
          <a:lstStyle/>
          <a:p>
            <a:r>
              <a:rPr lang="en-US" dirty="0"/>
              <a:t>What Item Types Do You Plan to Work With?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6935B7-F965-6A31-01E6-04B2DCB0C006}"/>
              </a:ext>
            </a:extLst>
          </p:cNvPr>
          <p:cNvSpPr/>
          <p:nvPr/>
        </p:nvSpPr>
        <p:spPr bwMode="auto">
          <a:xfrm>
            <a:off x="890369" y="2496530"/>
            <a:ext cx="10867487" cy="3270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Fabric Item Types by Fabric Workload/Experience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FAB548-BBA2-9603-E7F2-DC61C846B016}"/>
              </a:ext>
            </a:extLst>
          </p:cNvPr>
          <p:cNvSpPr/>
          <p:nvPr/>
        </p:nvSpPr>
        <p:spPr bwMode="auto">
          <a:xfrm>
            <a:off x="1023046" y="3028162"/>
            <a:ext cx="2015834" cy="2500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Power 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5570B9-C1E0-F73B-F3C1-78D539736652}"/>
              </a:ext>
            </a:extLst>
          </p:cNvPr>
          <p:cNvSpPr/>
          <p:nvPr/>
        </p:nvSpPr>
        <p:spPr bwMode="auto">
          <a:xfrm>
            <a:off x="1162042" y="3406556"/>
            <a:ext cx="1727879" cy="362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SemanticModel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0D7C34-52E4-4069-939D-B2147FF9EBF3}"/>
              </a:ext>
            </a:extLst>
          </p:cNvPr>
          <p:cNvSpPr/>
          <p:nvPr/>
        </p:nvSpPr>
        <p:spPr bwMode="auto">
          <a:xfrm>
            <a:off x="1162042" y="3923831"/>
            <a:ext cx="1727879" cy="362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159ED6-4144-4704-DEF5-1815D9BA4295}"/>
              </a:ext>
            </a:extLst>
          </p:cNvPr>
          <p:cNvSpPr/>
          <p:nvPr/>
        </p:nvSpPr>
        <p:spPr bwMode="auto">
          <a:xfrm>
            <a:off x="1162042" y="4441105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PaginatedReport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87C653-3D06-2E30-56DC-FAD902D98298}"/>
              </a:ext>
            </a:extLst>
          </p:cNvPr>
          <p:cNvSpPr/>
          <p:nvPr/>
        </p:nvSpPr>
        <p:spPr bwMode="auto">
          <a:xfrm>
            <a:off x="3177876" y="3028162"/>
            <a:ext cx="2015834" cy="2500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Engineering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23205-F7A8-8D3D-9106-4A8B8311BB29}"/>
              </a:ext>
            </a:extLst>
          </p:cNvPr>
          <p:cNvSpPr/>
          <p:nvPr/>
        </p:nvSpPr>
        <p:spPr bwMode="auto">
          <a:xfrm>
            <a:off x="3316872" y="3406556"/>
            <a:ext cx="1727879" cy="362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Lakehouse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BA957-6B7F-586D-D0E1-EFEB60AE9C99}"/>
              </a:ext>
            </a:extLst>
          </p:cNvPr>
          <p:cNvSpPr/>
          <p:nvPr/>
        </p:nvSpPr>
        <p:spPr bwMode="auto">
          <a:xfrm>
            <a:off x="3316872" y="3923831"/>
            <a:ext cx="1727879" cy="362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Notebook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A16DA-10DE-D54D-B9D8-FAD243AD1530}"/>
              </a:ext>
            </a:extLst>
          </p:cNvPr>
          <p:cNvSpPr/>
          <p:nvPr/>
        </p:nvSpPr>
        <p:spPr bwMode="auto">
          <a:xfrm>
            <a:off x="3316872" y="4441105"/>
            <a:ext cx="1727879" cy="362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SparkJobDefinition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F1445D-2E97-FD2A-4D74-78DF73F2BAC5}"/>
              </a:ext>
            </a:extLst>
          </p:cNvPr>
          <p:cNvSpPr/>
          <p:nvPr/>
        </p:nvSpPr>
        <p:spPr bwMode="auto">
          <a:xfrm>
            <a:off x="3316872" y="4958379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Environment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37C100-8AE9-5375-7D92-6539EF8ED2B2}"/>
              </a:ext>
            </a:extLst>
          </p:cNvPr>
          <p:cNvSpPr/>
          <p:nvPr/>
        </p:nvSpPr>
        <p:spPr bwMode="auto">
          <a:xfrm>
            <a:off x="5332706" y="3028162"/>
            <a:ext cx="2015834" cy="2500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Science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7CA57F-9335-FC0D-8DB6-A99B4C37C14C}"/>
              </a:ext>
            </a:extLst>
          </p:cNvPr>
          <p:cNvSpPr/>
          <p:nvPr/>
        </p:nvSpPr>
        <p:spPr bwMode="auto">
          <a:xfrm>
            <a:off x="5471702" y="3406556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MLExperiment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7FF5D7-EE8D-F39B-F834-8038E6975169}"/>
              </a:ext>
            </a:extLst>
          </p:cNvPr>
          <p:cNvSpPr/>
          <p:nvPr/>
        </p:nvSpPr>
        <p:spPr bwMode="auto">
          <a:xfrm>
            <a:off x="5471702" y="3923831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837A85-AB03-8742-3E33-29B143929ECE}"/>
              </a:ext>
            </a:extLst>
          </p:cNvPr>
          <p:cNvSpPr/>
          <p:nvPr/>
        </p:nvSpPr>
        <p:spPr bwMode="auto">
          <a:xfrm>
            <a:off x="7487536" y="3028162"/>
            <a:ext cx="2015834" cy="2500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Warehouse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EF8007-8801-0D7F-3AFB-C37F0036838B}"/>
              </a:ext>
            </a:extLst>
          </p:cNvPr>
          <p:cNvSpPr/>
          <p:nvPr/>
        </p:nvSpPr>
        <p:spPr bwMode="auto">
          <a:xfrm>
            <a:off x="7626532" y="3406556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Warehouse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D9A036-BE2D-C5F5-F87C-376775D0CA69}"/>
              </a:ext>
            </a:extLst>
          </p:cNvPr>
          <p:cNvSpPr/>
          <p:nvPr/>
        </p:nvSpPr>
        <p:spPr bwMode="auto">
          <a:xfrm>
            <a:off x="7626532" y="3923831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MirroredWarehouse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16C10D-41D7-1FE9-1DD4-1D3019E5B519}"/>
              </a:ext>
            </a:extLst>
          </p:cNvPr>
          <p:cNvSpPr/>
          <p:nvPr/>
        </p:nvSpPr>
        <p:spPr bwMode="auto">
          <a:xfrm>
            <a:off x="9642366" y="3028162"/>
            <a:ext cx="2015834" cy="2500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Real-time Analytics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DF7929-29B7-D19D-968A-F17E2C728B31}"/>
              </a:ext>
            </a:extLst>
          </p:cNvPr>
          <p:cNvSpPr/>
          <p:nvPr/>
        </p:nvSpPr>
        <p:spPr bwMode="auto">
          <a:xfrm>
            <a:off x="9781362" y="3406556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KQLDatabase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37D1DC-E13F-79BC-277C-C62B84F4134E}"/>
              </a:ext>
            </a:extLst>
          </p:cNvPr>
          <p:cNvSpPr/>
          <p:nvPr/>
        </p:nvSpPr>
        <p:spPr bwMode="auto">
          <a:xfrm>
            <a:off x="9781362" y="3923831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KQLDataConnection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8C0693-A1C3-83DD-B48C-99EB7AC90221}"/>
              </a:ext>
            </a:extLst>
          </p:cNvPr>
          <p:cNvSpPr/>
          <p:nvPr/>
        </p:nvSpPr>
        <p:spPr bwMode="auto">
          <a:xfrm>
            <a:off x="9781362" y="4441105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KQLQueryset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910ED0-2277-51D4-0D6F-777DEC1EE41B}"/>
              </a:ext>
            </a:extLst>
          </p:cNvPr>
          <p:cNvSpPr/>
          <p:nvPr/>
        </p:nvSpPr>
        <p:spPr bwMode="auto">
          <a:xfrm>
            <a:off x="9781362" y="4958379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Eventstream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353EEE-692C-0259-3242-18DB5345ADEB}"/>
              </a:ext>
            </a:extLst>
          </p:cNvPr>
          <p:cNvSpPr/>
          <p:nvPr/>
        </p:nvSpPr>
        <p:spPr bwMode="auto">
          <a:xfrm>
            <a:off x="7626532" y="4440890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DataPipeline</a:t>
            </a:r>
          </a:p>
        </p:txBody>
      </p:sp>
    </p:spTree>
    <p:extLst>
      <p:ext uri="{BB962C8B-B14F-4D97-AF65-F5344CB8AC3E}">
        <p14:creationId xmlns:p14="http://schemas.microsoft.com/office/powerpoint/2010/main" val="371256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F0EB03-6182-2578-E9CD-1FB6A820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User API Demo Project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F63D56-6066-3A4C-0A69-15436E344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539978"/>
          </a:xfrm>
        </p:spPr>
        <p:txBody>
          <a:bodyPr/>
          <a:lstStyle/>
          <a:p>
            <a:r>
              <a:rPr lang="en-US" sz="1800" b="1" dirty="0" err="1">
                <a:solidFill>
                  <a:srgbClr val="6C0000"/>
                </a:solidFill>
              </a:rPr>
              <a:t>FabricUserApiDemo</a:t>
            </a:r>
            <a:r>
              <a:rPr lang="en-US" dirty="0"/>
              <a:t> is developer sample which demonstrates calling Fabric User APIs</a:t>
            </a:r>
          </a:p>
          <a:p>
            <a:pPr lvl="1"/>
            <a:r>
              <a:rPr lang="en-US" dirty="0"/>
              <a:t>Created as simple console application created using C# and .NET 7</a:t>
            </a:r>
          </a:p>
          <a:p>
            <a:pPr lvl="1"/>
            <a:r>
              <a:rPr lang="en-US" dirty="0"/>
              <a:t>Can be opened and run using any version of Visual Studio 2022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You must update </a:t>
            </a:r>
            <a:r>
              <a:rPr lang="en-US" sz="1800" b="1" dirty="0" err="1">
                <a:solidFill>
                  <a:srgbClr val="6C0000"/>
                </a:solidFill>
              </a:rPr>
              <a:t>AppSettings.cs</a:t>
            </a:r>
            <a:r>
              <a:rPr lang="en-US" dirty="0"/>
              <a:t> before you can run the project in the Visual Studio debugger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84404-3A7A-50E3-8917-4693B6C39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607" y="2479234"/>
            <a:ext cx="2758110" cy="356006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68DF9E08-1142-0420-4DC5-4F5D5019934C}"/>
              </a:ext>
            </a:extLst>
          </p:cNvPr>
          <p:cNvSpPr/>
          <p:nvPr/>
        </p:nvSpPr>
        <p:spPr bwMode="auto">
          <a:xfrm>
            <a:off x="941388" y="4929530"/>
            <a:ext cx="744280" cy="259051"/>
          </a:xfrm>
          <a:prstGeom prst="rightArrow">
            <a:avLst>
              <a:gd name="adj1" fmla="val 60941"/>
              <a:gd name="adj2" fmla="val 65269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F37867-8471-8BF4-46AA-69367327445B}"/>
              </a:ext>
            </a:extLst>
          </p:cNvPr>
          <p:cNvGrpSpPr/>
          <p:nvPr/>
        </p:nvGrpSpPr>
        <p:grpSpPr>
          <a:xfrm>
            <a:off x="2715694" y="2934035"/>
            <a:ext cx="6798240" cy="2333704"/>
            <a:chOff x="2626242" y="2963853"/>
            <a:chExt cx="6798240" cy="23337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FD94693-D633-6FB9-D082-B95DE6CDE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874" b="25958"/>
            <a:stretch/>
          </p:blipFill>
          <p:spPr>
            <a:xfrm>
              <a:off x="5770698" y="2963853"/>
              <a:ext cx="3653784" cy="2333704"/>
            </a:xfrm>
            <a:prstGeom prst="rect">
              <a:avLst/>
            </a:prstGeom>
            <a:ln>
              <a:solidFill>
                <a:srgbClr val="6C0000"/>
              </a:solidFill>
            </a:ln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2D47B74-E9DC-4D56-B008-88A66A99CD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6242" y="3721395"/>
              <a:ext cx="2923953" cy="1295128"/>
            </a:xfrm>
            <a:prstGeom prst="straightConnector1">
              <a:avLst/>
            </a:prstGeom>
            <a:ln w="28575">
              <a:solidFill>
                <a:srgbClr val="6C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1074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F0EB03-6182-2578-E9CD-1FB6A820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C# Classes in Models Folder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F63D56-6066-3A4C-0A69-15436E344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126188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6C0000"/>
                </a:solidFill>
              </a:rPr>
              <a:t>FabricUserApiModels.cs</a:t>
            </a:r>
            <a:r>
              <a:rPr lang="en-US" dirty="0"/>
              <a:t> - serialization classes to convert between JSON and .NET objects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6C0000"/>
                </a:solidFill>
              </a:rPr>
              <a:t>FabricPermissionScopes</a:t>
            </a:r>
            <a:r>
              <a:rPr lang="en-US" dirty="0"/>
              <a:t> - delegated permission scopes for Fabric User API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6C0000"/>
                </a:solidFill>
              </a:rPr>
              <a:t>PowerBiPermissionScopes</a:t>
            </a:r>
            <a:r>
              <a:rPr lang="en-US" dirty="0"/>
              <a:t> - delegated permissions for Power BI REST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CED61-949D-EC02-688D-1794DAA67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" t="17234"/>
          <a:stretch/>
        </p:blipFill>
        <p:spPr>
          <a:xfrm>
            <a:off x="923316" y="2718701"/>
            <a:ext cx="3610771" cy="3896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A99B11-9F79-8AE8-3E1A-B9E6B36D793C}"/>
              </a:ext>
            </a:extLst>
          </p:cNvPr>
          <p:cNvSpPr/>
          <p:nvPr/>
        </p:nvSpPr>
        <p:spPr bwMode="auto">
          <a:xfrm>
            <a:off x="1082823" y="4326003"/>
            <a:ext cx="3131372" cy="910814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693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PBIDC">
  <a:themeElements>
    <a:clrScheme name="Custom 9">
      <a:dk1>
        <a:srgbClr val="3C3C41"/>
      </a:dk1>
      <a:lt1>
        <a:srgbClr val="FFFFFF"/>
      </a:lt1>
      <a:dk2>
        <a:srgbClr val="0D5F4F"/>
      </a:dk2>
      <a:lt2>
        <a:srgbClr val="FFFFFF"/>
      </a:lt2>
      <a:accent1>
        <a:srgbClr val="0D5F4F"/>
      </a:accent1>
      <a:accent2>
        <a:srgbClr val="0B66B3"/>
      </a:accent2>
      <a:accent3>
        <a:srgbClr val="A50021"/>
      </a:accent3>
      <a:accent4>
        <a:srgbClr val="E0A510"/>
      </a:accent4>
      <a:accent5>
        <a:srgbClr val="C86400"/>
      </a:accent5>
      <a:accent6>
        <a:srgbClr val="7D4360"/>
      </a:accent6>
      <a:hlink>
        <a:srgbClr val="0563C1"/>
      </a:hlink>
      <a:folHlink>
        <a:srgbClr val="954F72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BIDC" id="{11E0CC43-FB1F-4A4B-8579-81356BFD7CF2}" vid="{5E5C2F3E-FC07-4251-B8A0-2343E3E5B1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18176AF01F154593632C4651D6F451" ma:contentTypeVersion="13" ma:contentTypeDescription="Create a new document." ma:contentTypeScope="" ma:versionID="67cac1df46714d1c47807bd455deefdb">
  <xsd:schema xmlns:xsd="http://www.w3.org/2001/XMLSchema" xmlns:xs="http://www.w3.org/2001/XMLSchema" xmlns:p="http://schemas.microsoft.com/office/2006/metadata/properties" xmlns:ns1="http://schemas.microsoft.com/sharepoint/v3" xmlns:ns2="11ef760b-d158-4726-b88a-cd71a2334016" xmlns:ns3="377c6c6c-3450-448f-986e-2d19e4d4d919" targetNamespace="http://schemas.microsoft.com/office/2006/metadata/properties" ma:root="true" ma:fieldsID="4fb2cf4ff9a873d8e6fdd512ebbb52c6" ns1:_="" ns2:_="" ns3:_="">
    <xsd:import namespace="http://schemas.microsoft.com/sharepoint/v3"/>
    <xsd:import namespace="11ef760b-d158-4726-b88a-cd71a2334016"/>
    <xsd:import namespace="377c6c6c-3450-448f-986e-2d19e4d4d9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1:_ip_UnifiedCompliancePolicyProperties" minOccurs="0"/>
                <xsd:element ref="ns1:_ip_UnifiedCompliancePolicyUIAction" minOccurs="0"/>
                <xsd:element ref="ns2:MediaServiceDocTag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ef760b-d158-4726-b88a-cd71a2334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13" nillable="true" ma:displayName="MediaServiceDocTags" ma:hidden="true" ma:internalName="MediaServiceDocTag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7c6c6c-3450-448f-986e-2d19e4d4d91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411C69-F97C-4176-9B7C-DF4DBA242F12}">
  <ds:schemaRefs>
    <ds:schemaRef ds:uri="11ef760b-d158-4726-b88a-cd71a2334016"/>
    <ds:schemaRef ds:uri="377c6c6c-3450-448f-986e-2d19e4d4d91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377c6c6c-3450-448f-986e-2d19e4d4d919"/>
    <ds:schemaRef ds:uri="http://purl.org/dc/dcmitype/"/>
    <ds:schemaRef ds:uri="11ef760b-d158-4726-b88a-cd71a2334016"/>
    <ds:schemaRef ds:uri="http://schemas.microsoft.com/sharepoint/v3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7196</TotalTime>
  <Words>3517</Words>
  <Application>Microsoft Office PowerPoint</Application>
  <PresentationFormat>Custom</PresentationFormat>
  <Paragraphs>702</Paragraphs>
  <Slides>58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PBIDC</vt:lpstr>
      <vt:lpstr>Bitmap Image</vt:lpstr>
      <vt:lpstr>Getting Started with the Fabric User APIs</vt:lpstr>
      <vt:lpstr>Agenda</vt:lpstr>
      <vt:lpstr>Fabric User API Design and Architecture</vt:lpstr>
      <vt:lpstr>RTFM! = Read The Fabric Documentation</vt:lpstr>
      <vt:lpstr>Developing Multi-tenant Applications in Fabric</vt:lpstr>
      <vt:lpstr>Understanding the Abstraction of a Workspace Item</vt:lpstr>
      <vt:lpstr>Attendee Survey</vt:lpstr>
      <vt:lpstr>Fabric User API Demo Project</vt:lpstr>
      <vt:lpstr>Important C# Classes in Models Folder</vt:lpstr>
      <vt:lpstr>Important C# Classes in Services Folder</vt:lpstr>
      <vt:lpstr>Agenda</vt:lpstr>
      <vt:lpstr>Authentication and Access Token Acquisition</vt:lpstr>
      <vt:lpstr>Generic Item Scopes versus Specific Item Scopes</vt:lpstr>
      <vt:lpstr>Acquiring Access Token for User using MSAL.NET</vt:lpstr>
      <vt:lpstr>Creating New Entra Id Application</vt:lpstr>
      <vt:lpstr>Transmitting Access Token in Fabric User API Calls</vt:lpstr>
      <vt:lpstr>Executing Fabric API Calls with ExecuteGetRequest</vt:lpstr>
      <vt:lpstr>Deserializing JSON from the HTTP Response</vt:lpstr>
      <vt:lpstr>Agenda</vt:lpstr>
      <vt:lpstr>Create Workspace</vt:lpstr>
      <vt:lpstr>Add Workspace Role Assignment for User</vt:lpstr>
      <vt:lpstr>Assigning Roles to Azure AD Groups and Service Principals</vt:lpstr>
      <vt:lpstr>Agenda</vt:lpstr>
      <vt:lpstr>Getting Away from Deployment and ALM using PBIX Files</vt:lpstr>
      <vt:lpstr>Understanding the Abstraction of a Workspace Item</vt:lpstr>
      <vt:lpstr>Discover Items in Workspace using List Items API</vt:lpstr>
      <vt:lpstr>Programming with Fabric Item Definitions</vt:lpstr>
      <vt:lpstr>Item Definitions – The Big Picture</vt:lpstr>
      <vt:lpstr>Fabric Item Definition Structure</vt:lpstr>
      <vt:lpstr>Assembling Item Definitions for Calls to CreateItem API</vt:lpstr>
      <vt:lpstr>Creating Semantic Model using CreateItem</vt:lpstr>
      <vt:lpstr>Long Running Operations – Part 1</vt:lpstr>
      <vt:lpstr>Long Running Operations – Part 2</vt:lpstr>
      <vt:lpstr>Long Running Operations – Part 3</vt:lpstr>
      <vt:lpstr>Provisioning Flow to Bind Report to Semantic Model</vt:lpstr>
      <vt:lpstr>Creating Report using CreateItem API</vt:lpstr>
      <vt:lpstr>Exporting Existing Items using Get Item Definition</vt:lpstr>
      <vt:lpstr>Agenda</vt:lpstr>
      <vt:lpstr>Using Spark Jobs to Create Lakehouse Tables</vt:lpstr>
      <vt:lpstr>Creating Lakehouse using Create Item</vt:lpstr>
      <vt:lpstr>Lakehouse Properties</vt:lpstr>
      <vt:lpstr>Create Item Definition Part for Notebook</vt:lpstr>
      <vt:lpstr>Binding Notebook to Lakehouse</vt:lpstr>
      <vt:lpstr>Job Scheduler</vt:lpstr>
      <vt:lpstr>Starting On-demand Spark Job to Run Notebook</vt:lpstr>
      <vt:lpstr>Creating Semantic Models on Lakehouse Tables</vt:lpstr>
      <vt:lpstr> Creating and Exposing Power BI Reports</vt:lpstr>
      <vt:lpstr>End-to-End Demo of Building DirectLake Semantic Model</vt:lpstr>
      <vt:lpstr>Agenda</vt:lpstr>
      <vt:lpstr>Power BI Embedding</vt:lpstr>
      <vt:lpstr>Summary</vt:lpstr>
      <vt:lpstr>Issues to Work Around as of Nov 1, 2023</vt:lpstr>
      <vt:lpstr>One Service Principal per Customer Tenant</vt:lpstr>
      <vt:lpstr>Exposing Data to Consumers through the SQL Endpoint</vt:lpstr>
      <vt:lpstr>PowerPoint Presentation</vt:lpstr>
      <vt:lpstr>PowerPoint Presentation</vt:lpstr>
      <vt:lpstr>PowerPoint Presentation</vt:lpstr>
      <vt:lpstr>Implementing Medallion Architecture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39</cp:revision>
  <cp:lastPrinted>2019-05-02T20:11:39Z</cp:lastPrinted>
  <dcterms:created xsi:type="dcterms:W3CDTF">2018-09-21T01:16:59Z</dcterms:created>
  <dcterms:modified xsi:type="dcterms:W3CDTF">2023-12-05T21:19:52Z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0x010100DE18176AF01F154593632C4651D6F451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