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6"/>
  </p:notesMasterIdLst>
  <p:handoutMasterIdLst>
    <p:handoutMasterId r:id="rId57"/>
  </p:handoutMasterIdLst>
  <p:sldIdLst>
    <p:sldId id="4475" r:id="rId5"/>
    <p:sldId id="2147479731" r:id="rId6"/>
    <p:sldId id="2147479710" r:id="rId7"/>
    <p:sldId id="2147479733" r:id="rId8"/>
    <p:sldId id="310" r:id="rId9"/>
    <p:sldId id="2147479729" r:id="rId10"/>
    <p:sldId id="2147479734" r:id="rId11"/>
    <p:sldId id="2147479735" r:id="rId12"/>
    <p:sldId id="2147479744" r:id="rId13"/>
    <p:sldId id="2147479709" r:id="rId14"/>
    <p:sldId id="2147479706" r:id="rId15"/>
    <p:sldId id="2147479752" r:id="rId16"/>
    <p:sldId id="2147479745" r:id="rId17"/>
    <p:sldId id="2147479712" r:id="rId18"/>
    <p:sldId id="2147479749" r:id="rId19"/>
    <p:sldId id="2147479737" r:id="rId20"/>
    <p:sldId id="2147479718" r:id="rId21"/>
    <p:sldId id="2147479742" r:id="rId22"/>
    <p:sldId id="2147479743" r:id="rId23"/>
    <p:sldId id="2147479738" r:id="rId24"/>
    <p:sldId id="2147479717" r:id="rId25"/>
    <p:sldId id="2147479755" r:id="rId26"/>
    <p:sldId id="2147479730" r:id="rId27"/>
    <p:sldId id="2147479721" r:id="rId28"/>
    <p:sldId id="2147479722" r:id="rId29"/>
    <p:sldId id="2147479746" r:id="rId30"/>
    <p:sldId id="2147479723" r:id="rId31"/>
    <p:sldId id="2147479747" r:id="rId32"/>
    <p:sldId id="2147479748" r:id="rId33"/>
    <p:sldId id="2147479750" r:id="rId34"/>
    <p:sldId id="2147479751" r:id="rId35"/>
    <p:sldId id="2147479754" r:id="rId36"/>
    <p:sldId id="2147479739" r:id="rId37"/>
    <p:sldId id="2147479692" r:id="rId38"/>
    <p:sldId id="2147479753" r:id="rId39"/>
    <p:sldId id="2147479759" r:id="rId40"/>
    <p:sldId id="2147479756" r:id="rId41"/>
    <p:sldId id="2147479758" r:id="rId42"/>
    <p:sldId id="2147479760" r:id="rId43"/>
    <p:sldId id="2147479757" r:id="rId44"/>
    <p:sldId id="2147479693" r:id="rId45"/>
    <p:sldId id="2147479695" r:id="rId46"/>
    <p:sldId id="2147479736" r:id="rId47"/>
    <p:sldId id="2147479740" r:id="rId48"/>
    <p:sldId id="2147479698" r:id="rId49"/>
    <p:sldId id="2147479741" r:id="rId50"/>
    <p:sldId id="2147479696" r:id="rId51"/>
    <p:sldId id="2147468681" r:id="rId52"/>
    <p:sldId id="2147479694" r:id="rId53"/>
    <p:sldId id="2147479691" r:id="rId54"/>
    <p:sldId id="2147479676" r:id="rId55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FFCCCC"/>
    <a:srgbClr val="FFE593"/>
    <a:srgbClr val="F0F8FF"/>
    <a:srgbClr val="8A0000"/>
    <a:srgbClr val="DAA520"/>
    <a:srgbClr val="C0C0C0"/>
    <a:srgbClr val="CD7F32"/>
    <a:srgbClr val="FFD700"/>
    <a:srgbClr val="11786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72" autoAdjust="0"/>
    <p:restoredTop sz="95020" autoAdjust="0"/>
  </p:normalViewPr>
  <p:slideViewPr>
    <p:cSldViewPr snapToGrid="0">
      <p:cViewPr varScale="1">
        <p:scale>
          <a:sx n="77" d="100"/>
          <a:sy n="77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645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11/20/2023 11:04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61963" indent="-461963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96925" indent="-3349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tra.micro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1.sv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0" Type="http://schemas.openxmlformats.org/officeDocument/2006/relationships/image" Target="../media/image56.svg"/><Relationship Id="rId4" Type="http://schemas.openxmlformats.org/officeDocument/2006/relationships/image" Target="../media/image7.png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rest/api/fabri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5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58.png"/><Relationship Id="rId7" Type="http://schemas.openxmlformats.org/officeDocument/2006/relationships/image" Target="../media/image50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68.png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6.wmf"/><Relationship Id="rId3" Type="http://schemas.openxmlformats.org/officeDocument/2006/relationships/image" Target="../media/image71.sv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8.sv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4.wmf"/><Relationship Id="rId1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image" Target="../media/image80.svg"/><Relationship Id="rId21" Type="http://schemas.openxmlformats.org/officeDocument/2006/relationships/image" Target="../media/image88.svg"/><Relationship Id="rId7" Type="http://schemas.openxmlformats.org/officeDocument/2006/relationships/image" Target="../media/image84.sv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79.png"/><Relationship Id="rId16" Type="http://schemas.openxmlformats.org/officeDocument/2006/relationships/image" Target="../media/image9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11" Type="http://schemas.openxmlformats.org/officeDocument/2006/relationships/image" Target="../media/image86.svg"/><Relationship Id="rId5" Type="http://schemas.openxmlformats.org/officeDocument/2006/relationships/image" Target="../media/image82.svg"/><Relationship Id="rId15" Type="http://schemas.openxmlformats.org/officeDocument/2006/relationships/image" Target="../media/image8.svg"/><Relationship Id="rId10" Type="http://schemas.openxmlformats.org/officeDocument/2006/relationships/image" Target="../media/image85.png"/><Relationship Id="rId19" Type="http://schemas.openxmlformats.org/officeDocument/2006/relationships/image" Target="../media/image12.svg"/><Relationship Id="rId4" Type="http://schemas.openxmlformats.org/officeDocument/2006/relationships/image" Target="../media/image81.png"/><Relationship Id="rId9" Type="http://schemas.openxmlformats.org/officeDocument/2006/relationships/image" Target="../media/image56.svg"/><Relationship Id="rId1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5152885"/>
            <a:ext cx="9801726" cy="984885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bg2"/>
                </a:solidFill>
              </a:rPr>
              <a:t>Ted Pattison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Principal Program Manager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Fabric CAT Team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47113" y="2884570"/>
            <a:ext cx="11542247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 with the Fabric User APIs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6E1F-AB51-5B76-31AB-7C723EF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Access Token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7640-1D12-BE92-7D58-EDF4E6444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Authenticating </a:t>
            </a:r>
            <a:r>
              <a:rPr lang="en-US" sz="2000" b="1" dirty="0">
                <a:solidFill>
                  <a:srgbClr val="6C0000"/>
                </a:solidFill>
              </a:rPr>
              <a:t>as user</a:t>
            </a:r>
            <a:r>
              <a:rPr lang="en-US" dirty="0"/>
              <a:t> requires adding delegated permission scopes to access token</a:t>
            </a:r>
          </a:p>
          <a:p>
            <a:pPr lvl="1"/>
            <a:r>
              <a:rPr lang="en-US" dirty="0"/>
              <a:t>Required permission scopes should be passed in token acquisition request to Azure AD</a:t>
            </a:r>
          </a:p>
          <a:p>
            <a:pPr lvl="1"/>
            <a:r>
              <a:rPr lang="en-US" dirty="0"/>
              <a:t>Fabric API permission scopes have resource URI of </a:t>
            </a:r>
            <a:r>
              <a:rPr lang="en-US" sz="1800" b="1" dirty="0">
                <a:solidFill>
                  <a:srgbClr val="6C0000"/>
                </a:solidFill>
              </a:rPr>
              <a:t>https://api.fabric.microsoft.com/</a:t>
            </a:r>
            <a:endParaRPr lang="en-US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Delegated permission scopes managed in </a:t>
            </a:r>
            <a:r>
              <a:rPr lang="en-US" sz="18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do not require delegated permissions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: There is not full support for service principal access in initial public preview release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62A2-93C1-8B31-ABDC-3D4AEBCD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57" y="2881108"/>
            <a:ext cx="5128704" cy="2796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71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12A-80B3-7018-2544-43FF7E34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for User using MSAL.NET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C1F8-EFB5-6740-B0B2-1E836A64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class provides code to authenticate user</a:t>
            </a:r>
          </a:p>
          <a:p>
            <a:pPr lvl="1"/>
            <a:r>
              <a:rPr lang="en-US" dirty="0"/>
              <a:t>Uses MSAL.NET (</a:t>
            </a:r>
            <a:r>
              <a:rPr lang="en-US" sz="1800" b="1" dirty="0" err="1">
                <a:solidFill>
                  <a:srgbClr val="6C0000"/>
                </a:solidFill>
              </a:rPr>
              <a:t>Microsoft.Identity.Client</a:t>
            </a:r>
            <a:r>
              <a:rPr lang="en-US" dirty="0"/>
              <a:t>) to implement Azure AD authentication flow</a:t>
            </a:r>
          </a:p>
          <a:p>
            <a:pPr lvl="1"/>
            <a:r>
              <a:rPr lang="en-US" dirty="0"/>
              <a:t>Desktop and console applications can use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Uses MSAL.NET support for caching access tokens and refresh tokens</a:t>
            </a:r>
          </a:p>
          <a:p>
            <a:pPr lvl="1"/>
            <a:r>
              <a:rPr lang="en-US" dirty="0"/>
              <a:t>Requires creating Azure AD application as public client with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GetAccessToken</a:t>
            </a:r>
            <a:r>
              <a:rPr lang="en-US" dirty="0"/>
              <a:t> first attempts to get token from cache before prompting user for login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20DF-CD9A-524B-8A9E-6851563C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1" y="3604236"/>
            <a:ext cx="5442061" cy="308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4217B3-D7FA-442F-7950-7EB31E5E520E}"/>
              </a:ext>
            </a:extLst>
          </p:cNvPr>
          <p:cNvGrpSpPr/>
          <p:nvPr/>
        </p:nvGrpSpPr>
        <p:grpSpPr>
          <a:xfrm>
            <a:off x="4504808" y="3839563"/>
            <a:ext cx="5679228" cy="710070"/>
            <a:chOff x="4504808" y="3839563"/>
            <a:chExt cx="5679228" cy="710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F6EC6-63F8-6B2E-1290-0307EBB50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" b="71220"/>
            <a:stretch/>
          </p:blipFill>
          <p:spPr>
            <a:xfrm>
              <a:off x="6920920" y="3839563"/>
              <a:ext cx="3263116" cy="710070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331167-B2BB-C8F5-F4F0-CA2AA939A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82997" y="4345600"/>
              <a:ext cx="2360841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63133-9AEE-DA65-FAF0-72371C23306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08" y="4438081"/>
              <a:ext cx="2544495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79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4AD-1907-7055-D29A-40BD684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</a:t>
            </a:r>
            <a:r>
              <a:rPr lang="en-US" dirty="0" err="1"/>
              <a:t>Entra</a:t>
            </a:r>
            <a:r>
              <a:rPr lang="en-US" dirty="0"/>
              <a:t> Id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4C6-4F32-EBAC-A3BA-61BFFFDF7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01260"/>
          </a:xfrm>
        </p:spPr>
        <p:txBody>
          <a:bodyPr/>
          <a:lstStyle/>
          <a:p>
            <a:r>
              <a:rPr lang="en-US" dirty="0"/>
              <a:t>You need </a:t>
            </a:r>
            <a:r>
              <a:rPr lang="en-US" dirty="0" err="1"/>
              <a:t>Entra</a:t>
            </a:r>
            <a:r>
              <a:rPr lang="en-US" dirty="0"/>
              <a:t> ID application</a:t>
            </a:r>
          </a:p>
          <a:p>
            <a:pPr lvl="1"/>
            <a:r>
              <a:rPr lang="en-US" dirty="0"/>
              <a:t>Microsoft recently renamed Azure Active Directory to </a:t>
            </a:r>
            <a:r>
              <a:rPr lang="en-US" sz="1800" b="1" dirty="0">
                <a:solidFill>
                  <a:srgbClr val="6C0000"/>
                </a:solidFill>
              </a:rPr>
              <a:t>Microsoft </a:t>
            </a:r>
            <a:r>
              <a:rPr lang="en-US" sz="1800" b="1" dirty="0" err="1">
                <a:solidFill>
                  <a:srgbClr val="6C0000"/>
                </a:solidFill>
              </a:rPr>
              <a:t>Entra</a:t>
            </a:r>
            <a:r>
              <a:rPr lang="en-US" sz="1800" b="1" dirty="0">
                <a:solidFill>
                  <a:srgbClr val="6C0000"/>
                </a:solidFill>
              </a:rPr>
              <a:t> 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new application in the </a:t>
            </a:r>
            <a:r>
              <a:rPr lang="en-US" dirty="0" err="1"/>
              <a:t>Entra</a:t>
            </a:r>
            <a:r>
              <a:rPr lang="en-US" dirty="0"/>
              <a:t> ID portal at </a:t>
            </a:r>
            <a:r>
              <a:rPr lang="en-US" dirty="0">
                <a:hlinkClick r:id="rId2"/>
              </a:rPr>
              <a:t>https://entra.microsoft.com/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Creating new </a:t>
            </a:r>
            <a:r>
              <a:rPr lang="en-US" dirty="0" err="1"/>
              <a:t>Entra</a:t>
            </a:r>
            <a:r>
              <a:rPr lang="en-US" dirty="0"/>
              <a:t> ID application using PowerShell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7149-2977-AC62-F5D0-885D4C05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9" y="5874174"/>
            <a:ext cx="5022778" cy="985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ED4B-C4CF-B21A-2EED-C73DE78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09" y="2473569"/>
            <a:ext cx="5209117" cy="2920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943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4C8-5F02-3BAF-EC35-A52BDD9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Access Token in Fabric User API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79BC-0F9C-0B5B-7D81-D2520BE89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class acquires access token at startup</a:t>
            </a:r>
          </a:p>
          <a:p>
            <a:pPr lvl="1"/>
            <a:r>
              <a:rPr lang="en-US" dirty="0"/>
              <a:t>No need to login interactively if application can retrieve access token or refresh token from cache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Methods which execute HTTP requests using </a:t>
            </a:r>
            <a:r>
              <a:rPr lang="en-US" sz="2000" b="1" dirty="0" err="1">
                <a:solidFill>
                  <a:srgbClr val="6C0000"/>
                </a:solidFill>
              </a:rPr>
              <a:t>HttpClient</a:t>
            </a:r>
            <a:r>
              <a:rPr lang="en-US" dirty="0"/>
              <a:t> must add access token</a:t>
            </a:r>
          </a:p>
          <a:p>
            <a:pPr lvl="1"/>
            <a:r>
              <a:rPr lang="en-US" dirty="0"/>
              <a:t>Here's an example of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adding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 with access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DB6A5-48BF-463E-F437-E74264B5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8" y="2123590"/>
            <a:ext cx="8138865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5D2EC-C0AA-3AB1-F32B-4E5B9566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15" y="4702045"/>
            <a:ext cx="6345354" cy="2101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65FC81-0355-FC63-55ED-3B42BACF8701}"/>
              </a:ext>
            </a:extLst>
          </p:cNvPr>
          <p:cNvSpPr/>
          <p:nvPr/>
        </p:nvSpPr>
        <p:spPr bwMode="auto">
          <a:xfrm>
            <a:off x="554835" y="5265638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38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90A-CB2C-F5FF-6413-2B26C243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Fabric API Calls with ExecuteGetRequest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EA6E-B2EC-ACA0-3DFB-D84A3ABF9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52172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by passing relative base URL to endpoint</a:t>
            </a:r>
          </a:p>
          <a:p>
            <a:pPr lvl="1"/>
            <a:r>
              <a:rPr lang="en-US" dirty="0"/>
              <a:t>This examples calls List Workspaces API by passing /workspaces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will automatically transmit access token in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17BCDA-D2EC-3FB0-DC50-130A453D81BF}"/>
              </a:ext>
            </a:extLst>
          </p:cNvPr>
          <p:cNvGrpSpPr/>
          <p:nvPr/>
        </p:nvGrpSpPr>
        <p:grpSpPr>
          <a:xfrm>
            <a:off x="1184214" y="4719258"/>
            <a:ext cx="9536105" cy="1943724"/>
            <a:chOff x="1184214" y="4719258"/>
            <a:chExt cx="9536105" cy="19437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58DB56-337D-E756-9E20-25BCB50DFFD7}"/>
                </a:ext>
              </a:extLst>
            </p:cNvPr>
            <p:cNvSpPr/>
            <p:nvPr/>
          </p:nvSpPr>
          <p:spPr bwMode="auto">
            <a:xfrm>
              <a:off x="1184214" y="4719258"/>
              <a:ext cx="2102069" cy="1836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 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9228BB-10EB-6C56-CAEB-8CB056E56C86}"/>
                </a:ext>
              </a:extLst>
            </p:cNvPr>
            <p:cNvSpPr/>
            <p:nvPr/>
          </p:nvSpPr>
          <p:spPr bwMode="auto">
            <a:xfrm>
              <a:off x="8456936" y="4719258"/>
              <a:ext cx="2263383" cy="1836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 User APIs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4B8E81C-4F4E-4D31-7843-23C518DAB50C}"/>
                </a:ext>
              </a:extLst>
            </p:cNvPr>
            <p:cNvSpPr/>
            <p:nvPr/>
          </p:nvSpPr>
          <p:spPr bwMode="auto">
            <a:xfrm flipH="1">
              <a:off x="3575377" y="5819571"/>
              <a:ext cx="4614142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80FBEE-CC14-B69C-4922-518E033B1D5D}"/>
                </a:ext>
              </a:extLst>
            </p:cNvPr>
            <p:cNvGrpSpPr/>
            <p:nvPr/>
          </p:nvGrpSpPr>
          <p:grpSpPr>
            <a:xfrm>
              <a:off x="3476711" y="4748448"/>
              <a:ext cx="4803328" cy="937966"/>
              <a:chOff x="3205556" y="4279359"/>
              <a:chExt cx="4803328" cy="937966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F097174-28E3-D636-E2B6-16024FB2301E}"/>
                  </a:ext>
                </a:extLst>
              </p:cNvPr>
              <p:cNvSpPr/>
              <p:nvPr/>
            </p:nvSpPr>
            <p:spPr bwMode="auto">
              <a:xfrm>
                <a:off x="3205556" y="4279359"/>
                <a:ext cx="4803328" cy="937966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8B4BCB-1ED4-AAAD-3270-757BE623D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9442" y="4504567"/>
                <a:ext cx="3398815" cy="449619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972D335-303A-E969-9D54-7328EFDEF4CB}"/>
                  </a:ext>
                </a:extLst>
              </p:cNvPr>
              <p:cNvSpPr/>
              <p:nvPr/>
            </p:nvSpPr>
            <p:spPr bwMode="auto">
              <a:xfrm>
                <a:off x="4763371" y="4729376"/>
                <a:ext cx="1934886" cy="1189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78000"/>
                </a:schemeClr>
              </a:solidFill>
              <a:ln w="12700">
                <a:solidFill>
                  <a:schemeClr val="bg2">
                    <a:lumMod val="8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8A0000"/>
                    </a:solidFill>
                    <a:latin typeface="Lucida Console" panose="020B0609040504020204" pitchFamily="49" charset="0"/>
                    <a:ea typeface="Segoe UI" pitchFamily="34" charset="0"/>
                    <a:cs typeface="Segoe UI" pitchFamily="34" charset="0"/>
                  </a:rPr>
                  <a:t>access token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30514C2-B6C2-18B8-1D0B-0B68A06B8496}"/>
                </a:ext>
              </a:extLst>
            </p:cNvPr>
            <p:cNvGrpSpPr/>
            <p:nvPr/>
          </p:nvGrpSpPr>
          <p:grpSpPr>
            <a:xfrm>
              <a:off x="5029288" y="5648084"/>
              <a:ext cx="1768723" cy="1014898"/>
              <a:chOff x="4720884" y="5633599"/>
              <a:chExt cx="1662772" cy="9541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CDBCD0E-6250-6228-30D8-CFAE76B63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155" y="5752527"/>
                <a:ext cx="1653919" cy="8351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8FDF09-49D0-37DE-5B59-85CE0966D7D0}"/>
                  </a:ext>
                </a:extLst>
              </p:cNvPr>
              <p:cNvSpPr/>
              <p:nvPr/>
            </p:nvSpPr>
            <p:spPr bwMode="auto">
              <a:xfrm>
                <a:off x="4720884" y="5633599"/>
                <a:ext cx="1662772" cy="1189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JSON in Response Body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F14452-75FB-75EE-43AD-B7161D28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4" y="2111981"/>
            <a:ext cx="8862539" cy="1813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436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FB5-DCFD-165C-9FCE-9A48BEC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Deserializing JSON from the 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2ABA-D010-A498-D0E5-BE0334666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C# serialization classes are used to convert between JSON and .NET object</a:t>
            </a:r>
          </a:p>
          <a:p>
            <a:pPr lvl="1"/>
            <a:r>
              <a:rPr lang="en-US" dirty="0"/>
              <a:t>Example serialization class for workspace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16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deserialize JSON from response body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1B2EE-CD8D-2E89-AD8C-90340FC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8" y="2065304"/>
            <a:ext cx="3478107" cy="108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82ACE-E324-83D2-664C-4340CBA34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17966" b="14765"/>
          <a:stretch/>
        </p:blipFill>
        <p:spPr>
          <a:xfrm>
            <a:off x="1120348" y="3848496"/>
            <a:ext cx="8484109" cy="11929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EA21FC-8429-6601-CDE3-862969868C45}"/>
              </a:ext>
            </a:extLst>
          </p:cNvPr>
          <p:cNvGrpSpPr/>
          <p:nvPr/>
        </p:nvGrpSpPr>
        <p:grpSpPr>
          <a:xfrm>
            <a:off x="9826895" y="3837974"/>
            <a:ext cx="2098303" cy="2095661"/>
            <a:chOff x="848827" y="3854288"/>
            <a:chExt cx="3653718" cy="28156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3951E-22D2-7914-59CF-6A7BFDED5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827" y="4069807"/>
              <a:ext cx="3653718" cy="260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52D981-D2F0-D421-60AE-AB6A8F22B46F}"/>
                </a:ext>
              </a:extLst>
            </p:cNvPr>
            <p:cNvSpPr/>
            <p:nvPr/>
          </p:nvSpPr>
          <p:spPr bwMode="auto">
            <a:xfrm>
              <a:off x="848827" y="3854288"/>
              <a:ext cx="3653718" cy="2155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JSON in Response Body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1FA6DA-BA45-9BF2-6B59-0976732B6A53}"/>
              </a:ext>
            </a:extLst>
          </p:cNvPr>
          <p:cNvSpPr/>
          <p:nvPr/>
        </p:nvSpPr>
        <p:spPr bwMode="auto">
          <a:xfrm>
            <a:off x="1120348" y="5347227"/>
            <a:ext cx="6708913" cy="586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C0000"/>
                </a:solidFill>
                <a:ea typeface="Segoe UI" pitchFamily="34" charset="0"/>
                <a:cs typeface="Segoe UI" pitchFamily="34" charset="0"/>
              </a:rPr>
              <a:t>CAUTION</a:t>
            </a: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: Breaking changes to JSON structure across the wire scheduled for late November.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Some code in developer sample project will need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49451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2792453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Workspace created using POST operation with JSON body payload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prepare JSON for request body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and JSON response body contains </a:t>
            </a:r>
            <a:r>
              <a:rPr lang="en-US" b="1" dirty="0">
                <a:solidFill>
                  <a:srgbClr val="6C0000"/>
                </a:solidFill>
              </a:rPr>
              <a:t>Id</a:t>
            </a:r>
            <a:r>
              <a:rPr lang="en-US" dirty="0"/>
              <a:t> of new workspace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195FF-D011-BDCF-46B0-0DDF85C5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27" y="2138631"/>
            <a:ext cx="3124471" cy="723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AC38E-8726-B790-EAC3-ABF43B9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5" y="2138631"/>
            <a:ext cx="6111770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510408-F553-FE4A-E4B9-08139E9F29CD}"/>
              </a:ext>
            </a:extLst>
          </p:cNvPr>
          <p:cNvGrpSpPr/>
          <p:nvPr/>
        </p:nvGrpSpPr>
        <p:grpSpPr>
          <a:xfrm>
            <a:off x="1170497" y="4256101"/>
            <a:ext cx="8218052" cy="2607240"/>
            <a:chOff x="836263" y="3317976"/>
            <a:chExt cx="10551421" cy="33475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A1E46C-159D-012F-6EE9-ACF3571E000E}"/>
                </a:ext>
              </a:extLst>
            </p:cNvPr>
            <p:cNvSpPr/>
            <p:nvPr/>
          </p:nvSpPr>
          <p:spPr bwMode="auto">
            <a:xfrm>
              <a:off x="836263" y="3397603"/>
              <a:ext cx="2102069" cy="3267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 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FFB8A1-076C-CF42-C959-8363278B3E5C}"/>
                </a:ext>
              </a:extLst>
            </p:cNvPr>
            <p:cNvSpPr/>
            <p:nvPr/>
          </p:nvSpPr>
          <p:spPr bwMode="auto">
            <a:xfrm>
              <a:off x="9124301" y="3397603"/>
              <a:ext cx="2263383" cy="3267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 User APIs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071FA3-1BCF-5F8D-B113-A61AD057D14E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1685526"/>
              <a:chOff x="3312174" y="4900343"/>
              <a:chExt cx="5306113" cy="16855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21BB4A-BE4D-D828-9E62-9995B9A36FEC}"/>
                  </a:ext>
                </a:extLst>
              </p:cNvPr>
              <p:cNvGrpSpPr/>
              <p:nvPr/>
            </p:nvGrpSpPr>
            <p:grpSpPr>
              <a:xfrm>
                <a:off x="3312174" y="4900343"/>
                <a:ext cx="5306113" cy="1685526"/>
                <a:chOff x="3132034" y="4979969"/>
                <a:chExt cx="5306113" cy="168552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D5EBC65-CA92-0D05-11FA-899886FF8B87}"/>
                    </a:ext>
                  </a:extLst>
                </p:cNvPr>
                <p:cNvSpPr/>
                <p:nvPr/>
              </p:nvSpPr>
              <p:spPr bwMode="auto">
                <a:xfrm>
                  <a:off x="3132034" y="5237265"/>
                  <a:ext cx="5306113" cy="14282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956E3CD-C920-C9E6-8A3E-E7B8CE582E65}"/>
                    </a:ext>
                  </a:extLst>
                </p:cNvPr>
                <p:cNvSpPr/>
                <p:nvPr/>
              </p:nvSpPr>
              <p:spPr bwMode="auto">
                <a:xfrm>
                  <a:off x="3132034" y="4979969"/>
                  <a:ext cx="5306113" cy="26524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HTTP Response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475C707A-5112-1BA0-6A4A-DAA1E131F0BE}"/>
                  </a:ext>
                </a:extLst>
              </p:cNvPr>
              <p:cNvSpPr/>
              <p:nvPr/>
            </p:nvSpPr>
            <p:spPr bwMode="auto">
              <a:xfrm flipH="1">
                <a:off x="3407566" y="5240308"/>
                <a:ext cx="5039993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201 CREATED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91AF43-862C-DC9B-3493-BD2BB0E59C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83" t="17182" b="2625"/>
              <a:stretch/>
            </p:blipFill>
            <p:spPr>
              <a:xfrm>
                <a:off x="4577127" y="5728419"/>
                <a:ext cx="2700870" cy="7700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3CC72E-EB81-424F-442E-38A17C0C98AF}"/>
                </a:ext>
              </a:extLst>
            </p:cNvPr>
            <p:cNvGrpSpPr/>
            <p:nvPr/>
          </p:nvGrpSpPr>
          <p:grpSpPr>
            <a:xfrm>
              <a:off x="3312174" y="3317976"/>
              <a:ext cx="5306113" cy="1316938"/>
              <a:chOff x="3312174" y="3317976"/>
              <a:chExt cx="5306113" cy="131693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16A302-82D9-DEEA-6D98-F0C33A015E86}"/>
                  </a:ext>
                </a:extLst>
              </p:cNvPr>
              <p:cNvSpPr/>
              <p:nvPr/>
            </p:nvSpPr>
            <p:spPr bwMode="auto">
              <a:xfrm>
                <a:off x="3312174" y="3575272"/>
                <a:ext cx="5306113" cy="10596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DB946550-927E-F3DF-BDB9-D818BB3B604F}"/>
                  </a:ext>
                </a:extLst>
              </p:cNvPr>
              <p:cNvSpPr/>
              <p:nvPr/>
            </p:nvSpPr>
            <p:spPr bwMode="auto">
              <a:xfrm>
                <a:off x="3407566" y="3614256"/>
                <a:ext cx="5039993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nn-NO" sz="8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Segoe UI" pitchFamily="34" charset="0"/>
                  </a:rPr>
                  <a:t>POST https://api.fabric.microsoft.com/v1/workspaces</a:t>
                </a:r>
                <a:endPara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B20B967-2CC9-7E17-9548-869C183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454" t="23352" b="6954"/>
              <a:stretch/>
            </p:blipFill>
            <p:spPr>
              <a:xfrm>
                <a:off x="4472432" y="4061916"/>
                <a:ext cx="2745008" cy="4992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DE9638-445E-7DDD-F00E-3E026CBCE454}"/>
                  </a:ext>
                </a:extLst>
              </p:cNvPr>
              <p:cNvSpPr/>
              <p:nvPr/>
            </p:nvSpPr>
            <p:spPr bwMode="auto">
              <a:xfrm>
                <a:off x="3312174" y="3317976"/>
                <a:ext cx="5306113" cy="265246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Request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48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dirty="0"/>
              <a:t>Workspace role assignment added using POST operation with JSON body payload</a:t>
            </a:r>
          </a:p>
          <a:p>
            <a:pPr lvl="1"/>
            <a:r>
              <a:rPr lang="en-US" dirty="0"/>
              <a:t>User must be added using object Id of Azure AD user account (adding user by email not allowed)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Successful assignment of workspace role returns </a:t>
            </a:r>
            <a:r>
              <a:rPr lang="en-US" sz="1800" b="1" dirty="0">
                <a:solidFill>
                  <a:srgbClr val="6C0000"/>
                </a:solidFill>
              </a:rPr>
              <a:t>200 OK</a:t>
            </a:r>
            <a:endParaRPr lang="en-US" b="1" dirty="0">
              <a:solidFill>
                <a:srgbClr val="6C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Role Assignment for 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BEC3F-9EBB-1484-007D-B5DA4FAC1406}"/>
              </a:ext>
            </a:extLst>
          </p:cNvPr>
          <p:cNvGrpSpPr/>
          <p:nvPr/>
        </p:nvGrpSpPr>
        <p:grpSpPr>
          <a:xfrm>
            <a:off x="1131855" y="4691244"/>
            <a:ext cx="5938796" cy="2025031"/>
            <a:chOff x="1131855" y="4691244"/>
            <a:chExt cx="5938796" cy="20250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071FA3-1BCF-5F8D-B113-A61AD057D14E}"/>
                </a:ext>
              </a:extLst>
            </p:cNvPr>
            <p:cNvGrpSpPr/>
            <p:nvPr/>
          </p:nvGrpSpPr>
          <p:grpSpPr>
            <a:xfrm>
              <a:off x="1131855" y="6002800"/>
              <a:ext cx="5938796" cy="713475"/>
              <a:chOff x="3312174" y="5200486"/>
              <a:chExt cx="7625011" cy="916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21BB4A-BE4D-D828-9E62-9995B9A36FEC}"/>
                  </a:ext>
                </a:extLst>
              </p:cNvPr>
              <p:cNvGrpSpPr/>
              <p:nvPr/>
            </p:nvGrpSpPr>
            <p:grpSpPr>
              <a:xfrm>
                <a:off x="3312174" y="5200486"/>
                <a:ext cx="7625011" cy="916056"/>
                <a:chOff x="3132034" y="5280112"/>
                <a:chExt cx="7625011" cy="91605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D5EBC65-CA92-0D05-11FA-899886FF8B87}"/>
                    </a:ext>
                  </a:extLst>
                </p:cNvPr>
                <p:cNvSpPr/>
                <p:nvPr/>
              </p:nvSpPr>
              <p:spPr bwMode="auto">
                <a:xfrm>
                  <a:off x="3132034" y="5613808"/>
                  <a:ext cx="7625011" cy="5823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956E3CD-C920-C9E6-8A3E-E7B8CE582E65}"/>
                    </a:ext>
                  </a:extLst>
                </p:cNvPr>
                <p:cNvSpPr/>
                <p:nvPr/>
              </p:nvSpPr>
              <p:spPr bwMode="auto">
                <a:xfrm>
                  <a:off x="3132034" y="5280112"/>
                  <a:ext cx="7625011" cy="33369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HTTP Response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475C707A-5112-1BA0-6A4A-DAA1E131F0BE}"/>
                  </a:ext>
                </a:extLst>
              </p:cNvPr>
              <p:cNvSpPr/>
              <p:nvPr/>
            </p:nvSpPr>
            <p:spPr bwMode="auto">
              <a:xfrm flipH="1">
                <a:off x="3407565" y="5608898"/>
                <a:ext cx="7283892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200 OK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6A302-82D9-DEEA-6D98-F0C33A015E86}"/>
                </a:ext>
              </a:extLst>
            </p:cNvPr>
            <p:cNvSpPr/>
            <p:nvPr/>
          </p:nvSpPr>
          <p:spPr bwMode="auto">
            <a:xfrm>
              <a:off x="1131855" y="4891640"/>
              <a:ext cx="5938796" cy="10320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B946550-927E-F3DF-BDB9-D818BB3B604F}"/>
                </a:ext>
              </a:extLst>
            </p:cNvPr>
            <p:cNvSpPr/>
            <p:nvPr/>
          </p:nvSpPr>
          <p:spPr bwMode="auto">
            <a:xfrm>
              <a:off x="1206152" y="4922004"/>
              <a:ext cx="5758173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https://api.fabric.microsoft.com/v1/workspaces/{WORKSPACE_ID}/roleAssignments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E9638-445E-7DDD-F00E-3E026CBCE454}"/>
                </a:ext>
              </a:extLst>
            </p:cNvPr>
            <p:cNvSpPr/>
            <p:nvPr/>
          </p:nvSpPr>
          <p:spPr bwMode="auto">
            <a:xfrm>
              <a:off x="1131855" y="4691244"/>
              <a:ext cx="5938796" cy="20039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E8E10-1BE9-25AF-CC29-863A3640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925" y="5272128"/>
              <a:ext cx="1963082" cy="548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D8AC570-2808-EBA6-7497-0D13A66D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68" y="2100184"/>
            <a:ext cx="6238688" cy="2003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72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4EE-9A3B-CB94-6C5A-8F1CE300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Assigning Roles to Azure AD Groups and Service Principals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3BF0-94E0-994D-FF6F-8B5BD23F7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</p:spPr>
        <p:txBody>
          <a:bodyPr/>
          <a:lstStyle/>
          <a:p>
            <a:r>
              <a:rPr lang="en-US" dirty="0"/>
              <a:t>Assigning workspace role to Azure AD group using object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Assigning workspace role to service principal using object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880D4-01A5-D099-4A4C-364FEFE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" y="1657006"/>
            <a:ext cx="6642778" cy="219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CFD72-7242-4E22-822C-12C0C558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6" y="4518809"/>
            <a:ext cx="8471736" cy="2209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73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Fabric User API Fundamentals</a:t>
            </a:r>
          </a:p>
          <a:p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5159999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2777473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BE83-FA00-0F8E-7150-82C2CC5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Away from Deployment and ALM using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9F90-7E52-9FBE-F208-1A2C880C7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55038"/>
          </a:xfrm>
        </p:spPr>
        <p:txBody>
          <a:bodyPr/>
          <a:lstStyle/>
          <a:p>
            <a:r>
              <a:rPr lang="en-US" dirty="0"/>
              <a:t>Managing definitions for datasets and reports in Power BI has been difficult</a:t>
            </a:r>
          </a:p>
          <a:p>
            <a:pPr lvl="1"/>
            <a:r>
              <a:rPr lang="en-US" dirty="0"/>
              <a:t>Common to package dataset and report definitions in </a:t>
            </a:r>
            <a:r>
              <a:rPr lang="en-US" sz="1800" b="1" dirty="0">
                <a:solidFill>
                  <a:srgbClr val="6C0000"/>
                </a:solidFill>
              </a:rPr>
              <a:t>PBIX files</a:t>
            </a:r>
            <a:r>
              <a:rPr lang="en-US" dirty="0"/>
              <a:t> created with </a:t>
            </a:r>
            <a:r>
              <a:rPr lang="en-US" sz="1800" b="1" dirty="0">
                <a:solidFill>
                  <a:srgbClr val="6C0000"/>
                </a:solidFill>
              </a:rPr>
              <a:t>Power BI Desktop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To developers, PBIX file is a </a:t>
            </a:r>
            <a:r>
              <a:rPr lang="en-US" sz="1800" b="1" dirty="0">
                <a:solidFill>
                  <a:srgbClr val="6C0000"/>
                </a:solidFill>
              </a:rPr>
              <a:t>black box</a:t>
            </a:r>
            <a:r>
              <a:rPr lang="en-US" dirty="0"/>
              <a:t> that provides no ability to read or write what's inside</a:t>
            </a:r>
          </a:p>
          <a:p>
            <a:pPr lvl="1"/>
            <a:r>
              <a:rPr lang="en-US" dirty="0"/>
              <a:t>Developer uses </a:t>
            </a:r>
            <a:r>
              <a:rPr lang="en-US" sz="1800" b="1" dirty="0">
                <a:solidFill>
                  <a:srgbClr val="6C0000"/>
                </a:solidFill>
              </a:rPr>
              <a:t>Imports API</a:t>
            </a:r>
            <a:r>
              <a:rPr lang="en-US" dirty="0"/>
              <a:t> to publish PBIX files which creates datasets and reports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ALM and CI/CD become problematic</a:t>
            </a:r>
            <a:r>
              <a:rPr lang="en-US" dirty="0"/>
              <a:t> when managing datasets and reports using PBIX files</a:t>
            </a:r>
          </a:p>
          <a:p>
            <a:pPr marL="344488" lvl="1" indent="0">
              <a:buNone/>
            </a:pPr>
            <a:endParaRPr lang="en-US" dirty="0"/>
          </a:p>
          <a:p>
            <a:r>
              <a:rPr lang="en-US" dirty="0"/>
              <a:t>Fabric User API introduces much better way to create items and to manage ALM</a:t>
            </a:r>
          </a:p>
          <a:p>
            <a:pPr lvl="1"/>
            <a:r>
              <a:rPr lang="en-US" dirty="0"/>
              <a:t>Provides developer with full control when creating, reading or updating item definitions</a:t>
            </a:r>
          </a:p>
          <a:p>
            <a:pPr lvl="1"/>
            <a:r>
              <a:rPr lang="en-US" dirty="0"/>
              <a:t>Fabric User API allows developers to move past limitations of working with PBIX files</a:t>
            </a:r>
          </a:p>
          <a:p>
            <a:pPr lvl="1"/>
            <a:r>
              <a:rPr lang="en-US" dirty="0"/>
              <a:t>New APIs include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items are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Create Fabric item by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and passing item definition</a:t>
            </a:r>
          </a:p>
          <a:p>
            <a:pPr lvl="1"/>
            <a:r>
              <a:rPr lang="en-US" dirty="0"/>
              <a:t>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Modifying existing item Fabric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and pass item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82605-FFEB-A50C-776B-7CC43637E03C}"/>
              </a:ext>
            </a:extLst>
          </p:cNvPr>
          <p:cNvSpPr/>
          <p:nvPr/>
        </p:nvSpPr>
        <p:spPr bwMode="auto">
          <a:xfrm>
            <a:off x="1224884" y="2965950"/>
            <a:ext cx="2102069" cy="3693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D10BA-85AB-0157-54E1-3BDE96BAAB7F}"/>
              </a:ext>
            </a:extLst>
          </p:cNvPr>
          <p:cNvSpPr/>
          <p:nvPr/>
        </p:nvSpPr>
        <p:spPr bwMode="auto">
          <a:xfrm>
            <a:off x="7783367" y="2965950"/>
            <a:ext cx="2263383" cy="3693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9C34E8-6A4E-1674-ED34-5328A5137AD9}"/>
              </a:ext>
            </a:extLst>
          </p:cNvPr>
          <p:cNvGrpSpPr/>
          <p:nvPr/>
        </p:nvGrpSpPr>
        <p:grpSpPr>
          <a:xfrm>
            <a:off x="3572673" y="3284811"/>
            <a:ext cx="3969282" cy="709723"/>
            <a:chOff x="3403711" y="2867370"/>
            <a:chExt cx="3969282" cy="709723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9CDC9D2-F785-B1C4-BB38-25CCF9025A80}"/>
                </a:ext>
              </a:extLst>
            </p:cNvPr>
            <p:cNvSpPr/>
            <p:nvPr/>
          </p:nvSpPr>
          <p:spPr bwMode="auto">
            <a:xfrm>
              <a:off x="3403711" y="2941318"/>
              <a:ext cx="396928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Item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E0FFF-259F-E702-7D89-5EC19EC2E48D}"/>
                </a:ext>
              </a:extLst>
            </p:cNvPr>
            <p:cNvSpPr/>
            <p:nvPr/>
          </p:nvSpPr>
          <p:spPr bwMode="auto">
            <a:xfrm>
              <a:off x="5035480" y="2867370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3D53E-97CF-75EF-F0BB-FC7E7BC732C6}"/>
              </a:ext>
            </a:extLst>
          </p:cNvPr>
          <p:cNvGrpSpPr/>
          <p:nvPr/>
        </p:nvGrpSpPr>
        <p:grpSpPr>
          <a:xfrm>
            <a:off x="3555301" y="5601067"/>
            <a:ext cx="3969282" cy="709723"/>
            <a:chOff x="3403711" y="5134252"/>
            <a:chExt cx="3969282" cy="709723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D7D7EEF-0DBD-9F10-193E-2AE97383FF34}"/>
                </a:ext>
              </a:extLst>
            </p:cNvPr>
            <p:cNvSpPr/>
            <p:nvPr/>
          </p:nvSpPr>
          <p:spPr bwMode="auto">
            <a:xfrm>
              <a:off x="3403711" y="5211142"/>
              <a:ext cx="396928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Update Item Definition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9F1DF5-AA40-D2E9-47E9-6BF0D2CD93B5}"/>
                </a:ext>
              </a:extLst>
            </p:cNvPr>
            <p:cNvSpPr/>
            <p:nvPr/>
          </p:nvSpPr>
          <p:spPr bwMode="auto">
            <a:xfrm>
              <a:off x="5478970" y="5134252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2753AD-56F0-644E-D416-57D7C827951D}"/>
              </a:ext>
            </a:extLst>
          </p:cNvPr>
          <p:cNvGrpSpPr/>
          <p:nvPr/>
        </p:nvGrpSpPr>
        <p:grpSpPr>
          <a:xfrm>
            <a:off x="3572672" y="4442939"/>
            <a:ext cx="3969280" cy="709723"/>
            <a:chOff x="3403710" y="3884004"/>
            <a:chExt cx="3969280" cy="70972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DE464C4-C819-C58B-FB73-26F65016B8D7}"/>
                </a:ext>
              </a:extLst>
            </p:cNvPr>
            <p:cNvSpPr/>
            <p:nvPr/>
          </p:nvSpPr>
          <p:spPr bwMode="auto">
            <a:xfrm flipH="1">
              <a:off x="3403710" y="3960894"/>
              <a:ext cx="396928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DF31704-633B-676D-1872-7F7F9817ACAA}"/>
                </a:ext>
              </a:extLst>
            </p:cNvPr>
            <p:cNvSpPr/>
            <p:nvPr/>
          </p:nvSpPr>
          <p:spPr bwMode="auto">
            <a:xfrm>
              <a:off x="4262622" y="3884004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919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platform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workspace item types</a:t>
            </a:r>
          </a:p>
          <a:p>
            <a:pPr lvl="1"/>
            <a:r>
              <a:rPr lang="en-US" dirty="0"/>
              <a:t>Item types are categorized by Fabric Workload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together with </a:t>
            </a:r>
            <a:r>
              <a:rPr lang="en-US" sz="1800" b="1" dirty="0">
                <a:solidFill>
                  <a:srgbClr val="6C0000"/>
                </a:solidFill>
              </a:rPr>
              <a:t>item definition</a:t>
            </a:r>
            <a:r>
              <a:rPr lang="en-US" dirty="0"/>
              <a:t> to create Fabric item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CEEB2-ED7D-4E4E-1821-8FFC88AED490}"/>
              </a:ext>
            </a:extLst>
          </p:cNvPr>
          <p:cNvSpPr/>
          <p:nvPr/>
        </p:nvSpPr>
        <p:spPr bwMode="auto">
          <a:xfrm>
            <a:off x="1116792" y="2941401"/>
            <a:ext cx="10867487" cy="375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Workload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9298E-0762-BC02-45C0-4DB178199058}"/>
              </a:ext>
            </a:extLst>
          </p:cNvPr>
          <p:cNvSpPr/>
          <p:nvPr/>
        </p:nvSpPr>
        <p:spPr bwMode="auto">
          <a:xfrm>
            <a:off x="124946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FC5B9-57C3-DFD4-8BB0-7CB84E1C04BA}"/>
              </a:ext>
            </a:extLst>
          </p:cNvPr>
          <p:cNvSpPr/>
          <p:nvPr/>
        </p:nvSpPr>
        <p:spPr bwMode="auto">
          <a:xfrm>
            <a:off x="1388465" y="3851428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639DF-1D65-D235-62C6-2E71F171C788}"/>
              </a:ext>
            </a:extLst>
          </p:cNvPr>
          <p:cNvSpPr/>
          <p:nvPr/>
        </p:nvSpPr>
        <p:spPr bwMode="auto">
          <a:xfrm>
            <a:off x="1388465" y="4368703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0D81C-0632-1481-5E51-44EA527ECBBA}"/>
              </a:ext>
            </a:extLst>
          </p:cNvPr>
          <p:cNvSpPr/>
          <p:nvPr/>
        </p:nvSpPr>
        <p:spPr bwMode="auto">
          <a:xfrm>
            <a:off x="138846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7C626-2EB8-D2D8-2727-38F1B49A8A54}"/>
              </a:ext>
            </a:extLst>
          </p:cNvPr>
          <p:cNvSpPr/>
          <p:nvPr/>
        </p:nvSpPr>
        <p:spPr bwMode="auto">
          <a:xfrm>
            <a:off x="138846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7DAC2-8ACD-C438-B5A8-1B448ECA3F8C}"/>
              </a:ext>
            </a:extLst>
          </p:cNvPr>
          <p:cNvSpPr/>
          <p:nvPr/>
        </p:nvSpPr>
        <p:spPr bwMode="auto">
          <a:xfrm>
            <a:off x="1388465" y="5920525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Datamart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1F9CD-7F45-B681-2DAA-5C964AF8B441}"/>
              </a:ext>
            </a:extLst>
          </p:cNvPr>
          <p:cNvSpPr/>
          <p:nvPr/>
        </p:nvSpPr>
        <p:spPr bwMode="auto">
          <a:xfrm>
            <a:off x="340429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83C9F-8F20-D695-F4E0-3E226B2915B5}"/>
              </a:ext>
            </a:extLst>
          </p:cNvPr>
          <p:cNvSpPr/>
          <p:nvPr/>
        </p:nvSpPr>
        <p:spPr bwMode="auto">
          <a:xfrm>
            <a:off x="3543295" y="3851428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CEA33-DF93-AA6A-16E0-620A3E510031}"/>
              </a:ext>
            </a:extLst>
          </p:cNvPr>
          <p:cNvSpPr/>
          <p:nvPr/>
        </p:nvSpPr>
        <p:spPr bwMode="auto">
          <a:xfrm>
            <a:off x="3543295" y="4368703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0ECED-25EF-F36E-F79E-E5930F2045C7}"/>
              </a:ext>
            </a:extLst>
          </p:cNvPr>
          <p:cNvSpPr/>
          <p:nvPr/>
        </p:nvSpPr>
        <p:spPr bwMode="auto">
          <a:xfrm>
            <a:off x="354329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56229-5462-AE86-A637-41246EABB50E}"/>
              </a:ext>
            </a:extLst>
          </p:cNvPr>
          <p:cNvSpPr/>
          <p:nvPr/>
        </p:nvSpPr>
        <p:spPr bwMode="auto">
          <a:xfrm>
            <a:off x="354329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2421-D4D0-A8E3-B2A4-2B7218AFD2C0}"/>
              </a:ext>
            </a:extLst>
          </p:cNvPr>
          <p:cNvSpPr/>
          <p:nvPr/>
        </p:nvSpPr>
        <p:spPr bwMode="auto">
          <a:xfrm>
            <a:off x="555912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1C81A-8309-52E5-EA28-90546B8D672E}"/>
              </a:ext>
            </a:extLst>
          </p:cNvPr>
          <p:cNvSpPr/>
          <p:nvPr/>
        </p:nvSpPr>
        <p:spPr bwMode="auto">
          <a:xfrm>
            <a:off x="569812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1C33D-7A90-08F8-019B-48143E5707E7}"/>
              </a:ext>
            </a:extLst>
          </p:cNvPr>
          <p:cNvSpPr/>
          <p:nvPr/>
        </p:nvSpPr>
        <p:spPr bwMode="auto">
          <a:xfrm>
            <a:off x="569812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95682-894D-7C0D-EFB4-72035E717232}"/>
              </a:ext>
            </a:extLst>
          </p:cNvPr>
          <p:cNvSpPr/>
          <p:nvPr/>
        </p:nvSpPr>
        <p:spPr bwMode="auto">
          <a:xfrm>
            <a:off x="771395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3929C-332D-9387-0337-437A779970C5}"/>
              </a:ext>
            </a:extLst>
          </p:cNvPr>
          <p:cNvSpPr/>
          <p:nvPr/>
        </p:nvSpPr>
        <p:spPr bwMode="auto">
          <a:xfrm>
            <a:off x="785295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6E0EB-8E68-B921-EEE9-ADCC26351AED}"/>
              </a:ext>
            </a:extLst>
          </p:cNvPr>
          <p:cNvSpPr/>
          <p:nvPr/>
        </p:nvSpPr>
        <p:spPr bwMode="auto">
          <a:xfrm>
            <a:off x="785295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D7D7A-9B5D-64D5-7EF7-E7D22734E523}"/>
              </a:ext>
            </a:extLst>
          </p:cNvPr>
          <p:cNvSpPr/>
          <p:nvPr/>
        </p:nvSpPr>
        <p:spPr bwMode="auto">
          <a:xfrm>
            <a:off x="9868789" y="3473034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6AAB5-17F5-19A0-AA70-3156FB09D6E8}"/>
              </a:ext>
            </a:extLst>
          </p:cNvPr>
          <p:cNvSpPr/>
          <p:nvPr/>
        </p:nvSpPr>
        <p:spPr bwMode="auto">
          <a:xfrm>
            <a:off x="10007785" y="385142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91AFF-958B-671F-B75F-ED1DCD94168E}"/>
              </a:ext>
            </a:extLst>
          </p:cNvPr>
          <p:cNvSpPr/>
          <p:nvPr/>
        </p:nvSpPr>
        <p:spPr bwMode="auto">
          <a:xfrm>
            <a:off x="10007785" y="436870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A4FC7-06A7-38B4-5738-6EBACFCD26A6}"/>
              </a:ext>
            </a:extLst>
          </p:cNvPr>
          <p:cNvSpPr/>
          <p:nvPr/>
        </p:nvSpPr>
        <p:spPr bwMode="auto">
          <a:xfrm>
            <a:off x="10007785" y="4885977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C1CB6-9B7C-D4FA-D196-750DB0D61537}"/>
              </a:ext>
            </a:extLst>
          </p:cNvPr>
          <p:cNvSpPr/>
          <p:nvPr/>
        </p:nvSpPr>
        <p:spPr bwMode="auto">
          <a:xfrm>
            <a:off x="10007785" y="5403251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79C9D-12BB-DA17-981D-21EA3C3C3FAE}"/>
              </a:ext>
            </a:extLst>
          </p:cNvPr>
          <p:cNvSpPr/>
          <p:nvPr/>
        </p:nvSpPr>
        <p:spPr bwMode="auto">
          <a:xfrm>
            <a:off x="7852955" y="488576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13384362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To call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API,  you must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Each type of item requires unique set of parts 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</a:t>
            </a:r>
            <a:r>
              <a:rPr lang="en-US" sz="2000" dirty="0"/>
              <a:t>API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definition.pbidataset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Create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optionally a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1176121" y="3963473"/>
            <a:ext cx="4052815" cy="2380550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5704879" y="3928957"/>
            <a:ext cx="4052815" cy="2852877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10557"/>
              <a:ext cx="2212276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61326"/>
              <a:ext cx="2212276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12095"/>
              <a:ext cx="2212277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0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CB9-49B1-4C8C-0966-7CDE5ED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Item Definitions for Calls to CreateItem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04012-EDC1-9464-B727-8BD46A381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08434"/>
          </a:xfrm>
        </p:spPr>
        <p:txBody>
          <a:bodyPr/>
          <a:lstStyle/>
          <a:p>
            <a:r>
              <a:rPr lang="en-US" sz="2000" b="1" dirty="0" err="1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contains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serialization class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to assemble item definition for create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8FB1F-6DA4-E736-BB61-AD2A59E8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5" y="4078877"/>
            <a:ext cx="5267401" cy="27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2CAE23-626A-A094-11F7-93FDE9054020}"/>
              </a:ext>
            </a:extLst>
          </p:cNvPr>
          <p:cNvGrpSpPr/>
          <p:nvPr/>
        </p:nvGrpSpPr>
        <p:grpSpPr>
          <a:xfrm>
            <a:off x="6182429" y="4078877"/>
            <a:ext cx="6007797" cy="2583404"/>
            <a:chOff x="6182429" y="4078877"/>
            <a:chExt cx="6007797" cy="2583404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F5CE627-D01E-3529-E1C0-750E833AFA35}"/>
                </a:ext>
              </a:extLst>
            </p:cNvPr>
            <p:cNvSpPr/>
            <p:nvPr/>
          </p:nvSpPr>
          <p:spPr bwMode="auto">
            <a:xfrm>
              <a:off x="6182429" y="5136663"/>
              <a:ext cx="925033" cy="467832"/>
            </a:xfrm>
            <a:prstGeom prst="rightArrow">
              <a:avLst/>
            </a:prstGeom>
            <a:solidFill>
              <a:schemeClr val="accent1"/>
            </a:solidFill>
            <a:ln w="19050">
              <a:solidFill>
                <a:srgbClr val="6C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22CFEC-918D-52DD-0BB1-5262526F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349" y="4078877"/>
              <a:ext cx="5044877" cy="258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FDF78D-A5B5-5D33-7807-7ECE47D77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5" y="1707374"/>
            <a:ext cx="3595467" cy="16800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25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C21-50FC-1488-694E-F4296DB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 using CreateItem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3D5F-41E8-86B1-DF9B-B1673DDF9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FabricUserApi.CreateItem</a:t>
            </a:r>
            <a:r>
              <a:rPr lang="en-US" dirty="0"/>
              <a:t> passing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instance</a:t>
            </a:r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calls </a:t>
            </a:r>
            <a:r>
              <a:rPr lang="en-US" sz="20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to send request across network to Fabric User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0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on successful call</a:t>
            </a: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a report is synchronous operation which returns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semantic model is async operation which returns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must be implemented to handle both </a:t>
            </a:r>
            <a:r>
              <a:rPr lang="en-US" b="1" dirty="0">
                <a:solidFill>
                  <a:srgbClr val="6C0000"/>
                </a:solidFill>
              </a:rPr>
              <a:t>201</a:t>
            </a:r>
            <a:r>
              <a:rPr lang="en-US" dirty="0"/>
              <a:t> response and </a:t>
            </a:r>
            <a:r>
              <a:rPr lang="en-US" sz="1800" b="1" dirty="0">
                <a:solidFill>
                  <a:srgbClr val="6C0000"/>
                </a:solidFill>
              </a:rPr>
              <a:t>202</a:t>
            </a:r>
            <a:r>
              <a:rPr lang="en-US" dirty="0"/>
              <a:t>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0CB6C-6821-0B5E-F607-BEC3ECD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3" y="1720793"/>
            <a:ext cx="10708315" cy="5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06346-F8B5-FE08-0C67-E9685B81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80" y="3014635"/>
            <a:ext cx="8277689" cy="166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744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Calls to </a:t>
            </a:r>
            <a:r>
              <a:rPr lang="en-US" sz="24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4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6C0000"/>
                </a:solidFill>
              </a:rPr>
              <a:t>202 Accepted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are synchronous</a:t>
            </a: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are asynchronous and considered to be </a:t>
            </a:r>
            <a:r>
              <a:rPr lang="en-US" sz="1800" b="1" dirty="0">
                <a:solidFill>
                  <a:srgbClr val="6C0000"/>
                </a:solidFill>
              </a:rPr>
              <a:t>long running operations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F885-64F4-0956-073A-4438F08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40" y="2499714"/>
            <a:ext cx="7293023" cy="409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FECC73-3A7A-2367-9D5D-1ADD6F4471D6}"/>
              </a:ext>
            </a:extLst>
          </p:cNvPr>
          <p:cNvSpPr/>
          <p:nvPr/>
        </p:nvSpPr>
        <p:spPr bwMode="auto">
          <a:xfrm>
            <a:off x="138222" y="5465113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1"/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long-running operation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0225B0-AC6C-B5E7-E591-A91AB53397B7}"/>
              </a:ext>
            </a:extLst>
          </p:cNvPr>
          <p:cNvSpPr/>
          <p:nvPr/>
        </p:nvSpPr>
        <p:spPr bwMode="auto">
          <a:xfrm>
            <a:off x="127589" y="4690605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1"/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377368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Asynchronous calls which return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include two important response headers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response header provides URL to call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  <a:r>
              <a:rPr lang="en-US" dirty="0"/>
              <a:t> API to get operation status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response header returns number of seconds to wait before calling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</a:p>
          <a:p>
            <a:pPr lvl="1"/>
            <a:r>
              <a:rPr lang="en-US" dirty="0"/>
              <a:t>Fabric User API enforces </a:t>
            </a:r>
            <a:r>
              <a:rPr lang="en-US" sz="1600" b="1" dirty="0">
                <a:solidFill>
                  <a:srgbClr val="6C0000"/>
                </a:solidFill>
              </a:rPr>
              <a:t>throttling</a:t>
            </a:r>
            <a:r>
              <a:rPr lang="en-US" dirty="0"/>
              <a:t> to prevent caller from checking operation status too frequently</a:t>
            </a:r>
          </a:p>
          <a:p>
            <a:pPr lvl="1"/>
            <a:r>
              <a:rPr lang="en-US" dirty="0"/>
              <a:t>Calling too frequently for specific time window results in status code of </a:t>
            </a:r>
            <a:r>
              <a:rPr lang="en-US" sz="1800" b="1" dirty="0">
                <a:solidFill>
                  <a:srgbClr val="6C0000"/>
                </a:solidFill>
              </a:rPr>
              <a:t>429 Too Many Requests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 should poll until response </a:t>
            </a:r>
            <a:r>
              <a:rPr lang="en-US" sz="1800" b="1" dirty="0">
                <a:solidFill>
                  <a:srgbClr val="6C0000"/>
                </a:solidFill>
                <a:latin typeface="Lucida Console" panose="020B0609040504020204" pitchFamily="49" charset="0"/>
              </a:rPr>
              <a:t>operation.status</a:t>
            </a:r>
            <a:r>
              <a:rPr lang="en-US" sz="1800" dirty="0"/>
              <a:t> equals either </a:t>
            </a:r>
            <a:r>
              <a:rPr lang="en-US" sz="1800" b="1" dirty="0">
                <a:solidFill>
                  <a:srgbClr val="6C0000"/>
                </a:solidFill>
              </a:rPr>
              <a:t>"Succeeded"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"Failed"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02C11-699B-A334-3121-46F34CDC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96" y="3667694"/>
            <a:ext cx="6276113" cy="2599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F9922-EBBD-A8A0-C431-A4F3B16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1" y="3686405"/>
            <a:ext cx="3924891" cy="178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D5-B835-7D72-B03B-17D73F9A1654}"/>
              </a:ext>
            </a:extLst>
          </p:cNvPr>
          <p:cNvSpPr/>
          <p:nvPr/>
        </p:nvSpPr>
        <p:spPr bwMode="auto">
          <a:xfrm>
            <a:off x="8057468" y="5328541"/>
            <a:ext cx="3710598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8EE8D-3BF2-2746-9256-47A41696E4FB}"/>
              </a:ext>
            </a:extLst>
          </p:cNvPr>
          <p:cNvSpPr/>
          <p:nvPr/>
        </p:nvSpPr>
        <p:spPr bwMode="auto">
          <a:xfrm>
            <a:off x="8069871" y="4923416"/>
            <a:ext cx="826913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1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Long Running Operations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908215"/>
          </a:xfrm>
        </p:spPr>
        <p:txBody>
          <a:bodyPr/>
          <a:lstStyle/>
          <a:p>
            <a:r>
              <a:rPr lang="en-US" dirty="0"/>
              <a:t>In calls to </a:t>
            </a:r>
            <a:r>
              <a:rPr lang="en-US" sz="2000" b="1" dirty="0">
                <a:solidFill>
                  <a:srgbClr val="6C0000"/>
                </a:solidFill>
              </a:rPr>
              <a:t>Get Operation Status</a:t>
            </a:r>
            <a:r>
              <a:rPr lang="en-US" dirty="0"/>
              <a:t> which return </a:t>
            </a:r>
            <a:r>
              <a:rPr lang="en-US" sz="2000" b="1" dirty="0">
                <a:solidFill>
                  <a:srgbClr val="6C0000"/>
                </a:solidFill>
              </a:rPr>
              <a:t>operation.status == "Succeeded"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If response does not include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that means there is no result to return to caller</a:t>
            </a:r>
          </a:p>
          <a:p>
            <a:pPr lvl="1"/>
            <a:r>
              <a:rPr lang="en-US" dirty="0"/>
              <a:t>If response includes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then you should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to fetch result</a:t>
            </a:r>
          </a:p>
          <a:p>
            <a:pPr lvl="1"/>
            <a:r>
              <a:rPr lang="en-US" dirty="0"/>
              <a:t>Add </a:t>
            </a:r>
            <a:r>
              <a:rPr lang="en-US" sz="1800" b="1" dirty="0">
                <a:solidFill>
                  <a:srgbClr val="6C0000"/>
                </a:solidFill>
              </a:rPr>
              <a:t>/result</a:t>
            </a:r>
            <a:r>
              <a:rPr lang="en-US" dirty="0"/>
              <a:t> to end of URL in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to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2D14E-35BE-B5EE-89FC-F8D77E3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99" y="2991213"/>
            <a:ext cx="6380916" cy="381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77DECA1-00FE-152E-455C-7C2571A1D25D}"/>
              </a:ext>
            </a:extLst>
          </p:cNvPr>
          <p:cNvSpPr/>
          <p:nvPr/>
        </p:nvSpPr>
        <p:spPr bwMode="auto">
          <a:xfrm>
            <a:off x="314324" y="4437047"/>
            <a:ext cx="1947239" cy="267552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Location header absent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922AB3-762D-29CC-63CE-CB1430092265}"/>
              </a:ext>
            </a:extLst>
          </p:cNvPr>
          <p:cNvSpPr/>
          <p:nvPr/>
        </p:nvSpPr>
        <p:spPr bwMode="auto">
          <a:xfrm>
            <a:off x="314324" y="5052647"/>
            <a:ext cx="1947239" cy="267552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Location header exists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2D88A-74E8-C228-21EA-58F2676E4D29}"/>
              </a:ext>
            </a:extLst>
          </p:cNvPr>
          <p:cNvSpPr/>
          <p:nvPr/>
        </p:nvSpPr>
        <p:spPr bwMode="auto">
          <a:xfrm flipH="1">
            <a:off x="6884204" y="5186423"/>
            <a:ext cx="2184537" cy="233016"/>
          </a:xfrm>
          <a:prstGeom prst="rightArrow">
            <a:avLst>
              <a:gd name="adj1" fmla="val 80324"/>
              <a:gd name="adj2" fmla="val 73643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to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Get Operation Result</a:t>
            </a:r>
          </a:p>
        </p:txBody>
      </p:sp>
    </p:spTree>
    <p:extLst>
      <p:ext uri="{BB962C8B-B14F-4D97-AF65-F5344CB8AC3E}">
        <p14:creationId xmlns:p14="http://schemas.microsoft.com/office/powerpoint/2010/main" val="4124053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42570"/>
          </a:xfrm>
        </p:spPr>
        <p:txBody>
          <a:bodyPr/>
          <a:lstStyle/>
          <a:p>
            <a:r>
              <a:rPr lang="en-US" dirty="0"/>
              <a:t>Fabric User API used to create and manage workspaces and workspace items</a:t>
            </a:r>
          </a:p>
          <a:p>
            <a:pPr lvl="1"/>
            <a:r>
              <a:rPr lang="en-US" dirty="0"/>
              <a:t>Built using principles of REST and open security standards (Open ID Connect, OAuth2)</a:t>
            </a:r>
          </a:p>
          <a:p>
            <a:pPr lvl="1"/>
            <a:r>
              <a:rPr lang="en-US" dirty="0"/>
              <a:t>Fabric User API accessible to </a:t>
            </a:r>
            <a:r>
              <a:rPr lang="en-US" sz="18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8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Fabric User API can be called with [</a:t>
            </a:r>
            <a:r>
              <a:rPr lang="en-US" sz="1800" b="1" dirty="0">
                <a:solidFill>
                  <a:srgbClr val="6C0000"/>
                </a:solidFill>
              </a:rPr>
              <a:t>user</a:t>
            </a:r>
            <a:r>
              <a:rPr lang="en-US" dirty="0"/>
              <a:t>] identity or with [</a:t>
            </a:r>
            <a:r>
              <a:rPr lang="en-US" sz="1800" b="1" dirty="0">
                <a:solidFill>
                  <a:srgbClr val="6C0000"/>
                </a:solidFill>
              </a:rPr>
              <a:t>service principal</a:t>
            </a:r>
            <a:r>
              <a:rPr lang="en-US" dirty="0"/>
              <a:t>]</a:t>
            </a:r>
            <a:r>
              <a:rPr lang="en-US" sz="1800" b="1" dirty="0">
                <a:solidFill>
                  <a:srgbClr val="6C0000"/>
                </a:solidFill>
              </a:rPr>
              <a:t>*</a:t>
            </a:r>
            <a:r>
              <a:rPr lang="en-US" dirty="0"/>
              <a:t> identity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8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Caller must first acquire access token for Fabric User API from Azure AD </a:t>
            </a:r>
          </a:p>
          <a:p>
            <a:pPr lvl="1"/>
            <a:r>
              <a:rPr lang="en-US" dirty="0"/>
              <a:t>Caller must transmit access token in all API calls using </a:t>
            </a:r>
            <a:r>
              <a:rPr lang="en-US" sz="1800" b="1" dirty="0">
                <a:solidFill>
                  <a:srgbClr val="8A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 – There is no .NET SDK for the Fabric REST APIs yet – that will come in 2024 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186489" y="4226261"/>
            <a:ext cx="2102069" cy="189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3CC549-2E75-59C7-C5DA-670C2DDFCFEF}"/>
              </a:ext>
            </a:extLst>
          </p:cNvPr>
          <p:cNvSpPr/>
          <p:nvPr/>
        </p:nvSpPr>
        <p:spPr bwMode="auto">
          <a:xfrm>
            <a:off x="3464674" y="4233394"/>
            <a:ext cx="4813739" cy="93796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574328" y="4233394"/>
            <a:ext cx="2102069" cy="189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B5A84C-F9F5-F100-5998-C1DDECAD9CDB}"/>
              </a:ext>
            </a:extLst>
          </p:cNvPr>
          <p:cNvSpPr/>
          <p:nvPr/>
        </p:nvSpPr>
        <p:spPr bwMode="auto">
          <a:xfrm flipH="1">
            <a:off x="3464673" y="5373005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9F703-22F5-849D-B4C4-56B3A4F8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61" y="4458602"/>
            <a:ext cx="3398815" cy="4496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2EEBE-7073-57BE-1841-5EAE5A63FEC0}"/>
              </a:ext>
            </a:extLst>
          </p:cNvPr>
          <p:cNvSpPr/>
          <p:nvPr/>
        </p:nvSpPr>
        <p:spPr bwMode="auto">
          <a:xfrm>
            <a:off x="5022490" y="4683411"/>
            <a:ext cx="1934886" cy="11892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8000"/>
            </a:schemeClr>
          </a:solidFill>
          <a:ln w="12700"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757A62-7A21-063F-39A9-56173888D37F}"/>
              </a:ext>
            </a:extLst>
          </p:cNvPr>
          <p:cNvSpPr/>
          <p:nvPr/>
        </p:nvSpPr>
        <p:spPr bwMode="auto">
          <a:xfrm>
            <a:off x="5956545" y="5171360"/>
            <a:ext cx="1239300" cy="85151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JSON Result</a:t>
            </a:r>
          </a:p>
        </p:txBody>
      </p:sp>
    </p:spTree>
    <p:extLst>
      <p:ext uri="{BB962C8B-B14F-4D97-AF65-F5344CB8AC3E}">
        <p14:creationId xmlns:p14="http://schemas.microsoft.com/office/powerpoint/2010/main" val="317133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7EB5-707A-ABC5-5D14-8952442F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Provisioning Flow to Bind Report to Semantic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D79-8ADC-18DB-A531-0F46CED2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523494"/>
          </a:xfrm>
        </p:spPr>
        <p:txBody>
          <a:bodyPr/>
          <a:lstStyle/>
          <a:p>
            <a:r>
              <a:rPr lang="en-US" dirty="0"/>
              <a:t>When you create a new report, you need to bind it to a target semantic model </a:t>
            </a:r>
          </a:p>
          <a:p>
            <a:pPr lvl="1"/>
            <a:r>
              <a:rPr lang="en-US" dirty="0"/>
              <a:t>When you create a new semantic model, you need to capture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returned from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When creating the item definition for the report, you use item </a:t>
            </a:r>
            <a:r>
              <a:rPr lang="en-US" sz="1800" b="1" dirty="0">
                <a:solidFill>
                  <a:srgbClr val="6C0000"/>
                </a:solidFill>
              </a:rPr>
              <a:t>Id</a:t>
            </a:r>
            <a:r>
              <a:rPr lang="en-US" dirty="0"/>
              <a:t> for semantic model for binding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23534-21BB-DE1F-BD47-DE7E145A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7" y="2506349"/>
            <a:ext cx="6275341" cy="4172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5841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F671-4EC3-06A7-D3E9-994A1BB5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Report using CreateItem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B4B9-FB90-B4D4-6AD2-D5FDF5D94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Creating Report involves definition with the following parts</a:t>
            </a:r>
          </a:p>
          <a:p>
            <a:pPr lvl="1"/>
            <a:r>
              <a:rPr lang="en-US" dirty="0"/>
              <a:t>definition.pbir (this contains Id of target semantic model</a:t>
            </a:r>
          </a:p>
          <a:p>
            <a:pPr lvl="1"/>
            <a:r>
              <a:rPr lang="en-US" dirty="0"/>
              <a:t>report.json – This contains report layout with pages and visuals</a:t>
            </a:r>
          </a:p>
          <a:p>
            <a:pPr lvl="1"/>
            <a:r>
              <a:rPr lang="en-US" dirty="0"/>
              <a:t>custom-theme.json (optional) – a Power BI Desktop report theme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D41B-321D-F67A-FDC3-43E98D1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1" y="2826390"/>
            <a:ext cx="7288431" cy="397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7D317-7C2E-2ADD-0D55-68DA46B2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0" y="3497262"/>
            <a:ext cx="4595164" cy="21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774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14F5-07EF-BCC8-C714-48A3129C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Items using Get Item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FA1D-6ECE-9DC9-4F40-D8A513031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allows you retrieve item definition for existing items</a:t>
            </a:r>
          </a:p>
          <a:p>
            <a:pPr lvl="1"/>
            <a:r>
              <a:rPr lang="en-US" dirty="0"/>
              <a:t>Make it possible to write content for each item definition part to local file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Allows for reverse engineering item definition parts needed for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7F7BE-E3D9-FBBB-3BCE-F74902B6B6A4}"/>
              </a:ext>
            </a:extLst>
          </p:cNvPr>
          <p:cNvSpPr/>
          <p:nvPr/>
        </p:nvSpPr>
        <p:spPr bwMode="auto">
          <a:xfrm>
            <a:off x="1179509" y="2242332"/>
            <a:ext cx="2102069" cy="104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46659-6893-E0DC-61CB-5A79AFD02665}"/>
              </a:ext>
            </a:extLst>
          </p:cNvPr>
          <p:cNvSpPr/>
          <p:nvPr/>
        </p:nvSpPr>
        <p:spPr bwMode="auto">
          <a:xfrm>
            <a:off x="7598620" y="2242332"/>
            <a:ext cx="2263383" cy="104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DFF586-D387-CF0C-67FA-6575B8DC1846}"/>
              </a:ext>
            </a:extLst>
          </p:cNvPr>
          <p:cNvGrpSpPr/>
          <p:nvPr/>
        </p:nvGrpSpPr>
        <p:grpSpPr>
          <a:xfrm>
            <a:off x="3442889" y="2365660"/>
            <a:ext cx="3969280" cy="709723"/>
            <a:chOff x="3403710" y="3884004"/>
            <a:chExt cx="3969280" cy="709723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C8A79FF-E6CC-E2D4-5455-8943B778D242}"/>
                </a:ext>
              </a:extLst>
            </p:cNvPr>
            <p:cNvSpPr/>
            <p:nvPr/>
          </p:nvSpPr>
          <p:spPr bwMode="auto">
            <a:xfrm flipH="1">
              <a:off x="3403710" y="3960894"/>
              <a:ext cx="396928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7E069BA-5AF7-5AA7-D714-BC2115A698BD}"/>
                </a:ext>
              </a:extLst>
            </p:cNvPr>
            <p:cNvSpPr/>
            <p:nvPr/>
          </p:nvSpPr>
          <p:spPr bwMode="auto">
            <a:xfrm>
              <a:off x="4262622" y="3884004"/>
              <a:ext cx="1232452" cy="7097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65DE1-9CB8-2C01-409A-C5D9A3A7D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3" t="77538"/>
          <a:stretch/>
        </p:blipFill>
        <p:spPr>
          <a:xfrm>
            <a:off x="1179509" y="4110431"/>
            <a:ext cx="3150825" cy="932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87929-AE0E-FC8C-5FD4-7766468C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0" t="33070" r="7254" b="21177"/>
          <a:stretch/>
        </p:blipFill>
        <p:spPr>
          <a:xfrm>
            <a:off x="4946560" y="4110431"/>
            <a:ext cx="2864148" cy="1900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954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6705865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FB2FF-D3D9-4994-B783-8ED72C359DE2}"/>
              </a:ext>
            </a:extLst>
          </p:cNvPr>
          <p:cNvSpPr/>
          <p:nvPr/>
        </p:nvSpPr>
        <p:spPr>
          <a:xfrm>
            <a:off x="1953585" y="3125701"/>
            <a:ext cx="10237521" cy="352252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176639"/>
            <a:ext cx="11604521" cy="1805623"/>
          </a:xfrm>
        </p:spPr>
        <p:txBody>
          <a:bodyPr/>
          <a:lstStyle/>
          <a:p>
            <a:r>
              <a:rPr lang="en-US" dirty="0"/>
              <a:t>You can leverage Fabric support for Spark to create and populate lakehouse tables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lakehouse (or multiple lakehouses for greater isolation)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Spark Environment as workspace item for running Spark jobs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Notebook (or Spark Job Definition) containing ETL logic ingest data files and create tables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Execute code in notebook by running it as on-demand Spark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C7A6E4-F0C4-9C94-FA60-18F169E15B76}"/>
              </a:ext>
            </a:extLst>
          </p:cNvPr>
          <p:cNvGrpSpPr/>
          <p:nvPr/>
        </p:nvGrpSpPr>
        <p:grpSpPr>
          <a:xfrm>
            <a:off x="3463255" y="3310005"/>
            <a:ext cx="8542278" cy="2996222"/>
            <a:chOff x="3473844" y="3437537"/>
            <a:chExt cx="5216716" cy="2216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3473844" y="3437537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108" y="3487724"/>
              <a:ext cx="153204" cy="157990"/>
            </a:xfrm>
            <a:prstGeom prst="rect">
              <a:avLst/>
            </a:prstGeom>
          </p:spPr>
        </p:pic>
      </p:grp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Using Spark Jobs to Create Lakehouse Tables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E748E-DC91-5E00-8C2D-8373DDF77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47859" y="4794173"/>
            <a:ext cx="543534" cy="139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76077" y="4292326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2252452" y="4222474"/>
            <a:ext cx="836245" cy="836245"/>
            <a:chOff x="8784735" y="3154246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54246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54246"/>
              <a:ext cx="640918" cy="165623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49B949-FFE5-45C1-B788-E61D817B4D15}"/>
              </a:ext>
            </a:extLst>
          </p:cNvPr>
          <p:cNvGrpSpPr/>
          <p:nvPr/>
        </p:nvGrpSpPr>
        <p:grpSpPr>
          <a:xfrm>
            <a:off x="3006736" y="3719834"/>
            <a:ext cx="3374581" cy="2404181"/>
            <a:chOff x="3006736" y="3719834"/>
            <a:chExt cx="3374581" cy="24041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37C0C0-3020-D4D8-ADDD-CA48E4E1FC97}"/>
                </a:ext>
              </a:extLst>
            </p:cNvPr>
            <p:cNvSpPr/>
            <p:nvPr/>
          </p:nvSpPr>
          <p:spPr bwMode="auto">
            <a:xfrm>
              <a:off x="3719142" y="3719834"/>
              <a:ext cx="2662175" cy="2404181"/>
            </a:xfrm>
            <a:prstGeom prst="rect">
              <a:avLst/>
            </a:prstGeom>
            <a:solidFill>
              <a:srgbClr val="CD7F32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bronze layer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5EDD43-C404-52E9-D238-5E3AF373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4064" y="4004135"/>
              <a:ext cx="1573868" cy="1607959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786D2F5-52EA-56A3-CEE6-6B27778FDAE9}"/>
                </a:ext>
              </a:extLst>
            </p:cNvPr>
            <p:cNvGrpSpPr/>
            <p:nvPr/>
          </p:nvGrpSpPr>
          <p:grpSpPr>
            <a:xfrm>
              <a:off x="3006736" y="4527640"/>
              <a:ext cx="1300806" cy="448836"/>
              <a:chOff x="163597" y="3646301"/>
              <a:chExt cx="1300806" cy="448836"/>
            </a:xfrm>
          </p:grpSpPr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03F8869A-0C0E-B100-802D-21BCB15CD4D2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DC87BE4D-B1AE-05EB-89BC-B18EAE79A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B88B49-3A94-1026-B355-B5577D0F38B4}"/>
              </a:ext>
            </a:extLst>
          </p:cNvPr>
          <p:cNvGrpSpPr/>
          <p:nvPr/>
        </p:nvGrpSpPr>
        <p:grpSpPr>
          <a:xfrm>
            <a:off x="2257519" y="3348198"/>
            <a:ext cx="778464" cy="699287"/>
            <a:chOff x="2264921" y="3600796"/>
            <a:chExt cx="637374" cy="6413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4711AE3-C5D9-320E-7BAA-216FEC1F790D}"/>
                </a:ext>
              </a:extLst>
            </p:cNvPr>
            <p:cNvGrpSpPr/>
            <p:nvPr/>
          </p:nvGrpSpPr>
          <p:grpSpPr>
            <a:xfrm>
              <a:off x="2272180" y="3601217"/>
              <a:ext cx="630115" cy="640918"/>
              <a:chOff x="2272180" y="3601217"/>
              <a:chExt cx="630115" cy="6409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AC13F4C-E16F-4459-48CE-6C622193182A}"/>
                  </a:ext>
                </a:extLst>
              </p:cNvPr>
              <p:cNvSpPr/>
              <p:nvPr/>
            </p:nvSpPr>
            <p:spPr bwMode="auto">
              <a:xfrm>
                <a:off x="2272180" y="3601217"/>
                <a:ext cx="630115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25CDAAF-5EA2-567D-0063-45E12028D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39260" y="3753322"/>
                <a:ext cx="481584" cy="481584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6578FD-0DAC-6FCF-7084-2C774AEED6B1}"/>
                </a:ext>
              </a:extLst>
            </p:cNvPr>
            <p:cNvSpPr txBox="1"/>
            <p:nvPr/>
          </p:nvSpPr>
          <p:spPr>
            <a:xfrm>
              <a:off x="2264921" y="3600796"/>
              <a:ext cx="630115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Environment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4280B-672B-C29A-E312-FF08AC3AFAB7}"/>
              </a:ext>
            </a:extLst>
          </p:cNvPr>
          <p:cNvGrpSpPr/>
          <p:nvPr/>
        </p:nvGrpSpPr>
        <p:grpSpPr>
          <a:xfrm>
            <a:off x="5518345" y="3715779"/>
            <a:ext cx="3555415" cy="2412126"/>
            <a:chOff x="5518345" y="3715779"/>
            <a:chExt cx="3555415" cy="241212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E18B1F-6B2B-85FD-CB91-E8628FD6E46D}"/>
                </a:ext>
              </a:extLst>
            </p:cNvPr>
            <p:cNvSpPr/>
            <p:nvPr/>
          </p:nvSpPr>
          <p:spPr bwMode="auto">
            <a:xfrm>
              <a:off x="6365098" y="3715779"/>
              <a:ext cx="2708662" cy="2412126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silver layer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76113A-AF19-2684-AC7F-7CF932C98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4635"/>
            <a:stretch/>
          </p:blipFill>
          <p:spPr>
            <a:xfrm>
              <a:off x="6637335" y="4048579"/>
              <a:ext cx="2187496" cy="1607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1AAA34-A5F7-C4C9-0591-24F49FB9CEDF}"/>
                </a:ext>
              </a:extLst>
            </p:cNvPr>
            <p:cNvGrpSpPr/>
            <p:nvPr/>
          </p:nvGrpSpPr>
          <p:grpSpPr>
            <a:xfrm>
              <a:off x="5518345" y="4532845"/>
              <a:ext cx="1300806" cy="448836"/>
              <a:chOff x="163597" y="3646301"/>
              <a:chExt cx="1300806" cy="448836"/>
            </a:xfrm>
          </p:grpSpPr>
          <p:sp>
            <p:nvSpPr>
              <p:cNvPr id="70" name="Arrow: Right 69">
                <a:extLst>
                  <a:ext uri="{FF2B5EF4-FFF2-40B4-BE49-F238E27FC236}">
                    <a16:creationId xmlns:a16="http://schemas.microsoft.com/office/drawing/2014/main" id="{91BFF3CA-FD07-289B-A65A-D15E7ACC13B3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528EB8BA-8825-0662-DF17-01E8E2945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DA46C6-899F-2173-EBD7-B6F09F60E5E8}"/>
              </a:ext>
            </a:extLst>
          </p:cNvPr>
          <p:cNvGrpSpPr/>
          <p:nvPr/>
        </p:nvGrpSpPr>
        <p:grpSpPr>
          <a:xfrm>
            <a:off x="8423357" y="3715779"/>
            <a:ext cx="3328282" cy="2404181"/>
            <a:chOff x="8423357" y="3715779"/>
            <a:chExt cx="3328282" cy="240418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6DAAD-1349-59A8-F3B2-B7ABB7851606}"/>
                </a:ext>
              </a:extLst>
            </p:cNvPr>
            <p:cNvSpPr/>
            <p:nvPr/>
          </p:nvSpPr>
          <p:spPr bwMode="auto">
            <a:xfrm>
              <a:off x="9042977" y="3715779"/>
              <a:ext cx="2708662" cy="2404181"/>
            </a:xfrm>
            <a:prstGeom prst="rect">
              <a:avLst/>
            </a:prstGeom>
            <a:solidFill>
              <a:srgbClr val="DAA52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gold layer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AA753C-2CBD-84DC-398F-CAC2B66B5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9711"/>
            <a:stretch/>
          </p:blipFill>
          <p:spPr>
            <a:xfrm>
              <a:off x="9519243" y="4047485"/>
              <a:ext cx="1645882" cy="155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D0A0F1-F613-636E-347C-97F7BB20C3A2}"/>
                </a:ext>
              </a:extLst>
            </p:cNvPr>
            <p:cNvGrpSpPr/>
            <p:nvPr/>
          </p:nvGrpSpPr>
          <p:grpSpPr>
            <a:xfrm>
              <a:off x="8423357" y="4569755"/>
              <a:ext cx="1300806" cy="448836"/>
              <a:chOff x="163597" y="3646301"/>
              <a:chExt cx="1300806" cy="448836"/>
            </a:xfrm>
          </p:grpSpPr>
          <p:sp>
            <p:nvSpPr>
              <p:cNvPr id="73" name="Arrow: Right 72">
                <a:extLst>
                  <a:ext uri="{FF2B5EF4-FFF2-40B4-BE49-F238E27FC236}">
                    <a16:creationId xmlns:a16="http://schemas.microsoft.com/office/drawing/2014/main" id="{1CE003D3-ED34-0F05-58C7-DFC49C6EE49A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3132D692-F199-7452-0385-B06E2FB0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14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75C-E454-9F6B-CFD2-B4120BBF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Lakehouse using Create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89FC-9326-A52C-75F3-C97CF3FA7A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16375"/>
          </a:xfrm>
        </p:spPr>
        <p:txBody>
          <a:bodyPr/>
          <a:lstStyle/>
          <a:p>
            <a:r>
              <a:rPr lang="en-US" dirty="0"/>
              <a:t>Lakehouse created without item definition –only pass </a:t>
            </a:r>
            <a:r>
              <a:rPr lang="en-US" sz="22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6C0000"/>
                </a:solidFill>
              </a:rPr>
              <a:t>type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Response includes lakehouse item </a:t>
            </a:r>
            <a:r>
              <a:rPr lang="en-US" b="1" dirty="0"/>
              <a:t>id</a:t>
            </a:r>
            <a:r>
              <a:rPr lang="en-US" dirty="0"/>
              <a:t> which is require to create notebooks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used in developer sample application to create lakehouse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BCF4-B9BF-C1F3-62A8-19BFC91C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0" y="4908410"/>
            <a:ext cx="6327968" cy="177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3B20D-E115-B34E-767D-FC77AA5A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40"/>
          <a:stretch/>
        </p:blipFill>
        <p:spPr>
          <a:xfrm>
            <a:off x="904437" y="1714055"/>
            <a:ext cx="6355631" cy="994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5DE8E-1580-0E74-00BE-AE756527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7" y="3352750"/>
            <a:ext cx="2510777" cy="846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248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11C-A879-3223-0690-C8BA563E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Lakehouse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DAE8-60C0-ADD1-3E2A-B569B57DF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Retrieve lakehouse properties by executing GET request through </a:t>
            </a:r>
            <a:r>
              <a:rPr lang="en-US" sz="2000" b="1" dirty="0">
                <a:solidFill>
                  <a:srgbClr val="6C0000"/>
                </a:solidFill>
              </a:rPr>
              <a:t>/lakehouses</a:t>
            </a:r>
            <a:r>
              <a:rPr lang="en-US" dirty="0"/>
              <a:t> endpoint</a:t>
            </a:r>
          </a:p>
          <a:p>
            <a:pPr lvl="1"/>
            <a:r>
              <a:rPr lang="en-US" dirty="0"/>
              <a:t>GET =&gt; /</a:t>
            </a:r>
            <a:r>
              <a:rPr lang="en-US" b="1" dirty="0"/>
              <a:t>workspaces/</a:t>
            </a:r>
            <a:r>
              <a:rPr lang="en-US" sz="1800" dirty="0"/>
              <a:t>{WORKSPACE_ID}</a:t>
            </a:r>
            <a:r>
              <a:rPr lang="en-US" b="1" dirty="0"/>
              <a:t>/lakehouses/</a:t>
            </a:r>
            <a:r>
              <a:rPr lang="en-US" sz="1800" dirty="0"/>
              <a:t>{LAKEHOUSE_ID}</a:t>
            </a:r>
            <a:endParaRPr lang="en-US" dirty="0"/>
          </a:p>
          <a:p>
            <a:pPr lvl="1"/>
            <a:r>
              <a:rPr lang="en-US" dirty="0"/>
              <a:t>Example response: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E8DAB-9D9A-79ED-C72D-C90DBAC3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55" y="2503754"/>
            <a:ext cx="9284056" cy="2585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4488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7CD-E26D-AFD1-7877-32390B7B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0E76-60E2-2954-D8BC-5DDB7F300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Notebook created using </a:t>
            </a:r>
          </a:p>
          <a:p>
            <a:pPr lvl="1"/>
            <a:r>
              <a:rPr lang="en-US" dirty="0"/>
              <a:t>Set item definition format to </a:t>
            </a:r>
            <a:r>
              <a:rPr lang="en-US" sz="1800" b="1" dirty="0" err="1">
                <a:solidFill>
                  <a:srgbClr val="6C0000"/>
                </a:solidFill>
              </a:rPr>
              <a:t>ipynb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Add single part with notebook content with path of </a:t>
            </a:r>
          </a:p>
          <a:p>
            <a:pPr lvl="1"/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4831-AF79-69DC-E4FD-9D9CDDA7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50" y="2526542"/>
            <a:ext cx="3612193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89203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F8E-B7E2-5532-E874-CCE289A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Notebook to Lakehouse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9422-30F2-9818-C475-32BDF6A49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85433"/>
          </a:xfrm>
        </p:spPr>
        <p:txBody>
          <a:bodyPr/>
          <a:lstStyle/>
          <a:p>
            <a:r>
              <a:rPr lang="en-US" dirty="0"/>
              <a:t>Notebook item template contains placeholders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in developer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704E7-3BA6-06BE-86E9-F5BAD51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6" b="29160"/>
          <a:stretch/>
        </p:blipFill>
        <p:spPr>
          <a:xfrm>
            <a:off x="864476" y="1654211"/>
            <a:ext cx="3227548" cy="198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9DBE0-1D68-327E-00B1-088B2D1F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6" y="4225201"/>
            <a:ext cx="6287998" cy="2521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5E490-B127-2918-0259-AC3A80F92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806" y="4624884"/>
            <a:ext cx="3612193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67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48B-D4ED-1ABA-CE3B-25B81C90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4F65-1745-9D72-39F1-ABBEB5B0C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User API provides Job Scheduler</a:t>
            </a:r>
          </a:p>
          <a:p>
            <a:pPr lvl="1"/>
            <a:r>
              <a:rPr lang="en-US" dirty="0"/>
              <a:t>Run On Demand Item Job</a:t>
            </a:r>
          </a:p>
          <a:p>
            <a:pPr lvl="1"/>
            <a:r>
              <a:rPr lang="en-US" dirty="0"/>
              <a:t>Get Item Job Instance</a:t>
            </a:r>
          </a:p>
          <a:p>
            <a:pPr lvl="1"/>
            <a:r>
              <a:rPr lang="en-US" dirty="0"/>
              <a:t>Cancel Item Job Instance</a:t>
            </a:r>
          </a:p>
        </p:txBody>
      </p:sp>
    </p:spTree>
    <p:extLst>
      <p:ext uri="{BB962C8B-B14F-4D97-AF65-F5344CB8AC3E}">
        <p14:creationId xmlns:p14="http://schemas.microsoft.com/office/powerpoint/2010/main" val="37922568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28F9-310A-605F-0163-FD8DC8E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RTFM! = Read The Fabric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411D-DC5D-9D57-D949-03520476D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Fabric REST APIs </a:t>
            </a:r>
            <a:r>
              <a:rPr lang="en-US" dirty="0"/>
              <a:t>documentation available online is essential developer resource</a:t>
            </a:r>
          </a:p>
          <a:p>
            <a:pPr lvl="1"/>
            <a:r>
              <a:rPr lang="en-US" b="1" dirty="0">
                <a:hlinkClick r:id="rId2"/>
              </a:rPr>
              <a:t>https://learn.microsoft.com/rest/api/fabric</a:t>
            </a:r>
            <a:r>
              <a:rPr lang="en-US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073734" y="2164726"/>
            <a:ext cx="7043595" cy="4520029"/>
            <a:chOff x="2495031" y="2391133"/>
            <a:chExt cx="5260773" cy="3375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24"/>
            <a:stretch/>
          </p:blipFill>
          <p:spPr>
            <a:xfrm>
              <a:off x="2495031" y="2391133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487" y="2391133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001287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CEAB-6E7C-C02F-7C2B-8245905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On-demand Spark Job to Run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79A9-19E3-5290-01FA-CC1930473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54819"/>
          </a:xfrm>
        </p:spPr>
        <p:txBody>
          <a:bodyPr/>
          <a:lstStyle/>
          <a:p>
            <a:r>
              <a:rPr lang="en-US" dirty="0"/>
              <a:t>Use POST command to </a:t>
            </a:r>
            <a:r>
              <a:rPr lang="en-US" sz="2000" b="1" dirty="0">
                <a:solidFill>
                  <a:srgbClr val="6C0000"/>
                </a:solidFill>
              </a:rPr>
              <a:t>Job Scheduler - Run On Demand Item Job</a:t>
            </a:r>
            <a:r>
              <a:rPr lang="en-US" dirty="0"/>
              <a:t> API</a:t>
            </a:r>
          </a:p>
          <a:p>
            <a:pPr lvl="1"/>
            <a:r>
              <a:rPr lang="en-US" sz="1800" b="1" dirty="0"/>
              <a:t>/workspaces/</a:t>
            </a:r>
            <a:r>
              <a:rPr lang="en-US" sz="1600" dirty="0"/>
              <a:t>{WORKSPACE_ID}</a:t>
            </a:r>
            <a:r>
              <a:rPr lang="en-US" sz="1800" b="1" dirty="0"/>
              <a:t>/items/</a:t>
            </a:r>
            <a:r>
              <a:rPr lang="en-US" sz="1600" dirty="0"/>
              <a:t>{NOTEBOOK_ID}</a:t>
            </a:r>
            <a:r>
              <a:rPr lang="en-US" sz="1800" b="1" dirty="0"/>
              <a:t>/jobs/</a:t>
            </a:r>
            <a:r>
              <a:rPr lang="en-US" sz="1800" b="1" dirty="0" err="1"/>
              <a:t>instances</a:t>
            </a:r>
            <a:r>
              <a:rPr lang="en-US" sz="1800" b="1" dirty="0" err="1">
                <a:solidFill>
                  <a:schemeClr val="accent4">
                    <a:lumMod val="75000"/>
                  </a:schemeClr>
                </a:solidFill>
              </a:rPr>
              <a:t>?jobType</a:t>
            </a:r>
            <a:r>
              <a:rPr lang="en-US" sz="1800" b="1" dirty="0"/>
              <a:t>=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RunNotebook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Response returns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headers similar to long running operation</a:t>
            </a:r>
          </a:p>
          <a:p>
            <a:pPr lvl="1"/>
            <a:endParaRPr lang="en-US" dirty="0"/>
          </a:p>
          <a:p>
            <a:r>
              <a:rPr lang="en-US" dirty="0"/>
              <a:t>Checking on a job status by executing GET request on URL in </a:t>
            </a:r>
            <a:r>
              <a:rPr lang="en-US" sz="20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response</a:t>
            </a:r>
          </a:p>
          <a:p>
            <a:pPr lvl="1"/>
            <a:r>
              <a:rPr lang="en-US" dirty="0"/>
              <a:t>Allows you to see if job has completed or still in progress</a:t>
            </a:r>
          </a:p>
          <a:p>
            <a:pPr lvl="1"/>
            <a:r>
              <a:rPr lang="en-US" dirty="0"/>
              <a:t>Currently uses InProgress and Completed</a:t>
            </a:r>
          </a:p>
          <a:p>
            <a:pPr lvl="1"/>
            <a:r>
              <a:rPr lang="en-US" dirty="0"/>
              <a:t>Should be updated to Running and Succeeded instead for consistency with long running ops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07AC-95F3-DBBF-3C17-8428CB40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06" y="4640326"/>
            <a:ext cx="3124471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67B9-60C2-D4FE-22A4-F4EC9A53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49" y="4632705"/>
            <a:ext cx="3048264" cy="1638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09744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EC8A-0B52-79EE-76B6-EE67BB79E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49087"/>
          </a:xfrm>
        </p:spPr>
        <p:txBody>
          <a:bodyPr/>
          <a:lstStyle/>
          <a:p>
            <a:r>
              <a:rPr lang="en-US" dirty="0"/>
              <a:t>Creating semantic model on lakehouse tables uses DirectLake mode</a:t>
            </a:r>
          </a:p>
          <a:p>
            <a:pPr lvl="1"/>
            <a:r>
              <a:rPr lang="en-US" dirty="0"/>
              <a:t>Power BI term </a:t>
            </a:r>
            <a:r>
              <a:rPr lang="en-US" b="1" dirty="0"/>
              <a:t>'dataset'</a:t>
            </a:r>
            <a:r>
              <a:rPr lang="en-US" dirty="0"/>
              <a:t> recently changed to </a:t>
            </a:r>
            <a:r>
              <a:rPr lang="en-US" b="1" dirty="0"/>
              <a:t>semantic model</a:t>
            </a:r>
            <a:r>
              <a:rPr lang="en-US" dirty="0"/>
              <a:t> or just </a:t>
            </a:r>
            <a:r>
              <a:rPr lang="en-US" b="1" dirty="0"/>
              <a:t>model</a:t>
            </a:r>
          </a:p>
          <a:p>
            <a:pPr lvl="1"/>
            <a:r>
              <a:rPr lang="en-US" dirty="0"/>
              <a:t>Creating model allow you to define relationships, measures, hierarchies,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F0F00-219F-381A-AC1A-CAC5077D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Models on Lakehouse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CD744-B7E5-93D2-53DC-724198293E46}"/>
              </a:ext>
            </a:extLst>
          </p:cNvPr>
          <p:cNvSpPr/>
          <p:nvPr/>
        </p:nvSpPr>
        <p:spPr>
          <a:xfrm>
            <a:off x="2088055" y="2848304"/>
            <a:ext cx="8537904" cy="359453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2D9B7-CFE6-5C45-F1C9-41686D7CD5EB}"/>
              </a:ext>
            </a:extLst>
          </p:cNvPr>
          <p:cNvSpPr/>
          <p:nvPr/>
        </p:nvSpPr>
        <p:spPr bwMode="auto">
          <a:xfrm>
            <a:off x="5099626" y="3003111"/>
            <a:ext cx="5377874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7D249-3E0D-60FB-8741-4C79B14349CB}"/>
              </a:ext>
            </a:extLst>
          </p:cNvPr>
          <p:cNvSpPr/>
          <p:nvPr/>
        </p:nvSpPr>
        <p:spPr bwMode="auto">
          <a:xfrm>
            <a:off x="2242592" y="3003111"/>
            <a:ext cx="2127863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DA3DB-B065-BDD7-9E77-4247800F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r="24584"/>
          <a:stretch/>
        </p:blipFill>
        <p:spPr>
          <a:xfrm>
            <a:off x="2368711" y="3389647"/>
            <a:ext cx="1835423" cy="191863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3B0675-041C-95D6-25F9-71F64EC8D5B9}"/>
              </a:ext>
            </a:extLst>
          </p:cNvPr>
          <p:cNvSpPr/>
          <p:nvPr/>
        </p:nvSpPr>
        <p:spPr bwMode="auto">
          <a:xfrm rot="5400000">
            <a:off x="3125061" y="4216719"/>
            <a:ext cx="3078343" cy="6511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13822-E06D-18B5-7D00-EB45607A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93" y="3374770"/>
            <a:ext cx="5200607" cy="26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30D280-A45F-2A35-45D2-A9D6864F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637" y="3026766"/>
            <a:ext cx="269979" cy="2784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9E8570A-3807-C9FB-4146-06088B27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8644" y="3053806"/>
            <a:ext cx="254275" cy="2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38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8260-079D-FFCE-E9B8-5DFE886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and Exposing Power BI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B0D2-4B2F-8238-DCAD-FA6F9BB04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Reports can be built on top of DirectLake models</a:t>
            </a:r>
          </a:p>
          <a:p>
            <a:pPr lvl="1"/>
            <a:r>
              <a:rPr lang="en-US" dirty="0"/>
              <a:t>Power BI reports can provide rich interactive experience for users</a:t>
            </a:r>
          </a:p>
          <a:p>
            <a:pPr lvl="1"/>
            <a:r>
              <a:rPr lang="en-US" dirty="0"/>
              <a:t>Report can be made accessible to licensed users through Power BI service</a:t>
            </a:r>
          </a:p>
          <a:p>
            <a:pPr lvl="1"/>
            <a:r>
              <a:rPr lang="en-US" dirty="0"/>
              <a:t>Report can be made accessible to licensed users through User-Owns-Data embedding</a:t>
            </a:r>
          </a:p>
          <a:p>
            <a:pPr lvl="1"/>
            <a:r>
              <a:rPr lang="en-US" dirty="0"/>
              <a:t>Report </a:t>
            </a:r>
            <a:r>
              <a:rPr lang="en-US" b="1" dirty="0">
                <a:solidFill>
                  <a:srgbClr val="8A0000"/>
                </a:solidFill>
              </a:rPr>
              <a:t>cannot yet</a:t>
            </a:r>
            <a:r>
              <a:rPr lang="en-US" dirty="0"/>
              <a:t> be made accessible to external users through Apps-Owns-Data embedding</a:t>
            </a:r>
          </a:p>
          <a:p>
            <a:pPr lvl="1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5DAAF-A28F-F44B-FB7F-6D1626264564}"/>
              </a:ext>
            </a:extLst>
          </p:cNvPr>
          <p:cNvSpPr/>
          <p:nvPr/>
        </p:nvSpPr>
        <p:spPr>
          <a:xfrm>
            <a:off x="692522" y="3387142"/>
            <a:ext cx="9202878" cy="3115963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022A5-ECEC-661B-939B-9CE21E05458D}"/>
              </a:ext>
            </a:extLst>
          </p:cNvPr>
          <p:cNvSpPr/>
          <p:nvPr/>
        </p:nvSpPr>
        <p:spPr bwMode="auto">
          <a:xfrm>
            <a:off x="4085488" y="3539012"/>
            <a:ext cx="4347911" cy="2580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02143-545D-910B-76F3-1AFAD8031FED}"/>
              </a:ext>
            </a:extLst>
          </p:cNvPr>
          <p:cNvSpPr/>
          <p:nvPr/>
        </p:nvSpPr>
        <p:spPr bwMode="auto">
          <a:xfrm>
            <a:off x="886332" y="3566124"/>
            <a:ext cx="2290942" cy="25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A17243-02C4-984B-D13D-7C313C54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1"/>
          <a:stretch/>
        </p:blipFill>
        <p:spPr>
          <a:xfrm>
            <a:off x="1063526" y="4007000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D02ABA-B86A-8162-C949-E11D78237E00}"/>
              </a:ext>
            </a:extLst>
          </p:cNvPr>
          <p:cNvSpPr/>
          <p:nvPr/>
        </p:nvSpPr>
        <p:spPr bwMode="auto">
          <a:xfrm rot="5400000">
            <a:off x="2341123" y="4560329"/>
            <a:ext cx="2580516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272284-ED73-C499-1D62-8F9B3572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487" y="3908178"/>
            <a:ext cx="4347911" cy="2211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A453A4-DE00-288A-1C8D-7CDFB1B37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649" y="3566124"/>
            <a:ext cx="278348" cy="28704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DCEC9E7-8E75-E501-4AFB-567974E6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32" y="3579290"/>
            <a:ext cx="354389" cy="2833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FC81A-EC44-1095-829C-40EE7B705876}"/>
              </a:ext>
            </a:extLst>
          </p:cNvPr>
          <p:cNvGrpSpPr/>
          <p:nvPr/>
        </p:nvGrpSpPr>
        <p:grpSpPr>
          <a:xfrm>
            <a:off x="9599915" y="3581874"/>
            <a:ext cx="2266471" cy="677461"/>
            <a:chOff x="7009327" y="3248003"/>
            <a:chExt cx="2266471" cy="67746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AA3CD8B-4D7D-E001-B988-233ADC57310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C6A228-8979-6EE1-E5B0-73D226F1D95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441017C-0344-B330-A659-3911F44D7910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44D17607-DAB9-D0A4-5A83-052E815F8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D7A4C4-2176-D906-FE5D-2169DCAA64C3}"/>
              </a:ext>
            </a:extLst>
          </p:cNvPr>
          <p:cNvGrpSpPr/>
          <p:nvPr/>
        </p:nvGrpSpPr>
        <p:grpSpPr>
          <a:xfrm>
            <a:off x="9656040" y="4518589"/>
            <a:ext cx="2266471" cy="677461"/>
            <a:chOff x="7009327" y="3248003"/>
            <a:chExt cx="2266471" cy="6774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1ABD34-E535-F4A7-AAF7-1303553AE77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578239-AD03-50FA-9EAD-89158EF54F89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F071B9-7D08-45B4-85F5-A22870029DB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Graphic 50" descr="Users">
                <a:extLst>
                  <a:ext uri="{FF2B5EF4-FFF2-40B4-BE49-F238E27FC236}">
                    <a16:creationId xmlns:a16="http://schemas.microsoft.com/office/drawing/2014/main" id="{02CB4260-87C3-9711-7591-4A50CEA61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624BBD-269A-6EF2-5D24-F153D7D578EE}"/>
              </a:ext>
            </a:extLst>
          </p:cNvPr>
          <p:cNvGrpSpPr/>
          <p:nvPr/>
        </p:nvGrpSpPr>
        <p:grpSpPr>
          <a:xfrm>
            <a:off x="9658727" y="5486406"/>
            <a:ext cx="2266471" cy="677461"/>
            <a:chOff x="7009327" y="3248003"/>
            <a:chExt cx="2266471" cy="67746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5FCB-2414-338B-C262-481DCA00260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16BE749-C787-6D03-D698-1C7247D9300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B84FA7-6FB4-00C7-60F4-3FC9A21B146C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Graphic 55" descr="Users">
                <a:extLst>
                  <a:ext uri="{FF2B5EF4-FFF2-40B4-BE49-F238E27FC236}">
                    <a16:creationId xmlns:a16="http://schemas.microsoft.com/office/drawing/2014/main" id="{EE410E1F-2F5F-58BF-2B17-C31EF3FCA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19596-2D48-D340-069B-C22AAF5877A0}"/>
              </a:ext>
            </a:extLst>
          </p:cNvPr>
          <p:cNvGrpSpPr/>
          <p:nvPr/>
        </p:nvGrpSpPr>
        <p:grpSpPr>
          <a:xfrm>
            <a:off x="8375373" y="3545699"/>
            <a:ext cx="1172717" cy="640918"/>
            <a:chOff x="8375373" y="3545699"/>
            <a:chExt cx="1172717" cy="6409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9A6AF6-09D5-6289-E4F4-8A7321283AE5}"/>
                </a:ext>
              </a:extLst>
            </p:cNvPr>
            <p:cNvGrpSpPr/>
            <p:nvPr/>
          </p:nvGrpSpPr>
          <p:grpSpPr>
            <a:xfrm>
              <a:off x="8907172" y="3545699"/>
              <a:ext cx="640918" cy="640918"/>
              <a:chOff x="10453309" y="3176803"/>
              <a:chExt cx="640918" cy="6409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B1B42E-C703-28A2-155E-5DAABF3A227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AE91310-D397-D3D7-C625-37FB7664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B0BEE-711B-03E6-554B-8A47FD0522E0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500FC1-C9DC-A69F-1B03-81409588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5373" y="3896653"/>
              <a:ext cx="538432" cy="23835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4CDA21-DF74-31DD-1C4D-B698A1A10121}"/>
              </a:ext>
            </a:extLst>
          </p:cNvPr>
          <p:cNvGrpSpPr/>
          <p:nvPr/>
        </p:nvGrpSpPr>
        <p:grpSpPr>
          <a:xfrm>
            <a:off x="8375373" y="4518589"/>
            <a:ext cx="1172717" cy="640918"/>
            <a:chOff x="8375373" y="4518589"/>
            <a:chExt cx="1172717" cy="64091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47406E-5776-16DA-5A5A-E243A0B378A5}"/>
                </a:ext>
              </a:extLst>
            </p:cNvPr>
            <p:cNvGrpSpPr/>
            <p:nvPr/>
          </p:nvGrpSpPr>
          <p:grpSpPr>
            <a:xfrm>
              <a:off x="8907172" y="4518589"/>
              <a:ext cx="640918" cy="640918"/>
              <a:chOff x="10453309" y="3176803"/>
              <a:chExt cx="640918" cy="6409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62BE7E-AC43-AE94-BF35-23C0EB7217F1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14AAD737-7616-633D-A428-CE6A0094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676E0C-4152-7D2F-7B95-2683AD2472D9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7327BA4-8CF5-E04C-AAB6-6ACAC4F555B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8375373" y="4839048"/>
              <a:ext cx="531799" cy="54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AF6ED1-3E68-976F-E4C4-B53065836C4F}"/>
              </a:ext>
            </a:extLst>
          </p:cNvPr>
          <p:cNvGrpSpPr/>
          <p:nvPr/>
        </p:nvGrpSpPr>
        <p:grpSpPr>
          <a:xfrm>
            <a:off x="8392264" y="5491479"/>
            <a:ext cx="1155826" cy="640918"/>
            <a:chOff x="8392264" y="5491479"/>
            <a:chExt cx="1155826" cy="6409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EFFDAE-C04B-323F-1FC7-BAAB9D11400F}"/>
                </a:ext>
              </a:extLst>
            </p:cNvPr>
            <p:cNvGrpSpPr/>
            <p:nvPr/>
          </p:nvGrpSpPr>
          <p:grpSpPr>
            <a:xfrm>
              <a:off x="8907172" y="5491479"/>
              <a:ext cx="640918" cy="640918"/>
              <a:chOff x="10453309" y="3176803"/>
              <a:chExt cx="640918" cy="6409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DA0283-765B-2DA4-D9FB-AF8A4FAE18B9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5CB15B0-93A0-4C43-BE73-57B8DBCE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FBEFF-5C6E-11DE-C1A7-59E709541723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6AE16B0-1EC6-0E5D-B276-33A4CBA2203F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8392264" y="5678641"/>
              <a:ext cx="514908" cy="13329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0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F9E4-AB42-F16C-5868-44B123D9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F10E0-29D4-4CA2-699E-A2204018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14415"/>
            <a:ext cx="9122100" cy="53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60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86162386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91E-9EF5-275A-3077-F5A0808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71D5-332D-DA4A-CA60-FA1BD9767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User Owns Data vs App Owns Data</a:t>
            </a:r>
          </a:p>
        </p:txBody>
      </p:sp>
    </p:spTree>
    <p:extLst>
      <p:ext uri="{BB962C8B-B14F-4D97-AF65-F5344CB8AC3E}">
        <p14:creationId xmlns:p14="http://schemas.microsoft.com/office/powerpoint/2010/main" val="203338284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308537291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28E8-66CF-FF61-DD24-86BB324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Work Around as of Nov 1,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4557-3690-40D3-A2A2-013E5C84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Inconsistent support for using service principal</a:t>
            </a:r>
          </a:p>
          <a:p>
            <a:pPr lvl="1"/>
            <a:r>
              <a:rPr lang="en-US" dirty="0"/>
              <a:t>Workaround – Use UPN instead of SP until Fabric API SP support is complete</a:t>
            </a:r>
          </a:p>
          <a:p>
            <a:pPr lvl="1"/>
            <a:endParaRPr lang="en-US" dirty="0"/>
          </a:p>
          <a:p>
            <a:r>
              <a:rPr lang="en-US" dirty="0"/>
              <a:t>No ability to use DirectLake datasets with App-Owns-Data embedding</a:t>
            </a:r>
          </a:p>
          <a:p>
            <a:pPr lvl="1"/>
            <a:r>
              <a:rPr lang="en-US" dirty="0"/>
              <a:t>Generate Token API fails if you try to create embed token on DirectLake dataset</a:t>
            </a:r>
          </a:p>
          <a:p>
            <a:pPr lvl="1"/>
            <a:r>
              <a:rPr lang="en-US" dirty="0"/>
              <a:t>Hopefully, this will be addressed and fixed before the end of the year</a:t>
            </a:r>
          </a:p>
          <a:p>
            <a:pPr lvl="1"/>
            <a:endParaRPr lang="en-US" dirty="0"/>
          </a:p>
          <a:p>
            <a:r>
              <a:rPr lang="en-US" dirty="0"/>
              <a:t>No API to configure datasource credentials using service principal identity</a:t>
            </a:r>
          </a:p>
          <a:p>
            <a:pPr lvl="1"/>
            <a:r>
              <a:rPr lang="en-US" dirty="0"/>
              <a:t>Sharable cloud connections (SCC) support service principal credentials</a:t>
            </a:r>
          </a:p>
          <a:p>
            <a:pPr lvl="1"/>
            <a:r>
              <a:rPr lang="en-US" dirty="0"/>
              <a:t>Sharable cloud connections (SCC) can only be created manually</a:t>
            </a:r>
          </a:p>
          <a:p>
            <a:pPr lvl="1"/>
            <a:r>
              <a:rPr lang="en-US" dirty="0"/>
              <a:t>Missing API to automate creation of SCCs and service principal credentials</a:t>
            </a:r>
          </a:p>
        </p:txBody>
      </p:sp>
    </p:spTree>
    <p:extLst>
      <p:ext uri="{BB962C8B-B14F-4D97-AF65-F5344CB8AC3E}">
        <p14:creationId xmlns:p14="http://schemas.microsoft.com/office/powerpoint/2010/main" val="345779218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/>
              <a:t>One Service Principal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</p:spPr>
        <p:txBody>
          <a:bodyPr/>
          <a:lstStyle/>
          <a:p>
            <a:pPr lvl="1"/>
            <a:r>
              <a:rPr lang="en-US"/>
              <a:t>Best strategy to scale upwards over 1000 workspaces</a:t>
            </a:r>
          </a:p>
          <a:p>
            <a:pPr lvl="2"/>
            <a:r>
              <a:rPr lang="en-US"/>
              <a:t>Best Performance because service principal is only member of a single workspace</a:t>
            </a:r>
          </a:p>
          <a:p>
            <a:pPr lvl="2"/>
            <a:r>
              <a:rPr lang="en-US"/>
              <a:t>No service principal owns datasource credentials for more than one customer tenant</a:t>
            </a:r>
          </a:p>
          <a:p>
            <a:pPr lvl="1"/>
            <a:r>
              <a:rPr lang="en-US"/>
              <a:t>Requires ongoing need to create new Azure AD applications for new tenants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BFEBD6-E1F8-4058-A1DE-EE8BDD25B0C1}"/>
              </a:ext>
            </a:extLst>
          </p:cNvPr>
          <p:cNvSpPr/>
          <p:nvPr/>
        </p:nvSpPr>
        <p:spPr bwMode="auto">
          <a:xfrm>
            <a:off x="1160040" y="2852990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CD9F-D00B-41B8-A8CC-8862CA847E21}"/>
              </a:ext>
            </a:extLst>
          </p:cNvPr>
          <p:cNvSpPr/>
          <p:nvPr/>
        </p:nvSpPr>
        <p:spPr bwMode="auto">
          <a:xfrm>
            <a:off x="3751758" y="3511237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38DA6-0AC6-4545-A021-18F89F63FB55}"/>
              </a:ext>
            </a:extLst>
          </p:cNvPr>
          <p:cNvSpPr/>
          <p:nvPr/>
        </p:nvSpPr>
        <p:spPr bwMode="auto">
          <a:xfrm>
            <a:off x="6364930" y="3058190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C0401-180A-4579-B8FE-FD5EA4AC019F}"/>
              </a:ext>
            </a:extLst>
          </p:cNvPr>
          <p:cNvGrpSpPr/>
          <p:nvPr/>
        </p:nvGrpSpPr>
        <p:grpSpPr>
          <a:xfrm>
            <a:off x="1529840" y="343742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C4ACC-56CC-40FF-9C39-8E89CE3A5D81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9" name="Graphic 8" descr="Users outline">
              <a:extLst>
                <a:ext uri="{FF2B5EF4-FFF2-40B4-BE49-F238E27FC236}">
                  <a16:creationId xmlns:a16="http://schemas.microsoft.com/office/drawing/2014/main" id="{DBD1885F-998B-4923-95D3-84C673138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32FD5-1792-4944-9C21-EB95EDDD4A70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982705" y="3852587"/>
            <a:ext cx="1763963" cy="30119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9A1C3-5D83-4C39-9DC0-B7996B6B6DB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979023" y="4593144"/>
            <a:ext cx="1766400" cy="16262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41D0E-E84E-4FA8-8AA9-DA119C416F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982705" y="5333702"/>
            <a:ext cx="1762718" cy="650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72520-4F79-472D-901C-73E05492726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82705" y="5999435"/>
            <a:ext cx="1776971" cy="748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BF6B6-9969-471A-B98E-472231F7FFD6}"/>
              </a:ext>
            </a:extLst>
          </p:cNvPr>
          <p:cNvCxnSpPr>
            <a:cxnSpLocks/>
          </p:cNvCxnSpPr>
          <p:nvPr/>
        </p:nvCxnSpPr>
        <p:spPr>
          <a:xfrm flipH="1" flipV="1">
            <a:off x="2765366" y="3744767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F29E3-FE5A-4D9F-8CB9-2416A509E4C7}"/>
              </a:ext>
            </a:extLst>
          </p:cNvPr>
          <p:cNvCxnSpPr>
            <a:cxnSpLocks/>
          </p:cNvCxnSpPr>
          <p:nvPr/>
        </p:nvCxnSpPr>
        <p:spPr>
          <a:xfrm flipH="1" flipV="1">
            <a:off x="2754485" y="4495877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BAB4E0-F25E-4965-A7D1-9AA3B082408B}"/>
              </a:ext>
            </a:extLst>
          </p:cNvPr>
          <p:cNvCxnSpPr>
            <a:cxnSpLocks/>
          </p:cNvCxnSpPr>
          <p:nvPr/>
        </p:nvCxnSpPr>
        <p:spPr>
          <a:xfrm flipH="1">
            <a:off x="2754483" y="4997783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96F6CB-102C-4A83-90DC-2019E25972B0}"/>
              </a:ext>
            </a:extLst>
          </p:cNvPr>
          <p:cNvCxnSpPr>
            <a:cxnSpLocks/>
          </p:cNvCxnSpPr>
          <p:nvPr/>
        </p:nvCxnSpPr>
        <p:spPr>
          <a:xfrm flipH="1">
            <a:off x="2743590" y="5547819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72CF2-FCF6-427C-8801-CC8737B03ECD}"/>
              </a:ext>
            </a:extLst>
          </p:cNvPr>
          <p:cNvGrpSpPr/>
          <p:nvPr/>
        </p:nvGrpSpPr>
        <p:grpSpPr>
          <a:xfrm>
            <a:off x="6745423" y="3545244"/>
            <a:ext cx="2102653" cy="2836356"/>
            <a:chOff x="9003497" y="3530299"/>
            <a:chExt cx="2155945" cy="29082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5F2FF3-1256-48C4-8322-A8F760A938A8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18FF0F-17EA-44E1-A906-840241C67C39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0AB4BEE-B680-4DC3-A93D-E7DC1B313747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9" name="Object 48">
                  <a:extLst>
                    <a:ext uri="{FF2B5EF4-FFF2-40B4-BE49-F238E27FC236}">
                      <a16:creationId xmlns:a16="http://schemas.microsoft.com/office/drawing/2014/main" id="{D4280BDB-928A-4282-A735-E18AEF9D4A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9" name="Object 48">
                              <a:extLst>
                                <a:ext uri="{FF2B5EF4-FFF2-40B4-BE49-F238E27FC236}">
                                  <a16:creationId xmlns:a16="http://schemas.microsoft.com/office/drawing/2014/main" id="{D4280BDB-928A-4282-A735-E18AEF9D4A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>
                  <a:extLst>
                    <a:ext uri="{FF2B5EF4-FFF2-40B4-BE49-F238E27FC236}">
                      <a16:creationId xmlns:a16="http://schemas.microsoft.com/office/drawing/2014/main" id="{7E9B08F0-9803-471A-BF5B-8642E9EA4E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50" name="Object 49">
                              <a:extLst>
                                <a:ext uri="{FF2B5EF4-FFF2-40B4-BE49-F238E27FC236}">
                                  <a16:creationId xmlns:a16="http://schemas.microsoft.com/office/drawing/2014/main" id="{7E9B08F0-9803-471A-BF5B-8642E9EA4E1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50">
                  <a:extLst>
                    <a:ext uri="{FF2B5EF4-FFF2-40B4-BE49-F238E27FC236}">
                      <a16:creationId xmlns:a16="http://schemas.microsoft.com/office/drawing/2014/main" id="{B22E5934-E65A-4312-9C05-304EC14419D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51" name="Object 50">
                              <a:extLst>
                                <a:ext uri="{FF2B5EF4-FFF2-40B4-BE49-F238E27FC236}">
                                  <a16:creationId xmlns:a16="http://schemas.microsoft.com/office/drawing/2014/main" id="{B22E5934-E65A-4312-9C05-304EC14419D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51">
                  <a:extLst>
                    <a:ext uri="{FF2B5EF4-FFF2-40B4-BE49-F238E27FC236}">
                      <a16:creationId xmlns:a16="http://schemas.microsoft.com/office/drawing/2014/main" id="{7F3C2A35-218D-481A-BB58-CD9D702EF8B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52" name="Object 51">
                              <a:extLst>
                                <a:ext uri="{FF2B5EF4-FFF2-40B4-BE49-F238E27FC236}">
                                  <a16:creationId xmlns:a16="http://schemas.microsoft.com/office/drawing/2014/main" id="{7F3C2A35-218D-481A-BB58-CD9D702EF8B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52">
                  <a:extLst>
                    <a:ext uri="{FF2B5EF4-FFF2-40B4-BE49-F238E27FC236}">
                      <a16:creationId xmlns:a16="http://schemas.microsoft.com/office/drawing/2014/main" id="{C96772FF-7816-48FF-85AE-2C374DA940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53" name="Object 52">
                              <a:extLst>
                                <a:ext uri="{FF2B5EF4-FFF2-40B4-BE49-F238E27FC236}">
                                  <a16:creationId xmlns:a16="http://schemas.microsoft.com/office/drawing/2014/main" id="{C96772FF-7816-48FF-85AE-2C374DA9401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5F1E6A-FF0C-46DF-9E18-056F05E9F569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BE1311-96ED-433C-B1C4-1D60724C23F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0DEF57-37CD-4A7B-B116-BC22F8D0179F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63EE1668-B84F-4C7C-AFDE-399D9DA65A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63EE1668-B84F-4C7C-AFDE-399D9DA65AF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42">
                  <a:extLst>
                    <a:ext uri="{FF2B5EF4-FFF2-40B4-BE49-F238E27FC236}">
                      <a16:creationId xmlns:a16="http://schemas.microsoft.com/office/drawing/2014/main" id="{483DAF1A-7159-4604-B086-CB2160AE6D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43" name="Object 42">
                              <a:extLst>
                                <a:ext uri="{FF2B5EF4-FFF2-40B4-BE49-F238E27FC236}">
                                  <a16:creationId xmlns:a16="http://schemas.microsoft.com/office/drawing/2014/main" id="{483DAF1A-7159-4604-B086-CB2160AE6D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43">
                  <a:extLst>
                    <a:ext uri="{FF2B5EF4-FFF2-40B4-BE49-F238E27FC236}">
                      <a16:creationId xmlns:a16="http://schemas.microsoft.com/office/drawing/2014/main" id="{2B40EC23-C4BB-4668-83D3-FF79CD08AA2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44" name="Object 43">
                              <a:extLst>
                                <a:ext uri="{FF2B5EF4-FFF2-40B4-BE49-F238E27FC236}">
                                  <a16:creationId xmlns:a16="http://schemas.microsoft.com/office/drawing/2014/main" id="{2B40EC23-C4BB-4668-83D3-FF79CD08AA2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Object 44">
                  <a:extLst>
                    <a:ext uri="{FF2B5EF4-FFF2-40B4-BE49-F238E27FC236}">
                      <a16:creationId xmlns:a16="http://schemas.microsoft.com/office/drawing/2014/main" id="{AEF7197D-06E1-4CC5-AEB4-94DBC5446B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45" name="Object 44">
                              <a:extLst>
                                <a:ext uri="{FF2B5EF4-FFF2-40B4-BE49-F238E27FC236}">
                                  <a16:creationId xmlns:a16="http://schemas.microsoft.com/office/drawing/2014/main" id="{AEF7197D-06E1-4CC5-AEB4-94DBC5446BA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45">
                  <a:extLst>
                    <a:ext uri="{FF2B5EF4-FFF2-40B4-BE49-F238E27FC236}">
                      <a16:creationId xmlns:a16="http://schemas.microsoft.com/office/drawing/2014/main" id="{786AC163-F89B-4B9D-8B19-C1DA4FFCD7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46" name="Object 45">
                              <a:extLst>
                                <a:ext uri="{FF2B5EF4-FFF2-40B4-BE49-F238E27FC236}">
                                  <a16:creationId xmlns:a16="http://schemas.microsoft.com/office/drawing/2014/main" id="{786AC163-F89B-4B9D-8B19-C1DA4FFCD73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7CFFDE-C60D-405E-9577-DF7956B2BF35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450D874-64F5-4F38-A07C-7247557E8D1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B52EC91-8613-49E3-B2FE-8BF98D4A7321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35" name="Object 34">
                  <a:extLst>
                    <a:ext uri="{FF2B5EF4-FFF2-40B4-BE49-F238E27FC236}">
                      <a16:creationId xmlns:a16="http://schemas.microsoft.com/office/drawing/2014/main" id="{74C25340-77E7-4B3E-BBDF-53936BCDC14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35" name="Object 34">
                              <a:extLst>
                                <a:ext uri="{FF2B5EF4-FFF2-40B4-BE49-F238E27FC236}">
                                  <a16:creationId xmlns:a16="http://schemas.microsoft.com/office/drawing/2014/main" id="{74C25340-77E7-4B3E-BBDF-53936BCDC14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id="{5C2D7AA3-E25B-4BF0-970F-3407E2456F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36" name="Object 35">
                              <a:extLst>
                                <a:ext uri="{FF2B5EF4-FFF2-40B4-BE49-F238E27FC236}">
                                  <a16:creationId xmlns:a16="http://schemas.microsoft.com/office/drawing/2014/main" id="{5C2D7AA3-E25B-4BF0-970F-3407E2456F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36">
                  <a:extLst>
                    <a:ext uri="{FF2B5EF4-FFF2-40B4-BE49-F238E27FC236}">
                      <a16:creationId xmlns:a16="http://schemas.microsoft.com/office/drawing/2014/main" id="{12D9EC61-0E64-4388-9435-A09E8EC332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7" name="Object 36">
                              <a:extLst>
                                <a:ext uri="{FF2B5EF4-FFF2-40B4-BE49-F238E27FC236}">
                                  <a16:creationId xmlns:a16="http://schemas.microsoft.com/office/drawing/2014/main" id="{12D9EC61-0E64-4388-9435-A09E8EC3324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455BFA66-3368-400E-ACD4-6D7D239867D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455BFA66-3368-400E-ACD4-6D7D239867D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38">
                  <a:extLst>
                    <a:ext uri="{FF2B5EF4-FFF2-40B4-BE49-F238E27FC236}">
                      <a16:creationId xmlns:a16="http://schemas.microsoft.com/office/drawing/2014/main" id="{0E9CFEEF-B46B-4FCA-B530-D8E5EE9B8A5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9" name="Object 38">
                              <a:extLst>
                                <a:ext uri="{FF2B5EF4-FFF2-40B4-BE49-F238E27FC236}">
                                  <a16:creationId xmlns:a16="http://schemas.microsoft.com/office/drawing/2014/main" id="{0E9CFEEF-B46B-4FCA-B530-D8E5EE9B8A5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B6E7A4-84CA-4869-9F33-2F56A4F45FF1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BD52E5-23D3-44C5-BFBD-61615395750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9AB189-0FE0-40A8-85BB-BCD4E23611CA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F398BE63-D070-4699-AB48-0D770430E8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28" name="Object 27">
                              <a:extLst>
                                <a:ext uri="{FF2B5EF4-FFF2-40B4-BE49-F238E27FC236}">
                                  <a16:creationId xmlns:a16="http://schemas.microsoft.com/office/drawing/2014/main" id="{F398BE63-D070-4699-AB48-0D770430E8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B748BFB7-DAC7-436D-A502-797BC0372A7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B748BFB7-DAC7-436D-A502-797BC0372A7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>
                  <a:extLst>
                    <a:ext uri="{FF2B5EF4-FFF2-40B4-BE49-F238E27FC236}">
                      <a16:creationId xmlns:a16="http://schemas.microsoft.com/office/drawing/2014/main" id="{E115A424-481D-47F3-BE3D-06A89FC278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0" name="Object 29">
                              <a:extLst>
                                <a:ext uri="{FF2B5EF4-FFF2-40B4-BE49-F238E27FC236}">
                                  <a16:creationId xmlns:a16="http://schemas.microsoft.com/office/drawing/2014/main" id="{E115A424-481D-47F3-BE3D-06A89FC2786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" name="Object 30">
                  <a:extLst>
                    <a:ext uri="{FF2B5EF4-FFF2-40B4-BE49-F238E27FC236}">
                      <a16:creationId xmlns:a16="http://schemas.microsoft.com/office/drawing/2014/main" id="{D087FCB3-DC8D-4C05-9C32-1C655F48DA0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1" name="Object 30">
                              <a:extLst>
                                <a:ext uri="{FF2B5EF4-FFF2-40B4-BE49-F238E27FC236}">
                                  <a16:creationId xmlns:a16="http://schemas.microsoft.com/office/drawing/2014/main" id="{D087FCB3-DC8D-4C05-9C32-1C655F48DA0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>
                  <a:extLst>
                    <a:ext uri="{FF2B5EF4-FFF2-40B4-BE49-F238E27FC236}">
                      <a16:creationId xmlns:a16="http://schemas.microsoft.com/office/drawing/2014/main" id="{2EC6060C-87EB-4F84-9A9F-6FD9F4DF42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2" name="Object 31">
                              <a:extLst>
                                <a:ext uri="{FF2B5EF4-FFF2-40B4-BE49-F238E27FC236}">
                                  <a16:creationId xmlns:a16="http://schemas.microsoft.com/office/drawing/2014/main" id="{2EC6060C-87EB-4F84-9A9F-6FD9F4DF42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0F27A1-65BC-41AA-A17E-44819DCFCEF2}"/>
              </a:ext>
            </a:extLst>
          </p:cNvPr>
          <p:cNvGrpSpPr/>
          <p:nvPr/>
        </p:nvGrpSpPr>
        <p:grpSpPr>
          <a:xfrm>
            <a:off x="1518959" y="418853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DF2300-4704-4D50-B65D-A573D9A2D47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56" name="Graphic 55" descr="Users outline">
              <a:extLst>
                <a:ext uri="{FF2B5EF4-FFF2-40B4-BE49-F238E27FC236}">
                  <a16:creationId xmlns:a16="http://schemas.microsoft.com/office/drawing/2014/main" id="{C341374F-72F3-40B7-9839-FDE521343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3500AF-CCCB-4C80-958F-ED0CEFC20E9C}"/>
              </a:ext>
            </a:extLst>
          </p:cNvPr>
          <p:cNvGrpSpPr/>
          <p:nvPr/>
        </p:nvGrpSpPr>
        <p:grpSpPr>
          <a:xfrm>
            <a:off x="1518957" y="4950539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9AEE63-0E35-4CD0-8E85-02896D599B94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B8BEAB8A-346B-423C-B623-824964FC0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3AD5F0-794A-4E64-BFC1-7C093CF7BE67}"/>
              </a:ext>
            </a:extLst>
          </p:cNvPr>
          <p:cNvGrpSpPr/>
          <p:nvPr/>
        </p:nvGrpSpPr>
        <p:grpSpPr>
          <a:xfrm>
            <a:off x="1508064" y="5712544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C8EAEA-0936-4E8C-B8C4-1925EB021596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62" name="Graphic 61" descr="Users outline">
              <a:extLst>
                <a:ext uri="{FF2B5EF4-FFF2-40B4-BE49-F238E27FC236}">
                  <a16:creationId xmlns:a16="http://schemas.microsoft.com/office/drawing/2014/main" id="{B4C8DF07-4C30-430A-91C7-75782BEFC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4E6348-AE16-4254-9364-7317C56DE473}"/>
              </a:ext>
            </a:extLst>
          </p:cNvPr>
          <p:cNvGrpSpPr/>
          <p:nvPr/>
        </p:nvGrpSpPr>
        <p:grpSpPr>
          <a:xfrm>
            <a:off x="4430338" y="3852585"/>
            <a:ext cx="552365" cy="2428199"/>
            <a:chOff x="4081099" y="3998413"/>
            <a:chExt cx="566902" cy="2492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1F5A0D-E79B-4837-B49C-466958938FD7}"/>
                </a:ext>
              </a:extLst>
            </p:cNvPr>
            <p:cNvGrpSpPr/>
            <p:nvPr/>
          </p:nvGrpSpPr>
          <p:grpSpPr>
            <a:xfrm>
              <a:off x="4081099" y="3998413"/>
              <a:ext cx="560107" cy="577516"/>
              <a:chOff x="6262373" y="2435914"/>
              <a:chExt cx="848695" cy="91180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806C44-507D-4FEA-8003-286F159E38B7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2AB89B52-D409-4BDA-87B3-DF401BC2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48F58E-4332-4E33-BC33-ABD8901943D6}"/>
                </a:ext>
              </a:extLst>
            </p:cNvPr>
            <p:cNvGrpSpPr/>
            <p:nvPr/>
          </p:nvGrpSpPr>
          <p:grpSpPr>
            <a:xfrm>
              <a:off x="4084115" y="4636610"/>
              <a:ext cx="560107" cy="577516"/>
              <a:chOff x="6262373" y="2435914"/>
              <a:chExt cx="848695" cy="91180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83B0009-9526-47A8-B0BB-025EE903B30D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0" name="Graphic 69" descr="User with solid fill">
                <a:extLst>
                  <a:ext uri="{FF2B5EF4-FFF2-40B4-BE49-F238E27FC236}">
                    <a16:creationId xmlns:a16="http://schemas.microsoft.com/office/drawing/2014/main" id="{978FEB54-1AAC-40E0-9B21-8A1878280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FEBAA2-15A2-45F0-9867-8DDD5020E2F5}"/>
                </a:ext>
              </a:extLst>
            </p:cNvPr>
            <p:cNvGrpSpPr/>
            <p:nvPr/>
          </p:nvGrpSpPr>
          <p:grpSpPr>
            <a:xfrm>
              <a:off x="4084878" y="5274807"/>
              <a:ext cx="560107" cy="577516"/>
              <a:chOff x="6262373" y="2435914"/>
              <a:chExt cx="848695" cy="91180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3F998C-3BA0-4DBC-B6D2-BDC09C7647DB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3" name="Graphic 72" descr="User with solid fill">
                <a:extLst>
                  <a:ext uri="{FF2B5EF4-FFF2-40B4-BE49-F238E27FC236}">
                    <a16:creationId xmlns:a16="http://schemas.microsoft.com/office/drawing/2014/main" id="{5191DD3C-446E-4833-A26C-BC2AC48ED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B8765D2-00A3-4E39-8F21-F9A015E0655A}"/>
                </a:ext>
              </a:extLst>
            </p:cNvPr>
            <p:cNvGrpSpPr/>
            <p:nvPr/>
          </p:nvGrpSpPr>
          <p:grpSpPr>
            <a:xfrm>
              <a:off x="4087894" y="5913004"/>
              <a:ext cx="560107" cy="577516"/>
              <a:chOff x="6262373" y="2435914"/>
              <a:chExt cx="848695" cy="91180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D174C75-ECDF-4EA5-8638-BB91F7ECE946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6" name="Graphic 75" descr="User with solid fill">
                <a:extLst>
                  <a:ext uri="{FF2B5EF4-FFF2-40B4-BE49-F238E27FC236}">
                    <a16:creationId xmlns:a16="http://schemas.microsoft.com/office/drawing/2014/main" id="{6B917B95-0454-4CA9-B52D-501CAA09F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130696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24C3E4-AC18-AC90-FE17-9D6C4DD195B1}"/>
              </a:ext>
            </a:extLst>
          </p:cNvPr>
          <p:cNvSpPr/>
          <p:nvPr/>
        </p:nvSpPr>
        <p:spPr>
          <a:xfrm>
            <a:off x="1828800" y="3110753"/>
            <a:ext cx="7055223" cy="369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ISV AAD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A8C7-66ED-A6A8-A2E0-8353C1A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Data to Consumers through the SQL 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52AF-CA40-886F-AFFB-B2B80544B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3195"/>
          </a:xfrm>
        </p:spPr>
        <p:txBody>
          <a:bodyPr/>
          <a:lstStyle/>
          <a:p>
            <a:r>
              <a:rPr lang="en-US" dirty="0"/>
              <a:t>Data in lakehouse tables accessible through SQL endpoint</a:t>
            </a:r>
          </a:p>
          <a:p>
            <a:pPr lvl="1"/>
            <a:r>
              <a:rPr lang="en-US" dirty="0"/>
              <a:t>SQL endpoint automatically created when you add tables to lakehouse</a:t>
            </a:r>
          </a:p>
          <a:p>
            <a:pPr lvl="1"/>
            <a:r>
              <a:rPr lang="en-US" dirty="0"/>
              <a:t>SQL endpoint of Lakehouse provides read-only access for executing queries</a:t>
            </a:r>
          </a:p>
          <a:p>
            <a:pPr lvl="1"/>
            <a:r>
              <a:rPr lang="en-US" dirty="0"/>
              <a:t>SQL endpoint provides data access to wide range of SQL-based applications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70B2C-EA54-A04F-F529-4B10E4B395E2}"/>
              </a:ext>
            </a:extLst>
          </p:cNvPr>
          <p:cNvSpPr/>
          <p:nvPr/>
        </p:nvSpPr>
        <p:spPr>
          <a:xfrm>
            <a:off x="2127013" y="3355527"/>
            <a:ext cx="3399639" cy="303303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2022A-9C1A-C8E5-F968-A01274702B7D}"/>
              </a:ext>
            </a:extLst>
          </p:cNvPr>
          <p:cNvGrpSpPr/>
          <p:nvPr/>
        </p:nvGrpSpPr>
        <p:grpSpPr>
          <a:xfrm>
            <a:off x="2439598" y="3636981"/>
            <a:ext cx="2045558" cy="2270566"/>
            <a:chOff x="3458128" y="3420938"/>
            <a:chExt cx="5216716" cy="22169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F5836-E13C-D342-3170-3C3D268E55B0}"/>
                </a:ext>
              </a:extLst>
            </p:cNvPr>
            <p:cNvSpPr/>
            <p:nvPr/>
          </p:nvSpPr>
          <p:spPr bwMode="auto">
            <a:xfrm>
              <a:off x="3458128" y="3420938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7B5F36E-8281-BE2B-2B69-3430F82A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2293" y="3465839"/>
              <a:ext cx="353482" cy="230903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06606A0-AE80-C9CE-7205-66FD7712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11"/>
          <a:stretch/>
        </p:blipFill>
        <p:spPr>
          <a:xfrm>
            <a:off x="2558906" y="4027219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B411E6-C9F0-30C4-C362-1008E0A52F18}"/>
              </a:ext>
            </a:extLst>
          </p:cNvPr>
          <p:cNvSpPr/>
          <p:nvPr/>
        </p:nvSpPr>
        <p:spPr bwMode="auto">
          <a:xfrm rot="5400000">
            <a:off x="3811150" y="4499482"/>
            <a:ext cx="2262888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2937FD-5A4E-0E3E-7BDD-A1AA1D6C030C}"/>
              </a:ext>
            </a:extLst>
          </p:cNvPr>
          <p:cNvGrpSpPr/>
          <p:nvPr/>
        </p:nvGrpSpPr>
        <p:grpSpPr>
          <a:xfrm>
            <a:off x="5361400" y="3380045"/>
            <a:ext cx="2448212" cy="722051"/>
            <a:chOff x="4454100" y="3498614"/>
            <a:chExt cx="2448212" cy="7220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04717-5085-C94F-4FE9-FB7741F1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4100" y="3859640"/>
              <a:ext cx="1033035" cy="2459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2FBF86-FA9B-E17A-5F25-BFC3DD124D25}"/>
                </a:ext>
              </a:extLst>
            </p:cNvPr>
            <p:cNvSpPr/>
            <p:nvPr/>
          </p:nvSpPr>
          <p:spPr>
            <a:xfrm>
              <a:off x="5466115" y="3498614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Reporting Tools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FFB32-83EC-3E0B-FAC0-BB0533E05E67}"/>
              </a:ext>
            </a:extLst>
          </p:cNvPr>
          <p:cNvGrpSpPr/>
          <p:nvPr/>
        </p:nvGrpSpPr>
        <p:grpSpPr>
          <a:xfrm>
            <a:off x="5339685" y="4436854"/>
            <a:ext cx="2469927" cy="722051"/>
            <a:chOff x="4432385" y="4351612"/>
            <a:chExt cx="2469927" cy="722051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662DD4-0D69-32E2-9C89-BE08F4E67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2385" y="4712637"/>
              <a:ext cx="103373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A54588-C7DF-08C7-F37B-E1282B3EBC08}"/>
                </a:ext>
              </a:extLst>
            </p:cNvPr>
            <p:cNvSpPr/>
            <p:nvPr/>
          </p:nvSpPr>
          <p:spPr>
            <a:xfrm>
              <a:off x="5466115" y="4351612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Export Utilities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D94DD-46F0-07FC-B848-E6B1E886D859}"/>
              </a:ext>
            </a:extLst>
          </p:cNvPr>
          <p:cNvGrpSpPr/>
          <p:nvPr/>
        </p:nvGrpSpPr>
        <p:grpSpPr>
          <a:xfrm>
            <a:off x="5305442" y="5493662"/>
            <a:ext cx="2504170" cy="722051"/>
            <a:chOff x="4403585" y="5207007"/>
            <a:chExt cx="2504170" cy="72205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84A127-FBF3-A3A7-3531-0F788C30D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585" y="5294338"/>
              <a:ext cx="1067973" cy="27369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EDFFCE-9288-10C4-666D-B878C95CF3CE}"/>
                </a:ext>
              </a:extLst>
            </p:cNvPr>
            <p:cNvSpPr/>
            <p:nvPr/>
          </p:nvSpPr>
          <p:spPr>
            <a:xfrm>
              <a:off x="5471558" y="5207007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zzzz</a:t>
              </a:r>
              <a:endParaRPr lang="en-US" sz="10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50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30" y="1145848"/>
            <a:ext cx="11604521" cy="1969770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Customer tenant created using one or more Fabric workspaces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Developer uses Fabric User APIs to create and configure workspace items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Workspace items include lakehouses, notebooks, semantic models and reports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320744" y="2666680"/>
            <a:ext cx="4288747" cy="4210915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Developing Multi-tenant Applications in Fabric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098118" y="3150530"/>
            <a:ext cx="5282620" cy="1804667"/>
            <a:chOff x="2140158" y="3076960"/>
            <a:chExt cx="5282620" cy="1804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76960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620291"/>
              <a:ext cx="1442140" cy="126133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926336" y="4439409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3920462" y="3441111"/>
            <a:ext cx="640918" cy="640918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754749" y="3441111"/>
            <a:ext cx="640918" cy="640918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589036" y="3441111"/>
            <a:ext cx="640918" cy="640918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423323" y="3441111"/>
            <a:ext cx="640918" cy="640918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161172" y="3321574"/>
            <a:ext cx="2072586" cy="879992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098118" y="4384322"/>
            <a:ext cx="5293377" cy="1086662"/>
            <a:chOff x="2140158" y="4310752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310752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54083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144963" y="4603014"/>
            <a:ext cx="2072586" cy="879992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098118" y="4955197"/>
            <a:ext cx="5335169" cy="1726072"/>
            <a:chOff x="2098118" y="4955197"/>
            <a:chExt cx="5335169" cy="17260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7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>
                  <a:solidFill>
                    <a:schemeClr val="bg2">
                      <a:lumMod val="65000"/>
                    </a:schemeClr>
                  </a:solidFill>
                </a:rPr>
                <a:t>Customer N Tenant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098118" y="4955197"/>
              <a:ext cx="1442140" cy="135702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40918"/>
              <a:chOff x="8017204" y="4275816"/>
              <a:chExt cx="3143779" cy="64091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155473" y="5774965"/>
            <a:ext cx="2072586" cy="879992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9363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3F6-E977-8859-9AC5-05F2D823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C7EBD-91FD-24CF-C543-F23563F0234D}"/>
              </a:ext>
            </a:extLst>
          </p:cNvPr>
          <p:cNvSpPr txBox="1"/>
          <p:nvPr/>
        </p:nvSpPr>
        <p:spPr>
          <a:xfrm>
            <a:off x="8864224" y="2976360"/>
            <a:ext cx="914400" cy="201350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Spark job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E7BB6B-2420-9843-935B-4CBA6FC4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624" y="3218529"/>
            <a:ext cx="609600" cy="6286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4326FA-E30B-E040-17C4-EE0312246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4241" y="5223711"/>
            <a:ext cx="609600" cy="609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8686CE2-01CD-CCC6-531B-743514EC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708" y="3892817"/>
            <a:ext cx="609600" cy="609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61A3BE-E998-173F-9E6B-48E89ECCD922}"/>
              </a:ext>
            </a:extLst>
          </p:cNvPr>
          <p:cNvSpPr txBox="1"/>
          <p:nvPr/>
        </p:nvSpPr>
        <p:spPr>
          <a:xfrm>
            <a:off x="5307448" y="5875586"/>
            <a:ext cx="157479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EBBE6-8252-046D-91CD-15EA51C61398}"/>
              </a:ext>
            </a:extLst>
          </p:cNvPr>
          <p:cNvSpPr txBox="1"/>
          <p:nvPr/>
        </p:nvSpPr>
        <p:spPr>
          <a:xfrm>
            <a:off x="5421854" y="4425900"/>
            <a:ext cx="198195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 Mirror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214C79C-D4D9-14FE-E85F-D247E7C79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8150" y="4339553"/>
            <a:ext cx="609600" cy="609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A13CB8-2564-25A4-4FF2-395C72028C58}"/>
              </a:ext>
            </a:extLst>
          </p:cNvPr>
          <p:cNvSpPr txBox="1"/>
          <p:nvPr/>
        </p:nvSpPr>
        <p:spPr>
          <a:xfrm>
            <a:off x="2978034" y="4949153"/>
            <a:ext cx="148983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Spark Environment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444D3-2E75-CA3B-18D8-9C7A3DA2CF57}"/>
              </a:ext>
            </a:extLst>
          </p:cNvPr>
          <p:cNvSpPr/>
          <p:nvPr/>
        </p:nvSpPr>
        <p:spPr bwMode="auto">
          <a:xfrm>
            <a:off x="8864224" y="297359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0EA3D-093D-0B3B-116B-9FE8A054B70B}"/>
              </a:ext>
            </a:extLst>
          </p:cNvPr>
          <p:cNvGrpSpPr/>
          <p:nvPr/>
        </p:nvGrpSpPr>
        <p:grpSpPr>
          <a:xfrm>
            <a:off x="183144" y="2470748"/>
            <a:ext cx="914400" cy="914400"/>
            <a:chOff x="183144" y="2470748"/>
            <a:chExt cx="914400" cy="9144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795EC10-B799-57D2-A60D-08BFDE45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062" y="2708600"/>
              <a:ext cx="609600" cy="60960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88C710-9FB9-1899-0DFA-E87E9C6010C7}"/>
                </a:ext>
              </a:extLst>
            </p:cNvPr>
            <p:cNvGrpSpPr/>
            <p:nvPr/>
          </p:nvGrpSpPr>
          <p:grpSpPr>
            <a:xfrm>
              <a:off x="183144" y="2470748"/>
              <a:ext cx="914400" cy="914400"/>
              <a:chOff x="8281933" y="4614111"/>
              <a:chExt cx="914400" cy="9144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9A5AD3-D0FE-A13A-BF61-0B05FCC37493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workspace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3B1385-1BDE-AA5E-F8E6-FF359BEB6731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E8E7BD-B2CA-8F8D-0DC6-57106C68A338}"/>
              </a:ext>
            </a:extLst>
          </p:cNvPr>
          <p:cNvGrpSpPr/>
          <p:nvPr/>
        </p:nvGrpSpPr>
        <p:grpSpPr>
          <a:xfrm>
            <a:off x="1366488" y="2470748"/>
            <a:ext cx="914400" cy="914400"/>
            <a:chOff x="1366488" y="2470748"/>
            <a:chExt cx="914400" cy="9144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4F4CC70-E18C-885D-43E5-C3AD22F7E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9924" y="2690672"/>
              <a:ext cx="609600" cy="62865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3116C1-8B16-E3AD-DC33-219E1655765F}"/>
                </a:ext>
              </a:extLst>
            </p:cNvPr>
            <p:cNvGrpSpPr/>
            <p:nvPr/>
          </p:nvGrpSpPr>
          <p:grpSpPr>
            <a:xfrm>
              <a:off x="1366488" y="2470748"/>
              <a:ext cx="914400" cy="914400"/>
              <a:chOff x="8281933" y="4614111"/>
              <a:chExt cx="914400" cy="9144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4AA19B-A0AE-2E7B-BB90-48B018464C4E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2A4830-F828-09DA-FA68-EE0F53B5078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F01A2C-F72A-05DA-37F1-B3F8A3B894AE}"/>
              </a:ext>
            </a:extLst>
          </p:cNvPr>
          <p:cNvGrpSpPr/>
          <p:nvPr/>
        </p:nvGrpSpPr>
        <p:grpSpPr>
          <a:xfrm>
            <a:off x="2486112" y="2515507"/>
            <a:ext cx="914400" cy="914400"/>
            <a:chOff x="2486112" y="2515507"/>
            <a:chExt cx="914400" cy="9144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19CBD28-5A5E-16C0-A280-365FB89C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25066" y="2748976"/>
              <a:ext cx="609600" cy="628650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BD6134C-947E-80FA-AEF2-645825B91BE9}"/>
                </a:ext>
              </a:extLst>
            </p:cNvPr>
            <p:cNvGrpSpPr/>
            <p:nvPr/>
          </p:nvGrpSpPr>
          <p:grpSpPr>
            <a:xfrm>
              <a:off x="2486112" y="2515507"/>
              <a:ext cx="914400" cy="914400"/>
              <a:chOff x="8281933" y="4614111"/>
              <a:chExt cx="914400" cy="9144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2DCA65-89E2-4859-CA6A-E69885C517E4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D60E81-4899-3491-9070-D5BB44A06255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5B4553-65AF-BBE7-C7B3-918EF6639AC8}"/>
              </a:ext>
            </a:extLst>
          </p:cNvPr>
          <p:cNvGrpSpPr/>
          <p:nvPr/>
        </p:nvGrpSpPr>
        <p:grpSpPr>
          <a:xfrm>
            <a:off x="3745715" y="2504810"/>
            <a:ext cx="914400" cy="914400"/>
            <a:chOff x="3745715" y="2504810"/>
            <a:chExt cx="914400" cy="9144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583A975-8B2F-B2A0-87E0-DE213B43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88804" y="2736295"/>
              <a:ext cx="609600" cy="628650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FEB709-7BEA-5004-AD0F-7887FE1B2425}"/>
                </a:ext>
              </a:extLst>
            </p:cNvPr>
            <p:cNvGrpSpPr/>
            <p:nvPr/>
          </p:nvGrpSpPr>
          <p:grpSpPr>
            <a:xfrm>
              <a:off x="3745715" y="2504810"/>
              <a:ext cx="914400" cy="914400"/>
              <a:chOff x="8281933" y="4614111"/>
              <a:chExt cx="914400" cy="91440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976F1D-5CAF-0E0C-8FDD-6A2479140CD7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6B06A1-394A-6ABC-C4C4-721EF9803BB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4CED38-A86F-8CAE-9FB1-C349CA967F5F}"/>
              </a:ext>
            </a:extLst>
          </p:cNvPr>
          <p:cNvGrpSpPr/>
          <p:nvPr/>
        </p:nvGrpSpPr>
        <p:grpSpPr>
          <a:xfrm>
            <a:off x="4937328" y="2469868"/>
            <a:ext cx="914400" cy="914400"/>
            <a:chOff x="4937328" y="2469868"/>
            <a:chExt cx="914400" cy="9144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73295E7-E738-8998-68D2-C54B097F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94460" y="2690424"/>
              <a:ext cx="609600" cy="6286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E59C20-3BE1-FB2C-3D3A-4767AC461CEE}"/>
                </a:ext>
              </a:extLst>
            </p:cNvPr>
            <p:cNvGrpSpPr/>
            <p:nvPr/>
          </p:nvGrpSpPr>
          <p:grpSpPr>
            <a:xfrm>
              <a:off x="4937328" y="2469868"/>
              <a:ext cx="914400" cy="914400"/>
              <a:chOff x="8281933" y="4614111"/>
              <a:chExt cx="914400" cy="9144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3691BC-2A5C-E85F-949C-FE6EA4C4807D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C528A3-F5A5-20D7-A366-6B0B176D74C4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0D8961-0C76-E87D-DFE3-942C61F29464}"/>
              </a:ext>
            </a:extLst>
          </p:cNvPr>
          <p:cNvGrpSpPr/>
          <p:nvPr/>
        </p:nvGrpSpPr>
        <p:grpSpPr>
          <a:xfrm>
            <a:off x="6138170" y="2495918"/>
            <a:ext cx="914400" cy="914400"/>
            <a:chOff x="6138170" y="2495918"/>
            <a:chExt cx="914400" cy="9144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499D51B-4FFA-6BBC-DE2C-8A615E42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70079" y="2742626"/>
              <a:ext cx="609600" cy="62865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1FA1791-670B-EFC3-66F5-5E0FA4248126}"/>
                </a:ext>
              </a:extLst>
            </p:cNvPr>
            <p:cNvGrpSpPr/>
            <p:nvPr/>
          </p:nvGrpSpPr>
          <p:grpSpPr>
            <a:xfrm>
              <a:off x="6138170" y="2495918"/>
              <a:ext cx="914400" cy="914400"/>
              <a:chOff x="8281933" y="4614111"/>
              <a:chExt cx="914400" cy="9144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95C589-0876-6DAF-A5D2-EFE6A9FAC448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paginated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B298D8-A321-9188-4EEE-871A858A5DEE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57808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08E-40BF-1B32-5EF8-8D040CD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Medallion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282-CDD2-3075-9BD0-2EC10FAE6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Bronze</a:t>
            </a:r>
          </a:p>
          <a:p>
            <a:pPr lvl="1"/>
            <a:r>
              <a:rPr lang="en-US"/>
              <a:t>raw data imported in "as is" format</a:t>
            </a:r>
            <a:endParaRPr lang="en-US">
              <a:cs typeface="Segoe UI"/>
            </a:endParaRPr>
          </a:p>
          <a:p>
            <a:pPr lvl="1"/>
            <a:r>
              <a:rPr lang="en-US"/>
              <a:t>hard to secure when there are many small tables</a:t>
            </a:r>
            <a:endParaRPr lang="en-US">
              <a:cs typeface="Segoe UI"/>
            </a:endParaRPr>
          </a:p>
          <a:p>
            <a:pPr lvl="1"/>
            <a:r>
              <a:rPr lang="en-US"/>
              <a:t>primarily access by service principals instead of user accounts</a:t>
            </a:r>
            <a:endParaRPr lang="en-US">
              <a:cs typeface="Segoe UI"/>
            </a:endParaRPr>
          </a:p>
          <a:p>
            <a:r>
              <a:rPr lang="en-US"/>
              <a:t>Silver</a:t>
            </a:r>
            <a:endParaRPr lang="en-US">
              <a:cs typeface="Segoe UI"/>
            </a:endParaRPr>
          </a:p>
          <a:p>
            <a:pPr lvl="1"/>
            <a:r>
              <a:rPr lang="en-US"/>
              <a:t>validated, enriched version of data which is trusted for downstream workloads</a:t>
            </a:r>
            <a:endParaRPr lang="en-US">
              <a:cs typeface="Segoe UI"/>
            </a:endParaRPr>
          </a:p>
          <a:p>
            <a:pPr lvl="1"/>
            <a:r>
              <a:rPr lang="en-US"/>
              <a:t>employs data quality rules for validating and processing data</a:t>
            </a:r>
            <a:endParaRPr lang="en-US">
              <a:cs typeface="Segoe UI"/>
            </a:endParaRPr>
          </a:p>
          <a:p>
            <a:pPr lvl="1"/>
            <a:r>
              <a:rPr lang="en-US"/>
              <a:t>Historization usually applied by merging all data</a:t>
            </a:r>
            <a:endParaRPr lang="en-US">
              <a:cs typeface="Segoe UI"/>
            </a:endParaRPr>
          </a:p>
          <a:p>
            <a:r>
              <a:rPr lang="en-US"/>
              <a:t>Gold</a:t>
            </a:r>
            <a:endParaRPr lang="en-US">
              <a:cs typeface="Segoe UI"/>
            </a:endParaRPr>
          </a:p>
          <a:p>
            <a:pPr lvl="1"/>
            <a:r>
              <a:rPr lang="en-US"/>
              <a:t>provides project-specific databases</a:t>
            </a:r>
            <a:endParaRPr lang="en-US">
              <a:cs typeface="Segoe UI"/>
            </a:endParaRPr>
          </a:p>
          <a:p>
            <a:pPr lvl="1"/>
            <a:r>
              <a:rPr lang="en-US"/>
              <a:t>denormalized, read-optimized data model with fewer joins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4597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Demo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16868"/>
          </a:xfrm>
        </p:spPr>
        <p:txBody>
          <a:bodyPr/>
          <a:lstStyle/>
          <a:p>
            <a:r>
              <a:rPr lang="en-US" sz="1800" b="1" dirty="0" err="1">
                <a:solidFill>
                  <a:srgbClr val="6C0000"/>
                </a:solidFill>
              </a:rPr>
              <a:t>FabricUserApiDemo</a:t>
            </a:r>
            <a:r>
              <a:rPr lang="en-US" dirty="0"/>
              <a:t> is developer sample which demonstrates calling Fabric User APIs</a:t>
            </a:r>
          </a:p>
          <a:p>
            <a:pPr lvl="1"/>
            <a:r>
              <a:rPr lang="en-US" dirty="0"/>
              <a:t>Created as simple console application created using C# and .NET 7</a:t>
            </a:r>
          </a:p>
          <a:p>
            <a:pPr lvl="1"/>
            <a:r>
              <a:rPr lang="en-US" dirty="0"/>
              <a:t>Can be opened and run using any version of Visual Studio 2022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You must update </a:t>
            </a:r>
            <a:r>
              <a:rPr lang="en-US" sz="1800" b="1" dirty="0" err="1">
                <a:solidFill>
                  <a:srgbClr val="6C0000"/>
                </a:solidFill>
              </a:rPr>
              <a:t>AppSettings.cs</a:t>
            </a:r>
            <a:r>
              <a:rPr lang="en-US" dirty="0"/>
              <a:t> before you can run the project in the Visual Studio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4404-3A7A-50E3-8917-4693B6C3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3" y="2479234"/>
            <a:ext cx="2758110" cy="356006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8DF9E08-1142-0420-4DC5-4F5D5019934C}"/>
              </a:ext>
            </a:extLst>
          </p:cNvPr>
          <p:cNvSpPr/>
          <p:nvPr/>
        </p:nvSpPr>
        <p:spPr bwMode="auto">
          <a:xfrm>
            <a:off x="762484" y="4929530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7867-8471-8BF4-46AA-69367327445B}"/>
              </a:ext>
            </a:extLst>
          </p:cNvPr>
          <p:cNvGrpSpPr/>
          <p:nvPr/>
        </p:nvGrpSpPr>
        <p:grpSpPr>
          <a:xfrm>
            <a:off x="2536790" y="2934035"/>
            <a:ext cx="6798240" cy="2333704"/>
            <a:chOff x="2626242" y="2963853"/>
            <a:chExt cx="6798240" cy="23337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D94693-D633-6FB9-D082-B95DE6CDE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874" b="25958"/>
            <a:stretch/>
          </p:blipFill>
          <p:spPr>
            <a:xfrm>
              <a:off x="5770698" y="2963853"/>
              <a:ext cx="3653784" cy="2333704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D47B74-E9DC-4D56-B008-88A66A99C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242" y="3721395"/>
              <a:ext cx="2923953" cy="1295128"/>
            </a:xfrm>
            <a:prstGeom prst="straightConnector1">
              <a:avLst/>
            </a:prstGeom>
            <a:ln w="2857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10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Important Classes in Models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26188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- serialization classes to convert between JSON and .NET objects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- delegated permission scopes for Fabric User API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PowerBiPermissionScopes</a:t>
            </a:r>
            <a:r>
              <a:rPr lang="en-US" dirty="0"/>
              <a:t> - delegated permissions for Power BI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ED61-949D-EC02-688D-1794DAA6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" t="17234"/>
          <a:stretch/>
        </p:blipFill>
        <p:spPr>
          <a:xfrm>
            <a:off x="823925" y="2653545"/>
            <a:ext cx="3610771" cy="38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A99B11-9F79-8AE8-3E1A-B9E6B36D793C}"/>
              </a:ext>
            </a:extLst>
          </p:cNvPr>
          <p:cNvSpPr/>
          <p:nvPr/>
        </p:nvSpPr>
        <p:spPr bwMode="auto">
          <a:xfrm>
            <a:off x="1212028" y="4270786"/>
            <a:ext cx="3222667" cy="9108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9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Classes in Services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083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- used to acquire access tokens from Azure AD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- used to execute HTTP requests to Fabric User API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FabricItemTemplateManager</a:t>
            </a:r>
            <a:r>
              <a:rPr lang="en-US" dirty="0"/>
              <a:t> - used to assembly item definitions for Create Item API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CustomerTenantBuilder</a:t>
            </a:r>
            <a:r>
              <a:rPr lang="en-US" dirty="0"/>
              <a:t> - contains logic for custom tenant provisioning flows</a:t>
            </a:r>
          </a:p>
          <a:p>
            <a:pPr>
              <a:spcBef>
                <a:spcPts val="200"/>
              </a:spcBef>
            </a:pPr>
            <a:r>
              <a:rPr lang="en-US" sz="1800" b="1" dirty="0">
                <a:solidFill>
                  <a:srgbClr val="6C0000"/>
                </a:solidFill>
              </a:rPr>
              <a:t>PowerBiUserAPi</a:t>
            </a:r>
            <a:r>
              <a:rPr lang="en-US" dirty="0"/>
              <a:t> - used to execute HTTP requests to Power BI REST API</a:t>
            </a:r>
          </a:p>
          <a:p>
            <a:pPr>
              <a:spcBef>
                <a:spcPts val="200"/>
              </a:spcBef>
            </a:pPr>
            <a:r>
              <a:rPr lang="en-US" sz="1800" b="1" dirty="0">
                <a:solidFill>
                  <a:srgbClr val="6C0000"/>
                </a:solidFill>
              </a:rPr>
              <a:t>WebPageGenerator</a:t>
            </a:r>
            <a:r>
              <a:rPr lang="en-US" dirty="0"/>
              <a:t> - used to generate HTML pages to demonstrate Power BI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43495-E708-2EB4-65C5-E75F4A0F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9965" r="11751" b="21261"/>
          <a:stretch/>
        </p:blipFill>
        <p:spPr>
          <a:xfrm>
            <a:off x="903764" y="3763927"/>
            <a:ext cx="3031973" cy="2892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3053D4-A910-CD41-5D5D-BF298A50A5CD}"/>
              </a:ext>
            </a:extLst>
          </p:cNvPr>
          <p:cNvSpPr/>
          <p:nvPr/>
        </p:nvSpPr>
        <p:spPr bwMode="auto">
          <a:xfrm>
            <a:off x="1286540" y="5209955"/>
            <a:ext cx="2649197" cy="1446028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3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1094846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8176AF01F154593632C4651D6F451" ma:contentTypeVersion="13" ma:contentTypeDescription="Create a new document." ma:contentTypeScope="" ma:versionID="67cac1df46714d1c47807bd455deefdb">
  <xsd:schema xmlns:xsd="http://www.w3.org/2001/XMLSchema" xmlns:xs="http://www.w3.org/2001/XMLSchema" xmlns:p="http://schemas.microsoft.com/office/2006/metadata/properties" xmlns:ns1="http://schemas.microsoft.com/sharepoint/v3" xmlns:ns2="11ef760b-d158-4726-b88a-cd71a2334016" xmlns:ns3="377c6c6c-3450-448f-986e-2d19e4d4d919" targetNamespace="http://schemas.microsoft.com/office/2006/metadata/properties" ma:root="true" ma:fieldsID="4fb2cf4ff9a873d8e6fdd512ebbb52c6" ns1:_="" ns2:_="" ns3:_="">
    <xsd:import namespace="http://schemas.microsoft.com/sharepoint/v3"/>
    <xsd:import namespace="11ef760b-d158-4726-b88a-cd71a2334016"/>
    <xsd:import namespace="377c6c6c-3450-448f-986e-2d19e4d4d9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760b-d158-4726-b88a-cd71a2334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c6c6c-3450-448f-986e-2d19e4d4d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7c6c6c-3450-448f-986e-2d19e4d4d919"/>
    <ds:schemaRef ds:uri="http://purl.org/dc/dcmitype/"/>
    <ds:schemaRef ds:uri="11ef760b-d158-4726-b88a-cd71a2334016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411C69-F97C-4176-9B7C-DF4DBA242F12}">
  <ds:schemaRefs>
    <ds:schemaRef ds:uri="11ef760b-d158-4726-b88a-cd71a2334016"/>
    <ds:schemaRef ds:uri="377c6c6c-3450-448f-986e-2d19e4d4d9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6296</TotalTime>
  <Words>2891</Words>
  <Application>Microsoft Office PowerPoint</Application>
  <PresentationFormat>Custom</PresentationFormat>
  <Paragraphs>553</Paragraphs>
  <Slides>51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Getting Started with the Fabric User APIs</vt:lpstr>
      <vt:lpstr>Agenda</vt:lpstr>
      <vt:lpstr>Fabric User API Design and Architecture</vt:lpstr>
      <vt:lpstr>RTFM! = Read The Fabric Documentation</vt:lpstr>
      <vt:lpstr>Developing Multi-tenant Applications in Fabric</vt:lpstr>
      <vt:lpstr>Fabric User API Demo Project</vt:lpstr>
      <vt:lpstr>Important Classes in Models Folder</vt:lpstr>
      <vt:lpstr>Important Classes in Services Folder</vt:lpstr>
      <vt:lpstr>Agenda</vt:lpstr>
      <vt:lpstr>Authentication and Access Token Acquisition</vt:lpstr>
      <vt:lpstr>Acquiring Access Token for User using MSAL.NET</vt:lpstr>
      <vt:lpstr>Creating New Entra Id Application</vt:lpstr>
      <vt:lpstr>Transmitting Access Token in Fabric User API Calls</vt:lpstr>
      <vt:lpstr>Executing Fabric API Calls with ExecuteGetRequest</vt:lpstr>
      <vt:lpstr>Deserializing JSON from the HTTP Response</vt:lpstr>
      <vt:lpstr>Agenda</vt:lpstr>
      <vt:lpstr>Create Workspace</vt:lpstr>
      <vt:lpstr>Add Workspace Role Assignment for User</vt:lpstr>
      <vt:lpstr>Assigning Roles to Azure AD Groups and Service Principals</vt:lpstr>
      <vt:lpstr>Agenda</vt:lpstr>
      <vt:lpstr>Getting Away from Deployment and ALM using PBIX Files</vt:lpstr>
      <vt:lpstr>Programming with Fabric Item Definitions</vt:lpstr>
      <vt:lpstr>Understanding the Abstraction of a Workspace Item</vt:lpstr>
      <vt:lpstr>Fabric Item Definition Structure</vt:lpstr>
      <vt:lpstr>Assembling Item Definitions for Calls to CreateItem API</vt:lpstr>
      <vt:lpstr>Creating Semantic Model using CreateItem</vt:lpstr>
      <vt:lpstr>Long Running Operations – Part 1</vt:lpstr>
      <vt:lpstr>Long Running Operations – Part 2</vt:lpstr>
      <vt:lpstr>Long Running Operations – Part 3</vt:lpstr>
      <vt:lpstr>Provisioning Flow to Bind Report to Semantic Model</vt:lpstr>
      <vt:lpstr>Creating Report using CreateItem API</vt:lpstr>
      <vt:lpstr>Exporting Items using Get Item Definition</vt:lpstr>
      <vt:lpstr>Agenda</vt:lpstr>
      <vt:lpstr>Using Spark Jobs to Create Lakehouse Tables</vt:lpstr>
      <vt:lpstr>Creating Lakehouse using Create Item</vt:lpstr>
      <vt:lpstr>Lakehouse Properties</vt:lpstr>
      <vt:lpstr>Creating a Notebook</vt:lpstr>
      <vt:lpstr>Binding Notebook to Lakehouse</vt:lpstr>
      <vt:lpstr>Job Scheduler</vt:lpstr>
      <vt:lpstr>Starting On-demand Spark Job to Run Notebook</vt:lpstr>
      <vt:lpstr>Creating Semantic Models on Lakehouse Tables</vt:lpstr>
      <vt:lpstr> Creating and Exposing Power BI Reports</vt:lpstr>
      <vt:lpstr>PowerPoint Presentation</vt:lpstr>
      <vt:lpstr>Agenda</vt:lpstr>
      <vt:lpstr>Power BI Embedding</vt:lpstr>
      <vt:lpstr>Summary</vt:lpstr>
      <vt:lpstr>Issues to Work Around as of Nov 1, 2023</vt:lpstr>
      <vt:lpstr>One Service Principal per Customer Tenant</vt:lpstr>
      <vt:lpstr>Exposing Data to Consumers through the SQL Endpoint</vt:lpstr>
      <vt:lpstr>PowerPoint Presentation</vt:lpstr>
      <vt:lpstr>Implementing Medallion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31</cp:revision>
  <cp:lastPrinted>2019-05-02T20:11:39Z</cp:lastPrinted>
  <dcterms:created xsi:type="dcterms:W3CDTF">2018-09-21T01:16:59Z</dcterms:created>
  <dcterms:modified xsi:type="dcterms:W3CDTF">2023-11-20T22:10:36Z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0x010100DE18176AF01F154593632C4651D6F451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