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46" r:id="rId4"/>
  </p:sldMasterIdLst>
  <p:notesMasterIdLst>
    <p:notesMasterId r:id="rId28"/>
  </p:notesMasterIdLst>
  <p:handoutMasterIdLst>
    <p:handoutMasterId r:id="rId29"/>
  </p:handoutMasterIdLst>
  <p:sldIdLst>
    <p:sldId id="288" r:id="rId5"/>
    <p:sldId id="302" r:id="rId6"/>
    <p:sldId id="4512" r:id="rId7"/>
    <p:sldId id="4514" r:id="rId8"/>
    <p:sldId id="309" r:id="rId9"/>
    <p:sldId id="4487" r:id="rId10"/>
    <p:sldId id="289" r:id="rId11"/>
    <p:sldId id="4511" r:id="rId12"/>
    <p:sldId id="4503" r:id="rId13"/>
    <p:sldId id="291" r:id="rId14"/>
    <p:sldId id="4505" r:id="rId15"/>
    <p:sldId id="4507" r:id="rId16"/>
    <p:sldId id="294" r:id="rId17"/>
    <p:sldId id="297" r:id="rId18"/>
    <p:sldId id="299" r:id="rId19"/>
    <p:sldId id="4497" r:id="rId20"/>
    <p:sldId id="4506" r:id="rId21"/>
    <p:sldId id="4504" r:id="rId22"/>
    <p:sldId id="4501" r:id="rId23"/>
    <p:sldId id="310" r:id="rId24"/>
    <p:sldId id="4496" r:id="rId25"/>
    <p:sldId id="4495" r:id="rId26"/>
    <p:sldId id="4515" r:id="rId27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0000"/>
    <a:srgbClr val="EFF5FB"/>
    <a:srgbClr val="EFF7FF"/>
    <a:srgbClr val="D5EAFF"/>
    <a:srgbClr val="C1E0FF"/>
    <a:srgbClr val="FFFAEB"/>
    <a:srgbClr val="2B4D89"/>
    <a:srgbClr val="254275"/>
    <a:srgbClr val="052A67"/>
    <a:srgbClr val="0846A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997" autoAdjust="0"/>
    <p:restoredTop sz="91709" autoAdjust="0"/>
  </p:normalViewPr>
  <p:slideViewPr>
    <p:cSldViewPr snapToGrid="0">
      <p:cViewPr varScale="1">
        <p:scale>
          <a:sx n="71" d="100"/>
          <a:sy n="71" d="100"/>
        </p:scale>
        <p:origin x="43" y="144"/>
      </p:cViewPr>
      <p:guideLst/>
    </p:cSldViewPr>
  </p:slideViewPr>
  <p:outlineViewPr>
    <p:cViewPr>
      <p:scale>
        <a:sx n="33" d="100"/>
        <a:sy n="33" d="100"/>
      </p:scale>
      <p:origin x="0" y="-1533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6/16/2021 10:09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698A6-EF13-4110-8F6E-E3761629E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7F005-E0F2-4D27-84A5-B8FCD94585E1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 flip="none" rotWithShape="1">
            <a:gsLst>
              <a:gs pos="0">
                <a:srgbClr val="254275"/>
              </a:gs>
              <a:gs pos="44000">
                <a:srgbClr val="2B4D89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1912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03225" indent="-40322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/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56803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7F005-E0F2-4D27-84A5-B8FCD94585E1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 flip="none" rotWithShape="1">
            <a:gsLst>
              <a:gs pos="0">
                <a:srgbClr val="254275"/>
              </a:gs>
              <a:gs pos="44000">
                <a:srgbClr val="2B4D89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0667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03225" indent="-4032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6114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7F005-E0F2-4D27-84A5-B8FCD94585E1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 flip="none" rotWithShape="1">
            <a:gsLst>
              <a:gs pos="0">
                <a:srgbClr val="254275"/>
              </a:gs>
              <a:gs pos="44000">
                <a:srgbClr val="2B4D89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17897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03225" indent="-4032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47319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7F005-E0F2-4D27-84A5-B8FCD94585E1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 flip="none" rotWithShape="1">
            <a:gsLst>
              <a:gs pos="0">
                <a:srgbClr val="254275"/>
              </a:gs>
              <a:gs pos="44000">
                <a:srgbClr val="2B4D89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07538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36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7E84B-D5D7-49D5-AE92-B742D5D2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DAB0D-1FFE-4DB4-B9FE-4448D31B9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9624F0-B071-4E67-BB62-3B35A9FD39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ED6AC9-9774-4F8C-AB5E-41262BF4D2C4}"/>
              </a:ext>
            </a:extLst>
          </p:cNvPr>
          <p:cNvSpPr/>
          <p:nvPr userDrawn="1"/>
        </p:nvSpPr>
        <p:spPr>
          <a:xfrm>
            <a:off x="1" y="1"/>
            <a:ext cx="12436474" cy="69945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2500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59" r:id="rId2"/>
    <p:sldLayoutId id="2147484660" r:id="rId3"/>
    <p:sldLayoutId id="2147484661" r:id="rId4"/>
    <p:sldLayoutId id="2147484658" r:id="rId5"/>
  </p:sldLayoutIdLst>
  <p:transition>
    <p:fade/>
  </p:transition>
  <p:hf sldNum="0" hdr="0" dt="0"/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github.com/otykier/TabularEditor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s://multilanguagereportdemo.azurewebsites.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PowerBiDevCamp/Multilanguage-Report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7F1315A-5DE4-469D-807D-4D565927F51C}"/>
              </a:ext>
            </a:extLst>
          </p:cNvPr>
          <p:cNvSpPr/>
          <p:nvPr/>
        </p:nvSpPr>
        <p:spPr>
          <a:xfrm>
            <a:off x="0" y="0"/>
            <a:ext cx="12436475" cy="1938993"/>
          </a:xfrm>
          <a:prstGeom prst="rect">
            <a:avLst/>
          </a:prstGeom>
          <a:gradFill>
            <a:gsLst>
              <a:gs pos="11000">
                <a:schemeClr val="accent5">
                  <a:lumMod val="50000"/>
                </a:schemeClr>
              </a:gs>
              <a:gs pos="48000">
                <a:srgbClr val="317CC1"/>
              </a:gs>
              <a:gs pos="75000">
                <a:srgbClr val="00206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D8AE04-607C-42E0-A136-6A6396EF3D97}"/>
              </a:ext>
            </a:extLst>
          </p:cNvPr>
          <p:cNvSpPr txBox="1"/>
          <p:nvPr/>
        </p:nvSpPr>
        <p:spPr>
          <a:xfrm>
            <a:off x="9588530" y="455422"/>
            <a:ext cx="2307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PBICAT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EAF339E-C6DA-4041-96DA-1B2FA1A4635F}"/>
              </a:ext>
            </a:extLst>
          </p:cNvPr>
          <p:cNvSpPr/>
          <p:nvPr/>
        </p:nvSpPr>
        <p:spPr>
          <a:xfrm>
            <a:off x="8682649" y="585963"/>
            <a:ext cx="853331" cy="689800"/>
          </a:xfrm>
          <a:custGeom>
            <a:avLst/>
            <a:gdLst>
              <a:gd name="connsiteX0" fmla="*/ 2281772 w 3943350"/>
              <a:gd name="connsiteY0" fmla="*/ 1487438 h 3423841"/>
              <a:gd name="connsiteX1" fmla="*/ 2449412 w 3943350"/>
              <a:gd name="connsiteY1" fmla="*/ 1651267 h 3423841"/>
              <a:gd name="connsiteX2" fmla="*/ 2448040 w 3943350"/>
              <a:gd name="connsiteY2" fmla="*/ 1657911 h 3423841"/>
              <a:gd name="connsiteX3" fmla="*/ 2449412 w 3943350"/>
              <a:gd name="connsiteY3" fmla="*/ 1657911 h 3423841"/>
              <a:gd name="connsiteX4" fmla="*/ 2449412 w 3943350"/>
              <a:gd name="connsiteY4" fmla="*/ 2593332 h 3423841"/>
              <a:gd name="connsiteX5" fmla="*/ 2449412 w 3943350"/>
              <a:gd name="connsiteY5" fmla="*/ 2605332 h 3423841"/>
              <a:gd name="connsiteX6" fmla="*/ 2446933 w 3943350"/>
              <a:gd name="connsiteY6" fmla="*/ 2605332 h 3423841"/>
              <a:gd name="connsiteX7" fmla="*/ 2436238 w 3943350"/>
              <a:gd name="connsiteY7" fmla="*/ 2657102 h 3423841"/>
              <a:gd name="connsiteX8" fmla="*/ 2281772 w 3943350"/>
              <a:gd name="connsiteY8" fmla="*/ 2757161 h 3423841"/>
              <a:gd name="connsiteX9" fmla="*/ 2127306 w 3943350"/>
              <a:gd name="connsiteY9" fmla="*/ 2657102 h 3423841"/>
              <a:gd name="connsiteX10" fmla="*/ 2116611 w 3943350"/>
              <a:gd name="connsiteY10" fmla="*/ 2605332 h 3423841"/>
              <a:gd name="connsiteX11" fmla="*/ 2114132 w 3943350"/>
              <a:gd name="connsiteY11" fmla="*/ 2605332 h 3423841"/>
              <a:gd name="connsiteX12" fmla="*/ 2114132 w 3943350"/>
              <a:gd name="connsiteY12" fmla="*/ 2593332 h 3423841"/>
              <a:gd name="connsiteX13" fmla="*/ 2114132 w 3943350"/>
              <a:gd name="connsiteY13" fmla="*/ 1657911 h 3423841"/>
              <a:gd name="connsiteX14" fmla="*/ 2115505 w 3943350"/>
              <a:gd name="connsiteY14" fmla="*/ 1657911 h 3423841"/>
              <a:gd name="connsiteX15" fmla="*/ 2114132 w 3943350"/>
              <a:gd name="connsiteY15" fmla="*/ 1651267 h 3423841"/>
              <a:gd name="connsiteX16" fmla="*/ 2281772 w 3943350"/>
              <a:gd name="connsiteY16" fmla="*/ 1487438 h 3423841"/>
              <a:gd name="connsiteX17" fmla="*/ 2900209 w 3943350"/>
              <a:gd name="connsiteY17" fmla="*/ 699485 h 3423841"/>
              <a:gd name="connsiteX18" fmla="*/ 3067849 w 3943350"/>
              <a:gd name="connsiteY18" fmla="*/ 863314 h 3423841"/>
              <a:gd name="connsiteX19" fmla="*/ 3066362 w 3943350"/>
              <a:gd name="connsiteY19" fmla="*/ 870511 h 3423841"/>
              <a:gd name="connsiteX20" fmla="*/ 3067849 w 3943350"/>
              <a:gd name="connsiteY20" fmla="*/ 870511 h 3423841"/>
              <a:gd name="connsiteX21" fmla="*/ 3067849 w 3943350"/>
              <a:gd name="connsiteY21" fmla="*/ 2605332 h 3423841"/>
              <a:gd name="connsiteX22" fmla="*/ 2900209 w 3943350"/>
              <a:gd name="connsiteY22" fmla="*/ 2769161 h 3423841"/>
              <a:gd name="connsiteX23" fmla="*/ 2732569 w 3943350"/>
              <a:gd name="connsiteY23" fmla="*/ 2605332 h 3423841"/>
              <a:gd name="connsiteX24" fmla="*/ 2732569 w 3943350"/>
              <a:gd name="connsiteY24" fmla="*/ 870511 h 3423841"/>
              <a:gd name="connsiteX25" fmla="*/ 2734056 w 3943350"/>
              <a:gd name="connsiteY25" fmla="*/ 870511 h 3423841"/>
              <a:gd name="connsiteX26" fmla="*/ 2732569 w 3943350"/>
              <a:gd name="connsiteY26" fmla="*/ 863314 h 3423841"/>
              <a:gd name="connsiteX27" fmla="*/ 2900209 w 3943350"/>
              <a:gd name="connsiteY27" fmla="*/ 699485 h 3423841"/>
              <a:gd name="connsiteX28" fmla="*/ 493682 w 3943350"/>
              <a:gd name="connsiteY28" fmla="*/ 0 h 3423841"/>
              <a:gd name="connsiteX29" fmla="*/ 3449668 w 3943350"/>
              <a:gd name="connsiteY29" fmla="*/ 0 h 3423841"/>
              <a:gd name="connsiteX30" fmla="*/ 3943350 w 3943350"/>
              <a:gd name="connsiteY30" fmla="*/ 493682 h 3423841"/>
              <a:gd name="connsiteX31" fmla="*/ 3943350 w 3943350"/>
              <a:gd name="connsiteY31" fmla="*/ 2011172 h 3423841"/>
              <a:gd name="connsiteX32" fmla="*/ 3449668 w 3943350"/>
              <a:gd name="connsiteY32" fmla="*/ 2504854 h 3423841"/>
              <a:gd name="connsiteX33" fmla="*/ 3318913 w 3943350"/>
              <a:gd name="connsiteY33" fmla="*/ 2504854 h 3423841"/>
              <a:gd name="connsiteX34" fmla="*/ 3318913 w 3943350"/>
              <a:gd name="connsiteY34" fmla="*/ 2179617 h 3423841"/>
              <a:gd name="connsiteX35" fmla="*/ 3397068 w 3943350"/>
              <a:gd name="connsiteY35" fmla="*/ 2179617 h 3423841"/>
              <a:gd name="connsiteX36" fmla="*/ 3612526 w 3943350"/>
              <a:gd name="connsiteY36" fmla="*/ 1964159 h 3423841"/>
              <a:gd name="connsiteX37" fmla="*/ 3612526 w 3943350"/>
              <a:gd name="connsiteY37" fmla="*/ 546282 h 3423841"/>
              <a:gd name="connsiteX38" fmla="*/ 3397068 w 3943350"/>
              <a:gd name="connsiteY38" fmla="*/ 330824 h 3423841"/>
              <a:gd name="connsiteX39" fmla="*/ 546282 w 3943350"/>
              <a:gd name="connsiteY39" fmla="*/ 330824 h 3423841"/>
              <a:gd name="connsiteX40" fmla="*/ 330824 w 3943350"/>
              <a:gd name="connsiteY40" fmla="*/ 546282 h 3423841"/>
              <a:gd name="connsiteX41" fmla="*/ 330824 w 3943350"/>
              <a:gd name="connsiteY41" fmla="*/ 1964159 h 3423841"/>
              <a:gd name="connsiteX42" fmla="*/ 502860 w 3943350"/>
              <a:gd name="connsiteY42" fmla="*/ 2175240 h 3423841"/>
              <a:gd name="connsiteX43" fmla="*/ 541027 w 3943350"/>
              <a:gd name="connsiteY43" fmla="*/ 2179087 h 3423841"/>
              <a:gd name="connsiteX44" fmla="*/ 541027 w 3943350"/>
              <a:gd name="connsiteY44" fmla="*/ 2180360 h 3423841"/>
              <a:gd name="connsiteX45" fmla="*/ 1235467 w 3943350"/>
              <a:gd name="connsiteY45" fmla="*/ 2180360 h 3423841"/>
              <a:gd name="connsiteX46" fmla="*/ 1235467 w 3943350"/>
              <a:gd name="connsiteY46" fmla="*/ 2168448 h 3423841"/>
              <a:gd name="connsiteX47" fmla="*/ 1236141 w 3943350"/>
              <a:gd name="connsiteY47" fmla="*/ 2168448 h 3423841"/>
              <a:gd name="connsiteX48" fmla="*/ 1236141 w 3943350"/>
              <a:gd name="connsiteY48" fmla="*/ 2843218 h 3423841"/>
              <a:gd name="connsiteX49" fmla="*/ 1511308 w 3943350"/>
              <a:gd name="connsiteY49" fmla="*/ 2568051 h 3423841"/>
              <a:gd name="connsiteX50" fmla="*/ 1511308 w 3943350"/>
              <a:gd name="connsiteY50" fmla="*/ 1386978 h 3423841"/>
              <a:gd name="connsiteX51" fmla="*/ 1511308 w 3943350"/>
              <a:gd name="connsiteY51" fmla="*/ 1386977 h 3423841"/>
              <a:gd name="connsiteX52" fmla="*/ 1524089 w 3943350"/>
              <a:gd name="connsiteY52" fmla="*/ 1323208 h 3423841"/>
              <a:gd name="connsiteX53" fmla="*/ 1673946 w 3943350"/>
              <a:gd name="connsiteY53" fmla="*/ 1223149 h 3423841"/>
              <a:gd name="connsiteX54" fmla="*/ 1836584 w 3943350"/>
              <a:gd name="connsiteY54" fmla="*/ 1386978 h 3423841"/>
              <a:gd name="connsiteX55" fmla="*/ 1836583 w 3943350"/>
              <a:gd name="connsiteY55" fmla="*/ 1386983 h 3423841"/>
              <a:gd name="connsiteX56" fmla="*/ 1836583 w 3943350"/>
              <a:gd name="connsiteY56" fmla="*/ 2617206 h 3423841"/>
              <a:gd name="connsiteX57" fmla="*/ 1837698 w 3943350"/>
              <a:gd name="connsiteY57" fmla="*/ 2620940 h 3423841"/>
              <a:gd name="connsiteX58" fmla="*/ 1836583 w 3943350"/>
              <a:gd name="connsiteY58" fmla="*/ 2632732 h 3423841"/>
              <a:gd name="connsiteX59" fmla="*/ 1836583 w 3943350"/>
              <a:gd name="connsiteY59" fmla="*/ 2636682 h 3423841"/>
              <a:gd name="connsiteX60" fmla="*/ 1836210 w 3943350"/>
              <a:gd name="connsiteY60" fmla="*/ 2636682 h 3423841"/>
              <a:gd name="connsiteX61" fmla="*/ 1831156 w 3943350"/>
              <a:gd name="connsiteY61" fmla="*/ 2690128 h 3423841"/>
              <a:gd name="connsiteX62" fmla="*/ 1799116 w 3943350"/>
              <a:gd name="connsiteY62" fmla="*/ 2751798 h 3423841"/>
              <a:gd name="connsiteX63" fmla="*/ 1782475 w 3943350"/>
              <a:gd name="connsiteY63" fmla="*/ 2766021 h 3423841"/>
              <a:gd name="connsiteX64" fmla="*/ 1784985 w 3943350"/>
              <a:gd name="connsiteY64" fmla="*/ 2768531 h 3423841"/>
              <a:gd name="connsiteX65" fmla="*/ 1195739 w 3943350"/>
              <a:gd name="connsiteY65" fmla="*/ 3357777 h 3423841"/>
              <a:gd name="connsiteX66" fmla="*/ 1186274 w 3943350"/>
              <a:gd name="connsiteY66" fmla="*/ 3372290 h 3423841"/>
              <a:gd name="connsiteX67" fmla="*/ 1169615 w 3943350"/>
              <a:gd name="connsiteY67" fmla="*/ 3383900 h 3423841"/>
              <a:gd name="connsiteX68" fmla="*/ 1163750 w 3943350"/>
              <a:gd name="connsiteY68" fmla="*/ 3389766 h 3423841"/>
              <a:gd name="connsiteX69" fmla="*/ 1162702 w 3943350"/>
              <a:gd name="connsiteY69" fmla="*/ 3388719 h 3423841"/>
              <a:gd name="connsiteX70" fmla="*/ 1132155 w 3943350"/>
              <a:gd name="connsiteY70" fmla="*/ 3410010 h 3423841"/>
              <a:gd name="connsiteX71" fmla="*/ 1065883 w 3943350"/>
              <a:gd name="connsiteY71" fmla="*/ 3423841 h 3423841"/>
              <a:gd name="connsiteX72" fmla="*/ 895625 w 3943350"/>
              <a:gd name="connsiteY72" fmla="*/ 3247835 h 3423841"/>
              <a:gd name="connsiteX73" fmla="*/ 900861 w 3943350"/>
              <a:gd name="connsiteY73" fmla="*/ 3221025 h 3423841"/>
              <a:gd name="connsiteX74" fmla="*/ 900861 w 3943350"/>
              <a:gd name="connsiteY74" fmla="*/ 2503729 h 3423841"/>
              <a:gd name="connsiteX75" fmla="*/ 792091 w 3943350"/>
              <a:gd name="connsiteY75" fmla="*/ 2503729 h 3423841"/>
              <a:gd name="connsiteX76" fmla="*/ 792091 w 3943350"/>
              <a:gd name="connsiteY76" fmla="*/ 2504854 h 3423841"/>
              <a:gd name="connsiteX77" fmla="*/ 493682 w 3943350"/>
              <a:gd name="connsiteY77" fmla="*/ 2504854 h 3423841"/>
              <a:gd name="connsiteX78" fmla="*/ 0 w 3943350"/>
              <a:gd name="connsiteY78" fmla="*/ 2011172 h 3423841"/>
              <a:gd name="connsiteX79" fmla="*/ 0 w 3943350"/>
              <a:gd name="connsiteY79" fmla="*/ 493682 h 3423841"/>
              <a:gd name="connsiteX80" fmla="*/ 493682 w 3943350"/>
              <a:gd name="connsiteY80" fmla="*/ 0 h 342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943350" h="3423841">
                <a:moveTo>
                  <a:pt x="2281772" y="1487438"/>
                </a:moveTo>
                <a:cubicBezTo>
                  <a:pt x="2374357" y="1487438"/>
                  <a:pt x="2449412" y="1560787"/>
                  <a:pt x="2449412" y="1651267"/>
                </a:cubicBezTo>
                <a:lnTo>
                  <a:pt x="2448040" y="1657911"/>
                </a:lnTo>
                <a:lnTo>
                  <a:pt x="2449412" y="1657911"/>
                </a:lnTo>
                <a:lnTo>
                  <a:pt x="2449412" y="2593332"/>
                </a:lnTo>
                <a:lnTo>
                  <a:pt x="2449412" y="2605332"/>
                </a:lnTo>
                <a:lnTo>
                  <a:pt x="2446933" y="2605332"/>
                </a:lnTo>
                <a:lnTo>
                  <a:pt x="2436238" y="2657102"/>
                </a:lnTo>
                <a:cubicBezTo>
                  <a:pt x="2410789" y="2715902"/>
                  <a:pt x="2351211" y="2757161"/>
                  <a:pt x="2281772" y="2757161"/>
                </a:cubicBezTo>
                <a:cubicBezTo>
                  <a:pt x="2212333" y="2757161"/>
                  <a:pt x="2152755" y="2715902"/>
                  <a:pt x="2127306" y="2657102"/>
                </a:cubicBezTo>
                <a:lnTo>
                  <a:pt x="2116611" y="2605332"/>
                </a:lnTo>
                <a:lnTo>
                  <a:pt x="2114132" y="2605332"/>
                </a:lnTo>
                <a:lnTo>
                  <a:pt x="2114132" y="2593332"/>
                </a:lnTo>
                <a:lnTo>
                  <a:pt x="2114132" y="1657911"/>
                </a:lnTo>
                <a:lnTo>
                  <a:pt x="2115505" y="1657911"/>
                </a:lnTo>
                <a:lnTo>
                  <a:pt x="2114132" y="1651267"/>
                </a:lnTo>
                <a:cubicBezTo>
                  <a:pt x="2114132" y="1560787"/>
                  <a:pt x="2189187" y="1487438"/>
                  <a:pt x="2281772" y="1487438"/>
                </a:cubicBezTo>
                <a:close/>
                <a:moveTo>
                  <a:pt x="2900209" y="699485"/>
                </a:moveTo>
                <a:cubicBezTo>
                  <a:pt x="2992794" y="699485"/>
                  <a:pt x="3067849" y="772834"/>
                  <a:pt x="3067849" y="863314"/>
                </a:cubicBezTo>
                <a:lnTo>
                  <a:pt x="3066362" y="870511"/>
                </a:lnTo>
                <a:lnTo>
                  <a:pt x="3067849" y="870511"/>
                </a:lnTo>
                <a:lnTo>
                  <a:pt x="3067849" y="2605332"/>
                </a:lnTo>
                <a:cubicBezTo>
                  <a:pt x="3067849" y="2695812"/>
                  <a:pt x="2992794" y="2769161"/>
                  <a:pt x="2900209" y="2769161"/>
                </a:cubicBezTo>
                <a:cubicBezTo>
                  <a:pt x="2807624" y="2769161"/>
                  <a:pt x="2732569" y="2695812"/>
                  <a:pt x="2732569" y="2605332"/>
                </a:cubicBezTo>
                <a:lnTo>
                  <a:pt x="2732569" y="870511"/>
                </a:lnTo>
                <a:lnTo>
                  <a:pt x="2734056" y="870511"/>
                </a:lnTo>
                <a:lnTo>
                  <a:pt x="2732569" y="863314"/>
                </a:lnTo>
                <a:cubicBezTo>
                  <a:pt x="2732569" y="772834"/>
                  <a:pt x="2807624" y="699485"/>
                  <a:pt x="2900209" y="699485"/>
                </a:cubicBezTo>
                <a:close/>
                <a:moveTo>
                  <a:pt x="493682" y="0"/>
                </a:moveTo>
                <a:lnTo>
                  <a:pt x="3449668" y="0"/>
                </a:lnTo>
                <a:cubicBezTo>
                  <a:pt x="3722321" y="0"/>
                  <a:pt x="3943350" y="221029"/>
                  <a:pt x="3943350" y="493682"/>
                </a:cubicBezTo>
                <a:lnTo>
                  <a:pt x="3943350" y="2011172"/>
                </a:lnTo>
                <a:cubicBezTo>
                  <a:pt x="3943350" y="2283825"/>
                  <a:pt x="3722321" y="2504854"/>
                  <a:pt x="3449668" y="2504854"/>
                </a:cubicBezTo>
                <a:lnTo>
                  <a:pt x="3318913" y="2504854"/>
                </a:lnTo>
                <a:lnTo>
                  <a:pt x="3318913" y="2179617"/>
                </a:lnTo>
                <a:lnTo>
                  <a:pt x="3397068" y="2179617"/>
                </a:lnTo>
                <a:cubicBezTo>
                  <a:pt x="3516062" y="2179617"/>
                  <a:pt x="3612526" y="2083153"/>
                  <a:pt x="3612526" y="1964159"/>
                </a:cubicBezTo>
                <a:lnTo>
                  <a:pt x="3612526" y="546282"/>
                </a:lnTo>
                <a:cubicBezTo>
                  <a:pt x="3612526" y="427288"/>
                  <a:pt x="3516062" y="330824"/>
                  <a:pt x="3397068" y="330824"/>
                </a:cubicBezTo>
                <a:lnTo>
                  <a:pt x="546282" y="330824"/>
                </a:lnTo>
                <a:cubicBezTo>
                  <a:pt x="427288" y="330824"/>
                  <a:pt x="330824" y="427288"/>
                  <a:pt x="330824" y="546282"/>
                </a:cubicBezTo>
                <a:lnTo>
                  <a:pt x="330824" y="1964159"/>
                </a:lnTo>
                <a:cubicBezTo>
                  <a:pt x="330824" y="2068279"/>
                  <a:pt x="404679" y="2155149"/>
                  <a:pt x="502860" y="2175240"/>
                </a:cubicBezTo>
                <a:lnTo>
                  <a:pt x="541027" y="2179087"/>
                </a:lnTo>
                <a:lnTo>
                  <a:pt x="541027" y="2180360"/>
                </a:lnTo>
                <a:lnTo>
                  <a:pt x="1235467" y="2180360"/>
                </a:lnTo>
                <a:lnTo>
                  <a:pt x="1235467" y="2168448"/>
                </a:lnTo>
                <a:lnTo>
                  <a:pt x="1236141" y="2168448"/>
                </a:lnTo>
                <a:lnTo>
                  <a:pt x="1236141" y="2843218"/>
                </a:lnTo>
                <a:lnTo>
                  <a:pt x="1511308" y="2568051"/>
                </a:lnTo>
                <a:lnTo>
                  <a:pt x="1511308" y="1386978"/>
                </a:lnTo>
                <a:lnTo>
                  <a:pt x="1511308" y="1386977"/>
                </a:lnTo>
                <a:lnTo>
                  <a:pt x="1524089" y="1323208"/>
                </a:lnTo>
                <a:cubicBezTo>
                  <a:pt x="1548779" y="1264408"/>
                  <a:pt x="1606580" y="1223149"/>
                  <a:pt x="1673946" y="1223149"/>
                </a:cubicBezTo>
                <a:cubicBezTo>
                  <a:pt x="1763768" y="1223149"/>
                  <a:pt x="1836584" y="1296498"/>
                  <a:pt x="1836584" y="1386978"/>
                </a:cubicBezTo>
                <a:lnTo>
                  <a:pt x="1836583" y="1386983"/>
                </a:lnTo>
                <a:lnTo>
                  <a:pt x="1836583" y="2617206"/>
                </a:lnTo>
                <a:lnTo>
                  <a:pt x="1837698" y="2620940"/>
                </a:lnTo>
                <a:lnTo>
                  <a:pt x="1836583" y="2632732"/>
                </a:lnTo>
                <a:lnTo>
                  <a:pt x="1836583" y="2636682"/>
                </a:lnTo>
                <a:lnTo>
                  <a:pt x="1836210" y="2636682"/>
                </a:lnTo>
                <a:lnTo>
                  <a:pt x="1831156" y="2690128"/>
                </a:lnTo>
                <a:cubicBezTo>
                  <a:pt x="1824314" y="2713337"/>
                  <a:pt x="1813255" y="2734108"/>
                  <a:pt x="1799116" y="2751798"/>
                </a:cubicBezTo>
                <a:lnTo>
                  <a:pt x="1782475" y="2766021"/>
                </a:lnTo>
                <a:lnTo>
                  <a:pt x="1784985" y="2768531"/>
                </a:lnTo>
                <a:lnTo>
                  <a:pt x="1195739" y="3357777"/>
                </a:lnTo>
                <a:lnTo>
                  <a:pt x="1186274" y="3372290"/>
                </a:lnTo>
                <a:lnTo>
                  <a:pt x="1169615" y="3383900"/>
                </a:lnTo>
                <a:lnTo>
                  <a:pt x="1163750" y="3389766"/>
                </a:lnTo>
                <a:lnTo>
                  <a:pt x="1162702" y="3388719"/>
                </a:lnTo>
                <a:lnTo>
                  <a:pt x="1132155" y="3410010"/>
                </a:lnTo>
                <a:cubicBezTo>
                  <a:pt x="1111786" y="3418916"/>
                  <a:pt x="1089391" y="3423841"/>
                  <a:pt x="1065883" y="3423841"/>
                </a:cubicBezTo>
                <a:cubicBezTo>
                  <a:pt x="971852" y="3423841"/>
                  <a:pt x="895625" y="3345040"/>
                  <a:pt x="895625" y="3247835"/>
                </a:cubicBezTo>
                <a:lnTo>
                  <a:pt x="900861" y="3221025"/>
                </a:lnTo>
                <a:lnTo>
                  <a:pt x="900861" y="2503729"/>
                </a:lnTo>
                <a:lnTo>
                  <a:pt x="792091" y="2503729"/>
                </a:lnTo>
                <a:lnTo>
                  <a:pt x="792091" y="2504854"/>
                </a:lnTo>
                <a:lnTo>
                  <a:pt x="493682" y="2504854"/>
                </a:lnTo>
                <a:cubicBezTo>
                  <a:pt x="221029" y="2504854"/>
                  <a:pt x="0" y="2283825"/>
                  <a:pt x="0" y="2011172"/>
                </a:cubicBezTo>
                <a:lnTo>
                  <a:pt x="0" y="493682"/>
                </a:lnTo>
                <a:cubicBezTo>
                  <a:pt x="0" y="221029"/>
                  <a:pt x="221029" y="0"/>
                  <a:pt x="4936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04ED04-5DE5-4465-A7A9-9D7D0175649E}"/>
              </a:ext>
            </a:extLst>
          </p:cNvPr>
          <p:cNvGrpSpPr/>
          <p:nvPr/>
        </p:nvGrpSpPr>
        <p:grpSpPr>
          <a:xfrm>
            <a:off x="311749" y="200878"/>
            <a:ext cx="3720699" cy="414353"/>
            <a:chOff x="304799" y="196957"/>
            <a:chExt cx="3648075" cy="406265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32B4E6B-C6D1-48C6-BEBB-3ABADB9527ED}"/>
                </a:ext>
              </a:extLst>
            </p:cNvPr>
            <p:cNvSpPr/>
            <p:nvPr/>
          </p:nvSpPr>
          <p:spPr>
            <a:xfrm>
              <a:off x="304799" y="235471"/>
              <a:ext cx="322235" cy="322790"/>
            </a:xfrm>
            <a:custGeom>
              <a:avLst/>
              <a:gdLst>
                <a:gd name="connsiteX0" fmla="*/ 257556 w 486156"/>
                <a:gd name="connsiteY0" fmla="*/ 258393 h 486993"/>
                <a:gd name="connsiteX1" fmla="*/ 486156 w 486156"/>
                <a:gd name="connsiteY1" fmla="*/ 258393 h 486993"/>
                <a:gd name="connsiteX2" fmla="*/ 486156 w 486156"/>
                <a:gd name="connsiteY2" fmla="*/ 486993 h 486993"/>
                <a:gd name="connsiteX3" fmla="*/ 257556 w 486156"/>
                <a:gd name="connsiteY3" fmla="*/ 486993 h 486993"/>
                <a:gd name="connsiteX4" fmla="*/ 0 w 486156"/>
                <a:gd name="connsiteY4" fmla="*/ 258393 h 486993"/>
                <a:gd name="connsiteX5" fmla="*/ 228600 w 486156"/>
                <a:gd name="connsiteY5" fmla="*/ 258393 h 486993"/>
                <a:gd name="connsiteX6" fmla="*/ 228600 w 486156"/>
                <a:gd name="connsiteY6" fmla="*/ 486993 h 486993"/>
                <a:gd name="connsiteX7" fmla="*/ 0 w 486156"/>
                <a:gd name="connsiteY7" fmla="*/ 486993 h 486993"/>
                <a:gd name="connsiteX8" fmla="*/ 257556 w 486156"/>
                <a:gd name="connsiteY8" fmla="*/ 0 h 486993"/>
                <a:gd name="connsiteX9" fmla="*/ 486156 w 486156"/>
                <a:gd name="connsiteY9" fmla="*/ 0 h 486993"/>
                <a:gd name="connsiteX10" fmla="*/ 486156 w 486156"/>
                <a:gd name="connsiteY10" fmla="*/ 228600 h 486993"/>
                <a:gd name="connsiteX11" fmla="*/ 257556 w 486156"/>
                <a:gd name="connsiteY11" fmla="*/ 228600 h 486993"/>
                <a:gd name="connsiteX12" fmla="*/ 0 w 486156"/>
                <a:gd name="connsiteY12" fmla="*/ 0 h 486993"/>
                <a:gd name="connsiteX13" fmla="*/ 228600 w 486156"/>
                <a:gd name="connsiteY13" fmla="*/ 0 h 486993"/>
                <a:gd name="connsiteX14" fmla="*/ 228600 w 486156"/>
                <a:gd name="connsiteY14" fmla="*/ 228600 h 486993"/>
                <a:gd name="connsiteX15" fmla="*/ 0 w 486156"/>
                <a:gd name="connsiteY15" fmla="*/ 228600 h 48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6156" h="486993">
                  <a:moveTo>
                    <a:pt x="257556" y="258393"/>
                  </a:moveTo>
                  <a:lnTo>
                    <a:pt x="486156" y="258393"/>
                  </a:lnTo>
                  <a:lnTo>
                    <a:pt x="486156" y="486993"/>
                  </a:lnTo>
                  <a:lnTo>
                    <a:pt x="257556" y="486993"/>
                  </a:lnTo>
                  <a:close/>
                  <a:moveTo>
                    <a:pt x="0" y="258393"/>
                  </a:moveTo>
                  <a:lnTo>
                    <a:pt x="228600" y="258393"/>
                  </a:lnTo>
                  <a:lnTo>
                    <a:pt x="228600" y="486993"/>
                  </a:lnTo>
                  <a:lnTo>
                    <a:pt x="0" y="486993"/>
                  </a:lnTo>
                  <a:close/>
                  <a:moveTo>
                    <a:pt x="257556" y="0"/>
                  </a:moveTo>
                  <a:lnTo>
                    <a:pt x="486156" y="0"/>
                  </a:lnTo>
                  <a:lnTo>
                    <a:pt x="486156" y="228600"/>
                  </a:lnTo>
                  <a:lnTo>
                    <a:pt x="257556" y="228600"/>
                  </a:lnTo>
                  <a:close/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4">
                <a:solidFill>
                  <a:schemeClr val="bg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88FE1C-D4FF-45C9-A593-487AAF7EE7DF}"/>
                </a:ext>
              </a:extLst>
            </p:cNvPr>
            <p:cNvGrpSpPr/>
            <p:nvPr/>
          </p:nvGrpSpPr>
          <p:grpSpPr>
            <a:xfrm>
              <a:off x="657225" y="196957"/>
              <a:ext cx="3295649" cy="406265"/>
              <a:chOff x="657225" y="196957"/>
              <a:chExt cx="3295649" cy="406265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30E347-7758-475E-B49C-A7F93B557CA3}"/>
                  </a:ext>
                </a:extLst>
              </p:cNvPr>
              <p:cNvSpPr txBox="1"/>
              <p:nvPr/>
            </p:nvSpPr>
            <p:spPr>
              <a:xfrm>
                <a:off x="657225" y="196957"/>
                <a:ext cx="3295649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40" b="1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Microsoft      Power BI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3E0C3C7-5B89-4A2C-9FD9-625D76AF5638}"/>
                  </a:ext>
                </a:extLst>
              </p:cNvPr>
              <p:cNvCxnSpPr/>
              <p:nvPr/>
            </p:nvCxnSpPr>
            <p:spPr>
              <a:xfrm>
                <a:off x="2066925" y="235471"/>
                <a:ext cx="0" cy="3227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72704C9-6A25-4DE5-A78B-A250E259FE1B}"/>
              </a:ext>
            </a:extLst>
          </p:cNvPr>
          <p:cNvSpPr txBox="1"/>
          <p:nvPr/>
        </p:nvSpPr>
        <p:spPr>
          <a:xfrm>
            <a:off x="5184772" y="3045067"/>
            <a:ext cx="711255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Segoe UI Semibold" charset="0"/>
                <a:ea typeface="Segoe UI Semibold" charset="0"/>
                <a:cs typeface="Segoe UI Semibold" charset="0"/>
              </a:rPr>
              <a:t>Building Multi-language Reports in Power BI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71F32DF-CB10-4D35-AA28-B52B0BE871A1}"/>
              </a:ext>
            </a:extLst>
          </p:cNvPr>
          <p:cNvSpPr txBox="1">
            <a:spLocks/>
          </p:cNvSpPr>
          <p:nvPr/>
        </p:nvSpPr>
        <p:spPr>
          <a:xfrm>
            <a:off x="6542294" y="5416870"/>
            <a:ext cx="4173347" cy="859857"/>
          </a:xfrm>
          <a:prstGeom prst="rect">
            <a:avLst/>
          </a:prstGeom>
        </p:spPr>
        <p:txBody>
          <a:bodyPr vert="horz" lIns="93260" tIns="46630" rIns="93260" bIns="4663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856" dirty="0"/>
              <a:t>Ted Pattison</a:t>
            </a:r>
            <a:br>
              <a:rPr lang="en-US" sz="2856" dirty="0"/>
            </a:br>
            <a:r>
              <a:rPr lang="en-US" sz="1428" dirty="0"/>
              <a:t>Power BI Customer Advisory Team (PBICAT)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E15606-706D-4642-8E14-75D98154F192}"/>
              </a:ext>
            </a:extLst>
          </p:cNvPr>
          <p:cNvGrpSpPr/>
          <p:nvPr/>
        </p:nvGrpSpPr>
        <p:grpSpPr>
          <a:xfrm>
            <a:off x="48534" y="1364452"/>
            <a:ext cx="6059156" cy="6061565"/>
            <a:chOff x="121581" y="1355652"/>
            <a:chExt cx="5435834" cy="5437995"/>
          </a:xfrm>
        </p:grpSpPr>
        <p:grpSp>
          <p:nvGrpSpPr>
            <p:cNvPr id="17" name="Gruppieren 43">
              <a:extLst>
                <a:ext uri="{FF2B5EF4-FFF2-40B4-BE49-F238E27FC236}">
                  <a16:creationId xmlns:a16="http://schemas.microsoft.com/office/drawing/2014/main" id="{BAA625EB-6635-4010-B43A-F7AD8C8B95E0}"/>
                </a:ext>
              </a:extLst>
            </p:cNvPr>
            <p:cNvGrpSpPr/>
            <p:nvPr/>
          </p:nvGrpSpPr>
          <p:grpSpPr>
            <a:xfrm>
              <a:off x="121581" y="1355652"/>
              <a:ext cx="5435834" cy="5437995"/>
              <a:chOff x="6538617" y="1743721"/>
              <a:chExt cx="8257487" cy="8260768"/>
            </a:xfrm>
          </p:grpSpPr>
          <p:pic>
            <p:nvPicPr>
              <p:cNvPr id="21" name="Shape 689">
                <a:extLst>
                  <a:ext uri="{FF2B5EF4-FFF2-40B4-BE49-F238E27FC236}">
                    <a16:creationId xmlns:a16="http://schemas.microsoft.com/office/drawing/2014/main" id="{0FA65EB8-EAF2-4B92-8E94-E1876DF3C5D3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17412" r="4790"/>
              <a:stretch/>
            </p:blipFill>
            <p:spPr>
              <a:xfrm>
                <a:off x="6538621" y="1743721"/>
                <a:ext cx="8257483" cy="82607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" name="Shape 690">
                <a:extLst>
                  <a:ext uri="{FF2B5EF4-FFF2-40B4-BE49-F238E27FC236}">
                    <a16:creationId xmlns:a16="http://schemas.microsoft.com/office/drawing/2014/main" id="{429BFF26-5FBD-49C1-B086-0D79955EC575}"/>
                  </a:ext>
                </a:extLst>
              </p:cNvPr>
              <p:cNvSpPr/>
              <p:nvPr/>
            </p:nvSpPr>
            <p:spPr>
              <a:xfrm>
                <a:off x="6538617" y="3269613"/>
                <a:ext cx="6948181" cy="435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91426" tIns="45700" rIns="91426" bIns="45700" anchor="ctr" anchorCtr="0">
                <a:noAutofit/>
              </a:bodyPr>
              <a:lstStyle/>
              <a:p>
                <a:pPr algn="ctr"/>
                <a:endParaRPr sz="3600">
                  <a:solidFill>
                    <a:schemeClr val="bg2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" name="Shape 690">
                <a:extLst>
                  <a:ext uri="{FF2B5EF4-FFF2-40B4-BE49-F238E27FC236}">
                    <a16:creationId xmlns:a16="http://schemas.microsoft.com/office/drawing/2014/main" id="{98649B38-2AEE-486A-9833-CE0E18A1831D}"/>
                  </a:ext>
                </a:extLst>
              </p:cNvPr>
              <p:cNvSpPr/>
              <p:nvPr/>
            </p:nvSpPr>
            <p:spPr>
              <a:xfrm>
                <a:off x="6538621" y="3260790"/>
                <a:ext cx="6948176" cy="4365544"/>
              </a:xfrm>
              <a:prstGeom prst="rect">
                <a:avLst/>
              </a:prstGeom>
              <a:solidFill>
                <a:srgbClr val="F3F5F7"/>
              </a:solidFill>
              <a:ln>
                <a:noFill/>
              </a:ln>
            </p:spPr>
            <p:txBody>
              <a:bodyPr lIns="91426" tIns="45700" rIns="91426" bIns="45700" anchor="ctr" anchorCtr="0">
                <a:noAutofit/>
              </a:bodyPr>
              <a:lstStyle/>
              <a:p>
                <a:pPr algn="ctr"/>
                <a:endParaRPr sz="3600">
                  <a:solidFill>
                    <a:schemeClr val="bg2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00FB668-BC12-4984-B913-BBFFC29FF219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5123" y="2398681"/>
              <a:ext cx="4490511" cy="278509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738620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F581-98FD-4756-82EE-736A1803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Multi-language PBIX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E5D3-3EC0-4B3B-BDEC-B7A8742A83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Power BI Desktop to prepare PBIX to support translations</a:t>
            </a:r>
          </a:p>
          <a:p>
            <a:pPr lvl="1"/>
            <a:r>
              <a:rPr lang="en-US" dirty="0"/>
              <a:t>Design data model with tables, columns, measure and hierarchies</a:t>
            </a:r>
          </a:p>
          <a:p>
            <a:pPr lvl="1"/>
            <a:r>
              <a:rPr lang="en-US" dirty="0"/>
              <a:t>Create </a:t>
            </a:r>
            <a:r>
              <a:rPr lang="en-US" b="1" dirty="0"/>
              <a:t>Localized Labels</a:t>
            </a:r>
            <a:r>
              <a:rPr lang="en-US" dirty="0"/>
              <a:t> table with measures with localizable names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metadata translations to PBIX </a:t>
            </a:r>
          </a:p>
          <a:p>
            <a:pPr lvl="1"/>
            <a:r>
              <a:rPr lang="en-US" dirty="0"/>
              <a:t>Add metadata translations to PBIX project using External Tool support</a:t>
            </a:r>
          </a:p>
          <a:p>
            <a:pPr lvl="1"/>
            <a:r>
              <a:rPr lang="en-US" dirty="0"/>
              <a:t>Requires using Tabular Editor or programming Tabular Object Model (TOM)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and implement content translation strategy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(if required)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Content translation design based replicated rows pattern</a:t>
            </a:r>
          </a:p>
          <a:p>
            <a:pPr lvl="1"/>
            <a:r>
              <a:rPr lang="en-US" dirty="0"/>
              <a:t>Can be implemented using Power Query and translation lookup tables</a:t>
            </a:r>
          </a:p>
        </p:txBody>
      </p:sp>
    </p:spTree>
    <p:extLst>
      <p:ext uri="{BB962C8B-B14F-4D97-AF65-F5344CB8AC3E}">
        <p14:creationId xmlns:p14="http://schemas.microsoft.com/office/powerpoint/2010/main" val="18742024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3B2A-3F6C-4A33-ADAA-D03CF8A9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Visual Titles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5BCA7-2ED1-4EA1-9EA6-39D32D5A0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1415772"/>
          </a:xfrm>
        </p:spPr>
        <p:txBody>
          <a:bodyPr/>
          <a:lstStyle/>
          <a:p>
            <a:r>
              <a:rPr lang="en-US" dirty="0"/>
              <a:t>Dynamic visual titles will use translations for column and measure names</a:t>
            </a:r>
          </a:p>
          <a:p>
            <a:pPr lvl="1"/>
            <a:r>
              <a:rPr lang="en-US" dirty="0"/>
              <a:t>They are automatically translated when using dataset translations</a:t>
            </a:r>
          </a:p>
          <a:p>
            <a:pPr lvl="1"/>
            <a:r>
              <a:rPr lang="en-US" dirty="0"/>
              <a:t>Do not set visual title using literal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77D28-FA57-4127-9814-CAF8272C51C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5" y="2993086"/>
            <a:ext cx="5935514" cy="31989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D83CE5-0D1D-4EC9-9E06-F90C889CC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663219"/>
              </p:ext>
            </p:extLst>
          </p:nvPr>
        </p:nvGraphicFramePr>
        <p:xfrm>
          <a:off x="6838536" y="3049484"/>
          <a:ext cx="5038725" cy="2516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2579">
                  <a:extLst>
                    <a:ext uri="{9D8B030D-6E8A-4147-A177-3AD203B41FA5}">
                      <a16:colId xmlns:a16="http://schemas.microsoft.com/office/drawing/2014/main" val="1105548304"/>
                    </a:ext>
                  </a:extLst>
                </a:gridCol>
                <a:gridCol w="3826146">
                  <a:extLst>
                    <a:ext uri="{9D8B030D-6E8A-4147-A177-3AD203B41FA5}">
                      <a16:colId xmlns:a16="http://schemas.microsoft.com/office/drawing/2014/main" val="3834298719"/>
                    </a:ext>
                  </a:extLst>
                </a:gridCol>
              </a:tblGrid>
              <a:tr h="4194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Language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Visual Title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1310634"/>
                  </a:ext>
                </a:extLst>
              </a:tr>
              <a:tr h="4194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English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Sales Revenue by Country and Year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4033889"/>
                  </a:ext>
                </a:extLst>
              </a:tr>
              <a:tr h="4194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Spanish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Ingresos por ventas por país y año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9538001"/>
                  </a:ext>
                </a:extLst>
              </a:tr>
              <a:tr h="4194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French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Chiffre d’affaires par pays et année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6795215"/>
                  </a:ext>
                </a:extLst>
              </a:tr>
              <a:tr h="4194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German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Umsatz nach Land und Jahr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4587101"/>
                  </a:ext>
                </a:extLst>
              </a:tr>
              <a:tr h="4194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Dutch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Omzet</a:t>
                      </a:r>
                      <a:r>
                        <a:rPr lang="en-US" sz="2000" dirty="0">
                          <a:effectLst/>
                        </a:rPr>
                        <a:t> per land </a:t>
                      </a:r>
                      <a:r>
                        <a:rPr lang="en-US" sz="2000" dirty="0" err="1">
                          <a:effectLst/>
                        </a:rPr>
                        <a:t>en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jaar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489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6161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2C57-ED89-4067-8727-101EC4D0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Localized Label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A3A9C-8DED-476E-9D00-DDEF0F3B5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3200876"/>
          </a:xfrm>
        </p:spPr>
        <p:txBody>
          <a:bodyPr/>
          <a:lstStyle/>
          <a:p>
            <a:r>
              <a:rPr lang="en-US" sz="2400" dirty="0"/>
              <a:t>Localized Label table provides strategy for translating headers and captions</a:t>
            </a:r>
          </a:p>
          <a:p>
            <a:pPr lvl="1"/>
            <a:r>
              <a:rPr lang="en-US" sz="2000" dirty="0"/>
              <a:t>Strings that require localization are created as measures</a:t>
            </a:r>
          </a:p>
          <a:p>
            <a:pPr lvl="1"/>
            <a:r>
              <a:rPr lang="en-US" sz="2000" dirty="0"/>
              <a:t>Localized labels build on top of Power BI feature to localize measure names</a:t>
            </a:r>
          </a:p>
          <a:p>
            <a:r>
              <a:rPr lang="en-US" sz="2400" dirty="0"/>
              <a:t>How to get started</a:t>
            </a:r>
          </a:p>
          <a:p>
            <a:pPr lvl="1"/>
            <a:r>
              <a:rPr lang="en-US" sz="2000" dirty="0"/>
              <a:t>Create the Localized Label table</a:t>
            </a:r>
          </a:p>
          <a:p>
            <a:pPr lvl="1"/>
            <a:r>
              <a:rPr lang="en-US" sz="2000" dirty="0"/>
              <a:t>Add a new measure for each string that requires localization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789E1-0A47-4B36-8AEB-E8520CD2B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76" y="4206874"/>
            <a:ext cx="5656124" cy="183848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2B2A63-9277-4DFA-8C51-66ED5CA80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451" y="4265889"/>
            <a:ext cx="4989556" cy="177710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013831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DB4F-FC50-4381-82A4-1C3B4639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Localized Labels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767D-BE6C-486A-9469-9F7158ABB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1661993"/>
          </a:xfrm>
        </p:spPr>
        <p:txBody>
          <a:bodyPr/>
          <a:lstStyle/>
          <a:p>
            <a:r>
              <a:rPr lang="en-US" dirty="0"/>
              <a:t>Create a new table in data model named </a:t>
            </a:r>
            <a:r>
              <a:rPr lang="en-US" b="1" dirty="0"/>
              <a:t>Localized Labels</a:t>
            </a:r>
          </a:p>
          <a:p>
            <a:r>
              <a:rPr lang="en-US" dirty="0"/>
              <a:t>Add a measure for any string content that needs to be localized</a:t>
            </a:r>
          </a:p>
          <a:p>
            <a:r>
              <a:rPr lang="en-US" dirty="0"/>
              <a:t>Set measure expressions to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34BE1-CEB4-47B3-8886-636FA91C8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08"/>
          <a:stretch/>
        </p:blipFill>
        <p:spPr>
          <a:xfrm>
            <a:off x="6065483" y="2424915"/>
            <a:ext cx="3984549" cy="4324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C8D31-0830-45AD-8B5B-D928C385E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896" b="81234"/>
          <a:stretch/>
        </p:blipFill>
        <p:spPr>
          <a:xfrm>
            <a:off x="1057501" y="3060662"/>
            <a:ext cx="4388858" cy="447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123228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2468-BF18-4FA3-8FDC-7F8B673A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Surfacing a Localized Label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45F1CE-074F-4060-A0BF-C93EC09264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969496"/>
          </a:xfrm>
        </p:spPr>
        <p:txBody>
          <a:bodyPr/>
          <a:lstStyle/>
          <a:p>
            <a:r>
              <a:rPr lang="en-US" dirty="0"/>
              <a:t>You can surface localized label using one of core Power BI visuals</a:t>
            </a:r>
          </a:p>
          <a:p>
            <a:pPr lvl="1"/>
            <a:r>
              <a:rPr lang="en-US" dirty="0"/>
              <a:t>Add Stacked </a:t>
            </a:r>
            <a:r>
              <a:rPr lang="en-US" dirty="0" err="1"/>
              <a:t>Barchart</a:t>
            </a:r>
            <a:r>
              <a:rPr lang="en-US" dirty="0"/>
              <a:t> visual and add localized label in </a:t>
            </a:r>
            <a:r>
              <a:rPr lang="en-US" b="1" dirty="0"/>
              <a:t>Values</a:t>
            </a:r>
            <a:r>
              <a:rPr lang="en-US" dirty="0"/>
              <a:t> data roles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09CB5A-CE8B-4E9C-86DD-DB69E67F5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2263972"/>
            <a:ext cx="8757472" cy="442130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6421DC8-E11C-42BB-9969-670252F3EE8D}"/>
              </a:ext>
            </a:extLst>
          </p:cNvPr>
          <p:cNvSpPr/>
          <p:nvPr/>
        </p:nvSpPr>
        <p:spPr>
          <a:xfrm>
            <a:off x="6153661" y="3743313"/>
            <a:ext cx="724353" cy="49572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7D4A279-702D-4714-BE02-91F7901EC175}"/>
              </a:ext>
            </a:extLst>
          </p:cNvPr>
          <p:cNvSpPr/>
          <p:nvPr/>
        </p:nvSpPr>
        <p:spPr>
          <a:xfrm>
            <a:off x="6182230" y="6235952"/>
            <a:ext cx="724353" cy="49572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2546711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00A2-0C36-4B91-898F-69139C16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Localized Label Display Properties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59C2AE-3F4F-4446-AFFE-7D5370FB1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969496"/>
          </a:xfrm>
        </p:spPr>
        <p:txBody>
          <a:bodyPr/>
          <a:lstStyle/>
          <a:p>
            <a:r>
              <a:rPr lang="en-US" dirty="0"/>
              <a:t>Using Format pane to configure label display properties</a:t>
            </a:r>
          </a:p>
          <a:p>
            <a:pPr lvl="1"/>
            <a:r>
              <a:rPr lang="en-US" dirty="0"/>
              <a:t>Design experience for this technique is limited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D00EF-9D23-4626-A8EC-4BF0AD9F0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54" y="2335103"/>
            <a:ext cx="4151166" cy="402110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9CE0058-789C-4BFF-949B-21DABA9E7F5B}"/>
              </a:ext>
            </a:extLst>
          </p:cNvPr>
          <p:cNvGrpSpPr/>
          <p:nvPr/>
        </p:nvGrpSpPr>
        <p:grpSpPr>
          <a:xfrm>
            <a:off x="5807387" y="2385834"/>
            <a:ext cx="2980186" cy="4035286"/>
            <a:chOff x="4647191" y="536200"/>
            <a:chExt cx="4272848" cy="5785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5D97C8-084D-4357-882C-0821F5E20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3140" y="536200"/>
              <a:ext cx="1626899" cy="578560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4B0ACC3-7302-40C7-9F7B-AA05A7BE80C7}"/>
                </a:ext>
              </a:extLst>
            </p:cNvPr>
            <p:cNvSpPr/>
            <p:nvPr/>
          </p:nvSpPr>
          <p:spPr>
            <a:xfrm>
              <a:off x="4647191" y="2686409"/>
              <a:ext cx="2484582" cy="4895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</p:spTree>
    <p:extLst>
      <p:ext uri="{BB962C8B-B14F-4D97-AF65-F5344CB8AC3E}">
        <p14:creationId xmlns:p14="http://schemas.microsoft.com/office/powerpoint/2010/main" val="982890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EC5BA-7757-417D-8F20-1A09663D1A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587888"/>
          </a:xfrm>
        </p:spPr>
        <p:txBody>
          <a:bodyPr/>
          <a:lstStyle/>
          <a:p>
            <a:r>
              <a:rPr lang="en-US" dirty="0"/>
              <a:t>Using a custom visual to surface localized labels</a:t>
            </a:r>
          </a:p>
          <a:p>
            <a:pPr lvl="1"/>
            <a:r>
              <a:rPr lang="en-US" dirty="0"/>
              <a:t>Sample provides custom visual project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Provides more flexibility in configuring display properties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929F2-566F-4929-832F-9CAF111B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Custom Visual: </a:t>
            </a:r>
            <a:r>
              <a:rPr lang="en-US" dirty="0" err="1"/>
              <a:t>LocalizedLabel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F000B-0029-4700-BF4F-FF2A054D8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35" y="2034710"/>
            <a:ext cx="3967761" cy="110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2AA786-D1E3-4D53-ADC6-929727709E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618"/>
          <a:stretch/>
        </p:blipFill>
        <p:spPr>
          <a:xfrm>
            <a:off x="9876714" y="1248320"/>
            <a:ext cx="1839559" cy="54793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2526AC-03C2-44F0-9D00-0E792E98EA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387" r="53062"/>
          <a:stretch/>
        </p:blipFill>
        <p:spPr>
          <a:xfrm>
            <a:off x="5481096" y="4130936"/>
            <a:ext cx="4133850" cy="11684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48867EE-1F84-4BAD-B51F-24C2FFAE4AA2}"/>
              </a:ext>
            </a:extLst>
          </p:cNvPr>
          <p:cNvGrpSpPr/>
          <p:nvPr/>
        </p:nvGrpSpPr>
        <p:grpSpPr>
          <a:xfrm>
            <a:off x="692673" y="3742371"/>
            <a:ext cx="4321284" cy="2820989"/>
            <a:chOff x="660400" y="3925251"/>
            <a:chExt cx="4321284" cy="28209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BB49B27-E49C-4CCD-8D37-F15910100E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206" b="10250"/>
            <a:stretch/>
          </p:blipFill>
          <p:spPr>
            <a:xfrm>
              <a:off x="1442720" y="3925251"/>
              <a:ext cx="3538964" cy="28209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9C994E57-097C-45A1-8178-7C754BC7E5BE}"/>
                </a:ext>
              </a:extLst>
            </p:cNvPr>
            <p:cNvSpPr/>
            <p:nvPr/>
          </p:nvSpPr>
          <p:spPr>
            <a:xfrm>
              <a:off x="660400" y="5466080"/>
              <a:ext cx="690880" cy="4368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0198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40B6AEB-B3E6-4959-843F-548F30F05DDB}"/>
              </a:ext>
            </a:extLst>
          </p:cNvPr>
          <p:cNvSpPr/>
          <p:nvPr/>
        </p:nvSpPr>
        <p:spPr>
          <a:xfrm>
            <a:off x="1023731" y="3687416"/>
            <a:ext cx="8418443" cy="1590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0D4FE-CA75-41DD-A4AC-1C992A62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Navigation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F4F9F-0401-4E7E-A77E-B30B2A366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739211"/>
          </a:xfrm>
        </p:spPr>
        <p:txBody>
          <a:bodyPr/>
          <a:lstStyle/>
          <a:p>
            <a:r>
              <a:rPr lang="en-US" dirty="0"/>
              <a:t>Page tabs do not support localization – they should be hidden from user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Page-to-page navigation can be designed with shapes and bookmarks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1D7A5-1D24-44CF-8D91-7872DD2D7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58" y="1814593"/>
            <a:ext cx="8979507" cy="84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FC93B1-FA2D-400F-98F8-D1A16965D1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240" y="3623946"/>
            <a:ext cx="2203230" cy="2715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6AA907-6110-4115-B12C-6E464E38F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165" y="3781768"/>
            <a:ext cx="1701454" cy="128718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E0565B2-F203-43ED-8173-8B8890AE59D2}"/>
              </a:ext>
            </a:extLst>
          </p:cNvPr>
          <p:cNvGrpSpPr/>
          <p:nvPr/>
        </p:nvGrpSpPr>
        <p:grpSpPr>
          <a:xfrm>
            <a:off x="4114799" y="3998844"/>
            <a:ext cx="2599218" cy="1040296"/>
            <a:chOff x="4104860" y="3303105"/>
            <a:chExt cx="2657060" cy="7222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62A76A-FBCF-409C-B33A-21E0A965D7BC}"/>
                </a:ext>
              </a:extLst>
            </p:cNvPr>
            <p:cNvSpPr/>
            <p:nvPr/>
          </p:nvSpPr>
          <p:spPr>
            <a:xfrm>
              <a:off x="4104860" y="3707296"/>
              <a:ext cx="2653748" cy="3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Localized Label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52CC28-DA39-4B76-A4B4-4FD79C3EC9C1}"/>
                </a:ext>
              </a:extLst>
            </p:cNvPr>
            <p:cNvSpPr/>
            <p:nvPr/>
          </p:nvSpPr>
          <p:spPr>
            <a:xfrm>
              <a:off x="4108172" y="3303105"/>
              <a:ext cx="2653748" cy="3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Shape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B3BD75A-FCA8-4E01-A80C-88C94EF31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073" y="3909113"/>
            <a:ext cx="2819223" cy="121947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C06AB95B-77E3-46EF-9B44-A051F9475732}"/>
              </a:ext>
            </a:extLst>
          </p:cNvPr>
          <p:cNvSpPr/>
          <p:nvPr/>
        </p:nvSpPr>
        <p:spPr>
          <a:xfrm>
            <a:off x="6738730" y="4094921"/>
            <a:ext cx="556592" cy="29817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5301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9BDB24-CEF3-4154-B3B0-DBEE86824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5" t="1711" r="6785" b="4511"/>
          <a:stretch/>
        </p:blipFill>
        <p:spPr>
          <a:xfrm>
            <a:off x="496956" y="1152940"/>
            <a:ext cx="1930959" cy="54459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4A0654-6992-4C28-81A1-A0224071EE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69" t="1705" r="5496" b="2379"/>
          <a:stretch/>
        </p:blipFill>
        <p:spPr>
          <a:xfrm>
            <a:off x="2648609" y="1152940"/>
            <a:ext cx="1930957" cy="54308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B0FA5D-E34F-4144-971F-1911F6CF07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35" b="3188"/>
          <a:stretch/>
        </p:blipFill>
        <p:spPr>
          <a:xfrm>
            <a:off x="4800260" y="1152940"/>
            <a:ext cx="1968257" cy="54462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1ECB5D-336A-490E-B01F-E541E2A9EB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54" r="3105" b="3970"/>
          <a:stretch/>
        </p:blipFill>
        <p:spPr>
          <a:xfrm>
            <a:off x="6989211" y="1152940"/>
            <a:ext cx="1972219" cy="5429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36EEE8-54BA-4FAA-879A-3711016E3F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r="3843" b="4097"/>
          <a:stretch/>
        </p:blipFill>
        <p:spPr>
          <a:xfrm>
            <a:off x="9182125" y="1152940"/>
            <a:ext cx="1989457" cy="53973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431FAE6-7381-41A6-89F7-3CD0C149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Button Captions</a:t>
            </a:r>
          </a:p>
        </p:txBody>
      </p:sp>
    </p:spTree>
    <p:extLst>
      <p:ext uri="{BB962C8B-B14F-4D97-AF65-F5344CB8AC3E}">
        <p14:creationId xmlns:p14="http://schemas.microsoft.com/office/powerpoint/2010/main" val="155941797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92346B9-50F5-4C0F-B92E-C38E9730893C}"/>
              </a:ext>
            </a:extLst>
          </p:cNvPr>
          <p:cNvGrpSpPr/>
          <p:nvPr/>
        </p:nvGrpSpPr>
        <p:grpSpPr>
          <a:xfrm>
            <a:off x="1070648" y="1778000"/>
            <a:ext cx="4598632" cy="1844839"/>
            <a:chOff x="3407448" y="1381760"/>
            <a:chExt cx="5502358" cy="2207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AC028-081E-4BA7-8267-9A1A7F06D1D1}"/>
                </a:ext>
              </a:extLst>
            </p:cNvPr>
            <p:cNvSpPr/>
            <p:nvPr/>
          </p:nvSpPr>
          <p:spPr>
            <a:xfrm>
              <a:off x="6244040" y="1589847"/>
              <a:ext cx="2367689" cy="183817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Desktop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68A72B-DACD-49E3-9A90-3DA2D5A2E141}"/>
                </a:ext>
              </a:extLst>
            </p:cNvPr>
            <p:cNvSpPr/>
            <p:nvPr/>
          </p:nvSpPr>
          <p:spPr>
            <a:xfrm>
              <a:off x="6549352" y="1936141"/>
              <a:ext cx="1812636" cy="123220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PBIX Project File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66C73B-DDAC-4544-837B-9601A14E450D}"/>
                </a:ext>
              </a:extLst>
            </p:cNvPr>
            <p:cNvSpPr/>
            <p:nvPr/>
          </p:nvSpPr>
          <p:spPr>
            <a:xfrm>
              <a:off x="6920757" y="2282678"/>
              <a:ext cx="1062591" cy="672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9A387F-9FBD-4ADF-A8F9-9F6BC30618E5}"/>
                </a:ext>
              </a:extLst>
            </p:cNvPr>
            <p:cNvSpPr/>
            <p:nvPr/>
          </p:nvSpPr>
          <p:spPr>
            <a:xfrm>
              <a:off x="3875528" y="1605960"/>
              <a:ext cx="1328444" cy="718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F6C9DF-62D3-4C93-84DD-E4AFC513AA83}"/>
                </a:ext>
              </a:extLst>
            </p:cNvPr>
            <p:cNvSpPr/>
            <p:nvPr/>
          </p:nvSpPr>
          <p:spPr>
            <a:xfrm>
              <a:off x="3859416" y="2669373"/>
              <a:ext cx="1328444" cy="718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0AD137-D45B-4FEE-AA74-DA54A21A3BBF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5203973" y="1965146"/>
              <a:ext cx="1538727" cy="44780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E321BC-3B1B-43D5-9AAE-163C70EF1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5636" y="2711027"/>
              <a:ext cx="1603176" cy="2933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B6F783-E492-4916-AA90-A6E1C916A963}"/>
                </a:ext>
              </a:extLst>
            </p:cNvPr>
            <p:cNvSpPr/>
            <p:nvPr/>
          </p:nvSpPr>
          <p:spPr>
            <a:xfrm>
              <a:off x="3407448" y="1381760"/>
              <a:ext cx="5502358" cy="220738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8A324C-8701-4370-B79C-21142FDF362C}"/>
              </a:ext>
            </a:extLst>
          </p:cNvPr>
          <p:cNvGrpSpPr/>
          <p:nvPr/>
        </p:nvGrpSpPr>
        <p:grpSpPr>
          <a:xfrm>
            <a:off x="1026160" y="4317436"/>
            <a:ext cx="5913120" cy="2045700"/>
            <a:chOff x="3281680" y="4225996"/>
            <a:chExt cx="6380480" cy="220738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E8AEF-B4B3-469C-9EDD-F7D60E1365CA}"/>
                </a:ext>
              </a:extLst>
            </p:cNvPr>
            <p:cNvSpPr/>
            <p:nvPr/>
          </p:nvSpPr>
          <p:spPr>
            <a:xfrm>
              <a:off x="6996393" y="4434082"/>
              <a:ext cx="2367689" cy="183817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Service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A5DA91-8F1F-4ECF-B961-C7BB12E8A346}"/>
                </a:ext>
              </a:extLst>
            </p:cNvPr>
            <p:cNvSpPr/>
            <p:nvPr/>
          </p:nvSpPr>
          <p:spPr>
            <a:xfrm>
              <a:off x="7301705" y="4780377"/>
              <a:ext cx="1812636" cy="123220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Premium Workspace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DF18F9-F422-4958-BFDE-C2EF92771ABE}"/>
                </a:ext>
              </a:extLst>
            </p:cNvPr>
            <p:cNvSpPr/>
            <p:nvPr/>
          </p:nvSpPr>
          <p:spPr>
            <a:xfrm>
              <a:off x="7673110" y="5126913"/>
              <a:ext cx="1062591" cy="672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D1C12-294E-4C2C-8458-FE48C492647A}"/>
                </a:ext>
              </a:extLst>
            </p:cNvPr>
            <p:cNvSpPr/>
            <p:nvPr/>
          </p:nvSpPr>
          <p:spPr>
            <a:xfrm>
              <a:off x="3653086" y="4450196"/>
              <a:ext cx="1328444" cy="718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07D3E7-274C-4931-AF35-A029D57D5C00}"/>
                </a:ext>
              </a:extLst>
            </p:cNvPr>
            <p:cNvSpPr/>
            <p:nvPr/>
          </p:nvSpPr>
          <p:spPr>
            <a:xfrm>
              <a:off x="3636973" y="5513609"/>
              <a:ext cx="1328444" cy="718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792792-7F4F-4423-966E-648EDEF01B54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4981530" y="4809381"/>
              <a:ext cx="1715962" cy="55253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1D3E12-DAF0-4F9E-9148-A05E3973735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4965418" y="5547206"/>
              <a:ext cx="1724019" cy="32558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76CE96-8204-4BDF-9B36-0193CFCB7934}"/>
                </a:ext>
              </a:extLst>
            </p:cNvPr>
            <p:cNvSpPr/>
            <p:nvPr/>
          </p:nvSpPr>
          <p:spPr>
            <a:xfrm>
              <a:off x="3281680" y="4225996"/>
              <a:ext cx="6380480" cy="220738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985492-9592-46EE-B1FC-DDAE77333FDC}"/>
                </a:ext>
              </a:extLst>
            </p:cNvPr>
            <p:cNvSpPr/>
            <p:nvPr/>
          </p:nvSpPr>
          <p:spPr>
            <a:xfrm>
              <a:off x="6706371" y="5207475"/>
              <a:ext cx="925636" cy="50891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XMLA</a:t>
              </a:r>
            </a:p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Endpoint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5DE2FFC-6FB2-4236-A99A-497BC916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Dataset Translations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623BE-0986-49F0-812C-DCFB565A5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954655"/>
          </a:xfrm>
        </p:spPr>
        <p:txBody>
          <a:bodyPr/>
          <a:lstStyle/>
          <a:p>
            <a:r>
              <a:rPr lang="en-US" dirty="0"/>
              <a:t>You can add dataset translations into PBIX project file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add/manage dataset translations on datasets running in Power BI Service</a:t>
            </a:r>
          </a:p>
        </p:txBody>
      </p:sp>
    </p:spTree>
    <p:extLst>
      <p:ext uri="{BB962C8B-B14F-4D97-AF65-F5344CB8AC3E}">
        <p14:creationId xmlns:p14="http://schemas.microsoft.com/office/powerpoint/2010/main" val="28086257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2775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Overview of Multi-language PBIX Development</a:t>
            </a:r>
          </a:p>
          <a:p>
            <a:r>
              <a:rPr lang="en-US" dirty="0"/>
              <a:t>Designing Multi-language Reports</a:t>
            </a:r>
          </a:p>
          <a:p>
            <a:r>
              <a:rPr lang="en-US" dirty="0"/>
              <a:t>Adding Metadata Translations with TOM</a:t>
            </a:r>
          </a:p>
          <a:p>
            <a:r>
              <a:rPr lang="en-US" dirty="0"/>
              <a:t>Designing Data Models to Support Content Translations</a:t>
            </a:r>
          </a:p>
        </p:txBody>
      </p:sp>
    </p:spTree>
    <p:extLst>
      <p:ext uri="{BB962C8B-B14F-4D97-AF65-F5344CB8AC3E}">
        <p14:creationId xmlns:p14="http://schemas.microsoft.com/office/powerpoint/2010/main" val="144336769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4D5C-2292-409D-93AF-B2BD59E8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Tabular Editor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D81FC-D6CC-4A9B-9D4E-D0FD18E34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969496"/>
          </a:xfrm>
        </p:spPr>
        <p:txBody>
          <a:bodyPr/>
          <a:lstStyle/>
          <a:p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https://github.com/otykier/TabularEditor/</a:t>
            </a:r>
            <a:endParaRPr lang="en-US" dirty="0"/>
          </a:p>
          <a:p>
            <a:pPr lvl="1"/>
            <a:r>
              <a:rPr lang="en-US" dirty="0"/>
              <a:t>Everything can be done using free edition of Tabular Editor (v2)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B2132-F9FB-4ACE-AB75-A46726B8C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061" y="2277175"/>
            <a:ext cx="8971280" cy="42177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557818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4DFE40-C2C8-4E59-95DD-14DCCD6F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Reports with Locale using a Query String Parameter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DA414-70A9-49B6-9E13-83311AD8F7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1862048"/>
          </a:xfrm>
        </p:spPr>
        <p:txBody>
          <a:bodyPr/>
          <a:lstStyle/>
          <a:p>
            <a:r>
              <a:rPr lang="en-US" dirty="0"/>
              <a:t>You can load report using specific locale </a:t>
            </a:r>
          </a:p>
          <a:p>
            <a:pPr lvl="1"/>
            <a:r>
              <a:rPr lang="en-US" dirty="0"/>
              <a:t>Add language query string parameter to report URL</a:t>
            </a:r>
          </a:p>
          <a:p>
            <a:pPr lvl="1"/>
            <a:r>
              <a:rPr lang="en-US" dirty="0"/>
              <a:t>Requires workspace in dedicated capacity</a:t>
            </a:r>
          </a:p>
          <a:p>
            <a:pPr lvl="1"/>
            <a:r>
              <a:rPr lang="en-US" dirty="0"/>
              <a:t>This technique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will not</a:t>
            </a:r>
            <a:r>
              <a:rPr lang="en-US" dirty="0"/>
              <a:t> change result for </a:t>
            </a:r>
            <a:r>
              <a:rPr lang="en-US" dirty="0" err="1"/>
              <a:t>UserCulture</a:t>
            </a:r>
            <a:r>
              <a:rPr lang="en-US" dirty="0"/>
              <a:t> function in DAX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9F892A-C5B1-4FF6-89E7-097C70431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752"/>
          <a:stretch/>
        </p:blipFill>
        <p:spPr>
          <a:xfrm>
            <a:off x="1021977" y="3223198"/>
            <a:ext cx="10789920" cy="3323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853911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A35BE7-3022-4847-8119-B7AFCF38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localeSettings</a:t>
            </a:r>
            <a:r>
              <a:rPr lang="en-US" dirty="0"/>
              <a:t> in Embed Config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0724F4-1C9E-4287-919A-29E62CCAB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1446550"/>
          </a:xfrm>
        </p:spPr>
        <p:txBody>
          <a:bodyPr/>
          <a:lstStyle/>
          <a:p>
            <a:r>
              <a:rPr lang="en-US" dirty="0"/>
              <a:t>You can load report using specific locale by adding </a:t>
            </a:r>
            <a:r>
              <a:rPr lang="en-US" b="1" dirty="0" err="1"/>
              <a:t>localeSettings</a:t>
            </a:r>
            <a:r>
              <a:rPr lang="en-US" dirty="0"/>
              <a:t> in embed config</a:t>
            </a:r>
          </a:p>
          <a:p>
            <a:pPr lvl="1"/>
            <a:r>
              <a:rPr lang="en-US" dirty="0"/>
              <a:t>This technique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will</a:t>
            </a:r>
            <a:r>
              <a:rPr lang="en-US" dirty="0"/>
              <a:t> change result for </a:t>
            </a:r>
            <a:r>
              <a:rPr lang="en-US" b="1" dirty="0" err="1"/>
              <a:t>UserCulture</a:t>
            </a:r>
            <a:r>
              <a:rPr lang="en-US" dirty="0"/>
              <a:t> function in DAX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9C6C85-2496-4E16-A890-6E51CF82B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72" y="2424241"/>
            <a:ext cx="6650686" cy="38582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5ED9E8-CCF1-4B7A-9C33-B7F7C3B5DD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287" b="20873"/>
          <a:stretch/>
        </p:blipFill>
        <p:spPr>
          <a:xfrm>
            <a:off x="6411560" y="2747376"/>
            <a:ext cx="5099124" cy="14965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025208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2775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Overview of Multi-language PBIX Development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Multi-language Reports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Adding Metadata Translations with TOM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Data Models to Support Content Translations</a:t>
            </a:r>
          </a:p>
        </p:txBody>
      </p:sp>
    </p:spTree>
    <p:extLst>
      <p:ext uri="{BB962C8B-B14F-4D97-AF65-F5344CB8AC3E}">
        <p14:creationId xmlns:p14="http://schemas.microsoft.com/office/powerpoint/2010/main" val="14264855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C9D2-F627-4B53-88A1-453124A7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Building Multi-language Reports in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F8AE5-7181-47F1-8C58-C87721BAD5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3170099"/>
          </a:xfrm>
        </p:spPr>
        <p:txBody>
          <a:bodyPr/>
          <a:lstStyle/>
          <a:p>
            <a:r>
              <a:rPr lang="en-US" dirty="0"/>
              <a:t>Power BI provides Internationalization and localization features </a:t>
            </a:r>
          </a:p>
          <a:p>
            <a:r>
              <a:rPr lang="en-US" dirty="0"/>
              <a:t>These features make it possible to build multi-language reports</a:t>
            </a:r>
          </a:p>
          <a:p>
            <a:r>
              <a:rPr lang="en-US" dirty="0"/>
              <a:t>Design a report that renders in English, Spanish, French, German or Dutch </a:t>
            </a:r>
          </a:p>
          <a:p>
            <a:r>
              <a:rPr lang="en-US" dirty="0"/>
              <a:t>It's no longer necessary to maintain a separate PBIX project file per language</a:t>
            </a:r>
          </a:p>
          <a:p>
            <a:r>
              <a:rPr lang="en-US" dirty="0"/>
              <a:t>Building multi-language reports will decrease maintenance and overhead</a:t>
            </a:r>
          </a:p>
        </p:txBody>
      </p:sp>
    </p:spTree>
    <p:extLst>
      <p:ext uri="{BB962C8B-B14F-4D97-AF65-F5344CB8AC3E}">
        <p14:creationId xmlns:p14="http://schemas.microsoft.com/office/powerpoint/2010/main" val="19523556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C9D2-F627-4B53-88A1-453124A7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multi-language reports is tricky and non-intuitive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F8AE5-7181-47F1-8C58-C87721BAD5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3170099"/>
          </a:xfrm>
        </p:spPr>
        <p:txBody>
          <a:bodyPr/>
          <a:lstStyle/>
          <a:p>
            <a:r>
              <a:rPr lang="en-US" dirty="0"/>
              <a:t>Some parts of Power BI are designed to support localization, others are not</a:t>
            </a:r>
          </a:p>
          <a:p>
            <a:r>
              <a:rPr lang="en-US" dirty="0"/>
              <a:t>Adding localization support requires advanced tooling and/or custom code</a:t>
            </a:r>
          </a:p>
          <a:p>
            <a:r>
              <a:rPr lang="en-US" dirty="0"/>
              <a:t>Report authors must avoid techniques that do not support localization</a:t>
            </a:r>
          </a:p>
          <a:p>
            <a:r>
              <a:rPr lang="en-US" dirty="0"/>
              <a:t>Learning </a:t>
            </a:r>
            <a:r>
              <a:rPr lang="en-US" b="1" dirty="0">
                <a:solidFill>
                  <a:srgbClr val="820000"/>
                </a:solidFill>
              </a:rPr>
              <a:t>What Not To Do</a:t>
            </a:r>
            <a:r>
              <a:rPr lang="en-US" dirty="0"/>
              <a:t> is more important than learning </a:t>
            </a:r>
            <a:r>
              <a:rPr lang="en-US" dirty="0">
                <a:solidFill>
                  <a:srgbClr val="820000"/>
                </a:solidFill>
              </a:rPr>
              <a:t>What To Do</a:t>
            </a:r>
          </a:p>
          <a:p>
            <a:r>
              <a:rPr lang="en-US" dirty="0"/>
              <a:t>Many existing Power BI reports will require redesign from ground up</a:t>
            </a:r>
          </a:p>
        </p:txBody>
      </p:sp>
    </p:spTree>
    <p:extLst>
      <p:ext uri="{BB962C8B-B14F-4D97-AF65-F5344CB8AC3E}">
        <p14:creationId xmlns:p14="http://schemas.microsoft.com/office/powerpoint/2010/main" val="1471287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95D1-4753-4162-8E2C-15112D9E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European Product Sales 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1A826E-2DE1-4AF9-8B19-9560128263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769989"/>
          </a:xfrm>
        </p:spPr>
        <p:txBody>
          <a:bodyPr/>
          <a:lstStyle/>
          <a:p>
            <a:r>
              <a:rPr lang="en-US" dirty="0"/>
              <a:t>Live demo at </a:t>
            </a:r>
            <a:r>
              <a:rPr lang="en-US" dirty="0">
                <a:hlinkClick r:id="rId2"/>
              </a:rPr>
              <a:t>https://multilanguagereportdemo.azurewebsites.net/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English</a:t>
            </a:r>
          </a:p>
          <a:p>
            <a:pPr lvl="1"/>
            <a:r>
              <a:rPr lang="en-US" dirty="0"/>
              <a:t>Spanish</a:t>
            </a:r>
          </a:p>
          <a:p>
            <a:pPr lvl="1"/>
            <a:r>
              <a:rPr lang="en-US" dirty="0"/>
              <a:t>French</a:t>
            </a:r>
          </a:p>
          <a:p>
            <a:pPr lvl="1"/>
            <a:r>
              <a:rPr lang="en-US" dirty="0"/>
              <a:t>German</a:t>
            </a:r>
          </a:p>
          <a:p>
            <a:pPr lvl="1"/>
            <a:r>
              <a:rPr lang="en-US" dirty="0"/>
              <a:t>Dutch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D1CAEF-56D7-4C79-A457-78463A489F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5"/>
          <a:stretch/>
        </p:blipFill>
        <p:spPr>
          <a:xfrm>
            <a:off x="2904302" y="1903088"/>
            <a:ext cx="8419052" cy="4705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C07C57-A9F2-4739-9DCA-2B4A20B019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9" t="997"/>
          <a:stretch/>
        </p:blipFill>
        <p:spPr>
          <a:xfrm>
            <a:off x="2912676" y="1903088"/>
            <a:ext cx="8412781" cy="46992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3AF5D8-4201-4DA4-B310-FFA1863CB4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5" t="821"/>
          <a:stretch/>
        </p:blipFill>
        <p:spPr>
          <a:xfrm>
            <a:off x="2907451" y="1908313"/>
            <a:ext cx="8417400" cy="4713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7AC330-7168-4FEC-A0C1-6BFA7A6E2C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7" t="762" r="-1"/>
          <a:stretch/>
        </p:blipFill>
        <p:spPr>
          <a:xfrm>
            <a:off x="2902226" y="1913536"/>
            <a:ext cx="8418340" cy="47163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DE35BC-681B-46F6-B638-DD929FE6FD8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35" t="900" b="1"/>
          <a:stretch/>
        </p:blipFill>
        <p:spPr>
          <a:xfrm>
            <a:off x="2917901" y="1908313"/>
            <a:ext cx="8410744" cy="47454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66049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1FD8AC-82A4-4820-BBB2-77BF7F9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GitHub Repository for Multilanguage-Reports Sample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CA77F-B748-4A77-A9F1-9093A2826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1446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sample code for this developer samples available for download</a:t>
            </a:r>
          </a:p>
          <a:p>
            <a:pPr marL="341313" lvl="1" indent="0">
              <a:lnSpc>
                <a:spcPct val="150000"/>
              </a:lnSpc>
              <a:buNone/>
            </a:pPr>
            <a:r>
              <a:rPr lang="en-US" dirty="0">
                <a:hlinkClick r:id="rId2"/>
              </a:rPr>
              <a:t>https://github.com/PowerBiDevCamp/Multilanguage-Reports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8256F6-D1C5-4A83-AD07-163620F19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91" y="2291308"/>
            <a:ext cx="8758971" cy="45091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71236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629-95B0-4C06-8B91-1AFB145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Translations versus Content Translations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D27-81CE-48E5-877C-EF8DB3C4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3260" tIns="46630" rIns="93260" bIns="4663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Power BI support for localization is integrated at the dataset level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Report designer has no explicit support for localizing headers, labels and captions</a:t>
            </a: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Metadata translations supported for table names and field name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Metadata translations support localizing table names and field names</a:t>
            </a:r>
          </a:p>
          <a:p>
            <a:pPr lvl="1"/>
            <a:r>
              <a:rPr lang="en-US" dirty="0"/>
              <a:t>Metadata translations not used to localize content (e.g. Product name or Country names)</a:t>
            </a:r>
          </a:p>
          <a:p>
            <a:pPr lvl="1"/>
            <a:r>
              <a:rPr lang="en-US" dirty="0"/>
              <a:t>Metadata translations </a:t>
            </a:r>
            <a:r>
              <a:rPr lang="en-US" b="1" i="1" dirty="0">
                <a:solidFill>
                  <a:srgbClr val="C00000"/>
                </a:solidFill>
              </a:rPr>
              <a:t>currently require Power BI Premium</a:t>
            </a:r>
            <a:r>
              <a:rPr lang="en-US" dirty="0"/>
              <a:t> – not supported in shared capacity</a:t>
            </a:r>
          </a:p>
          <a:p>
            <a:r>
              <a:rPr lang="en-US" dirty="0"/>
              <a:t>Content translations added using specific data model design strategy</a:t>
            </a:r>
          </a:p>
          <a:p>
            <a:pPr lvl="1"/>
            <a:r>
              <a:rPr lang="en-US" dirty="0"/>
              <a:t>Best practices currently based on replicated rows pattern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803D38-9FD0-477A-9AC0-EA04E01600FF}"/>
              </a:ext>
            </a:extLst>
          </p:cNvPr>
          <p:cNvSpPr/>
          <p:nvPr/>
        </p:nvSpPr>
        <p:spPr>
          <a:xfrm>
            <a:off x="1356787" y="2080916"/>
            <a:ext cx="5586566" cy="15539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40" dirty="0"/>
              <a:t>PBIX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7003AB-B689-4DBD-90B8-FE154ED8B7F5}"/>
              </a:ext>
            </a:extLst>
          </p:cNvPr>
          <p:cNvSpPr/>
          <p:nvPr/>
        </p:nvSpPr>
        <p:spPr>
          <a:xfrm>
            <a:off x="1632191" y="2552712"/>
            <a:ext cx="2435634" cy="8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dirty="0"/>
              <a:t>Report Layout</a:t>
            </a:r>
          </a:p>
          <a:p>
            <a:pPr algn="ctr"/>
            <a:r>
              <a:rPr lang="en-US" sz="1224" i="1" dirty="0"/>
              <a:t>no knowledge of translations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5C4990-8F2B-453A-B086-EA519056A0D7}"/>
              </a:ext>
            </a:extLst>
          </p:cNvPr>
          <p:cNvSpPr/>
          <p:nvPr/>
        </p:nvSpPr>
        <p:spPr>
          <a:xfrm>
            <a:off x="4298717" y="2578909"/>
            <a:ext cx="2435634" cy="8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dirty="0"/>
              <a:t>Dataset Definition</a:t>
            </a:r>
          </a:p>
          <a:p>
            <a:pPr algn="ctr"/>
            <a:r>
              <a:rPr lang="en-US" sz="1224" i="1" dirty="0"/>
              <a:t>supports translations</a:t>
            </a:r>
            <a:endParaRPr lang="en-US" sz="1632" i="1" dirty="0"/>
          </a:p>
        </p:txBody>
      </p:sp>
    </p:spTree>
    <p:extLst>
      <p:ext uri="{BB962C8B-B14F-4D97-AF65-F5344CB8AC3E}">
        <p14:creationId xmlns:p14="http://schemas.microsoft.com/office/powerpoint/2010/main" val="3811446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649B-5EB4-4614-8AD3-B7DEC347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Content Translation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44555-CE98-4132-BEB9-D0BB28C1EA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3154710"/>
          </a:xfrm>
        </p:spPr>
        <p:txBody>
          <a:bodyPr/>
          <a:lstStyle/>
          <a:p>
            <a:r>
              <a:rPr lang="en-US" sz="2400" dirty="0"/>
              <a:t>Best design pattern for content translation in Power BI is row replication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marL="341313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Power Query can add value in row replication design strategy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773A4-BEC4-4CFA-98E6-C132607C8F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54" y="1764982"/>
            <a:ext cx="5342505" cy="18628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76F8B4-A70E-4E0F-9AAB-D5E6BB6BE7D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8" y="4385959"/>
            <a:ext cx="5993948" cy="19055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77480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D03353-C566-48CE-8E49-546D0509D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616" y="1231761"/>
            <a:ext cx="5019675" cy="2543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DE2996-AD2C-40A0-B017-B2ECEBF18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89" y="1188071"/>
            <a:ext cx="5029200" cy="2590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810D67-C5A7-43DC-AC34-77F251AA25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6" b="2264"/>
          <a:stretch/>
        </p:blipFill>
        <p:spPr>
          <a:xfrm>
            <a:off x="596347" y="3896277"/>
            <a:ext cx="5061965" cy="2574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43D242-D6A5-4254-AE90-50EDEDAC5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015" y="3891101"/>
            <a:ext cx="5024914" cy="26090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5ECC100-F83C-4E0D-9168-1ECEA1A7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Translations Combined with Content Translations</a:t>
            </a:r>
          </a:p>
        </p:txBody>
      </p:sp>
    </p:spTree>
    <p:extLst>
      <p:ext uri="{BB962C8B-B14F-4D97-AF65-F5344CB8AC3E}">
        <p14:creationId xmlns:p14="http://schemas.microsoft.com/office/powerpoint/2010/main" val="21324441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 BI">
  <a:themeElements>
    <a:clrScheme name="Power B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08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 BI" id="{F3AF7C77-F040-40A8-ACDA-3D46B48B0158}" vid="{D789D3D4-048E-47E1-9F6C-10AE104C7F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2006/metadata/properties"/>
    <ds:schemaRef ds:uri="ef38329b-e139-4eb4-9d7a-1b84c79a6610"/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10143</TotalTime>
  <Words>869</Words>
  <Application>Microsoft Office PowerPoint</Application>
  <PresentationFormat>Custom</PresentationFormat>
  <Paragraphs>154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Lato</vt:lpstr>
      <vt:lpstr>Lucida Console</vt:lpstr>
      <vt:lpstr>Segoe UI</vt:lpstr>
      <vt:lpstr>Segoe UI Light</vt:lpstr>
      <vt:lpstr>Segoe UI Semibold</vt:lpstr>
      <vt:lpstr>Wingdings</vt:lpstr>
      <vt:lpstr>Power BI</vt:lpstr>
      <vt:lpstr>PowerPoint Presentation</vt:lpstr>
      <vt:lpstr>Agenda</vt:lpstr>
      <vt:lpstr>Introduction to Building Multi-language Reports in Power BI</vt:lpstr>
      <vt:lpstr>Building multi-language reports is tricky and non-intuitive</vt:lpstr>
      <vt:lpstr>European Product Sales Demo</vt:lpstr>
      <vt:lpstr> GitHub Repository for Multilanguage-Reports Sample</vt:lpstr>
      <vt:lpstr>Metadata Translations versus Content Translations</vt:lpstr>
      <vt:lpstr>Understanding Content Translation</vt:lpstr>
      <vt:lpstr>Metadata Translations Combined with Content Translations</vt:lpstr>
      <vt:lpstr>Workflow for Multi-language PBIX Development</vt:lpstr>
      <vt:lpstr>Using Dynamic Visual Titles</vt:lpstr>
      <vt:lpstr>Creating the Localized Label Table</vt:lpstr>
      <vt:lpstr>Localized Labels Table</vt:lpstr>
      <vt:lpstr>Surfacing a Localized Label</vt:lpstr>
      <vt:lpstr>Configuring Localized Label Display Properties</vt:lpstr>
      <vt:lpstr>Developing a Custom Visual: LocalizedLabel</vt:lpstr>
      <vt:lpstr>Designing Navigation</vt:lpstr>
      <vt:lpstr>Translating Button Captions</vt:lpstr>
      <vt:lpstr>Adding Dataset Translations</vt:lpstr>
      <vt:lpstr>Working with Tabular Editor</vt:lpstr>
      <vt:lpstr>Loading Reports with Locale using a Query String Parameter</vt:lpstr>
      <vt:lpstr>Using localeSettings in Embed Config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</dc:creator>
  <cp:keywords/>
  <dc:description>Template: Ariel Butz; ZUM Communications
Formatting: 
Audience Type:</dc:description>
  <cp:lastModifiedBy>Ted Pattison</cp:lastModifiedBy>
  <cp:revision>303</cp:revision>
  <cp:lastPrinted>2019-05-02T20:11:39Z</cp:lastPrinted>
  <dcterms:created xsi:type="dcterms:W3CDTF">2018-09-21T01:16:59Z</dcterms:created>
  <dcterms:modified xsi:type="dcterms:W3CDTF">2021-06-16T15:51:55Z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