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46" r:id="rId4"/>
  </p:sldMasterIdLst>
  <p:notesMasterIdLst>
    <p:notesMasterId r:id="rId23"/>
  </p:notesMasterIdLst>
  <p:handoutMasterIdLst>
    <p:handoutMasterId r:id="rId24"/>
  </p:handoutMasterIdLst>
  <p:sldIdLst>
    <p:sldId id="288" r:id="rId5"/>
    <p:sldId id="302" r:id="rId6"/>
    <p:sldId id="289" r:id="rId7"/>
    <p:sldId id="293" r:id="rId8"/>
    <p:sldId id="300" r:id="rId9"/>
    <p:sldId id="301" r:id="rId10"/>
    <p:sldId id="307" r:id="rId11"/>
    <p:sldId id="303" r:id="rId12"/>
    <p:sldId id="291" r:id="rId13"/>
    <p:sldId id="304" r:id="rId14"/>
    <p:sldId id="295" r:id="rId15"/>
    <p:sldId id="294" r:id="rId16"/>
    <p:sldId id="297" r:id="rId17"/>
    <p:sldId id="299" r:id="rId18"/>
    <p:sldId id="305" r:id="rId19"/>
    <p:sldId id="308" r:id="rId20"/>
    <p:sldId id="290" r:id="rId21"/>
    <p:sldId id="306" r:id="rId2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EFF7FF"/>
    <a:srgbClr val="D5EAFF"/>
    <a:srgbClr val="C1E0FF"/>
    <a:srgbClr val="FFFAEB"/>
    <a:srgbClr val="2B4D89"/>
    <a:srgbClr val="254275"/>
    <a:srgbClr val="052A67"/>
    <a:srgbClr val="0846AC"/>
    <a:srgbClr val="0A5A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709" autoAdjust="0"/>
  </p:normalViewPr>
  <p:slideViewPr>
    <p:cSldViewPr snapToGrid="0">
      <p:cViewPr varScale="1">
        <p:scale>
          <a:sx n="77" d="100"/>
          <a:sy n="77" d="100"/>
        </p:scale>
        <p:origin x="950" y="62"/>
      </p:cViewPr>
      <p:guideLst/>
    </p:cSldViewPr>
  </p:slideViewPr>
  <p:outlineViewPr>
    <p:cViewPr>
      <p:scale>
        <a:sx n="33" d="100"/>
        <a:sy n="33" d="100"/>
      </p:scale>
      <p:origin x="0" y="-1533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5/15/2021 6:54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698A6-EF13-4110-8F6E-E3761629E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6803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11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731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 flip="none" rotWithShape="1">
            <a:gsLst>
              <a:gs pos="0">
                <a:srgbClr val="254275"/>
              </a:gs>
              <a:gs pos="44000">
                <a:srgbClr val="2B4D89"/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753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3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E84B-D5D7-49D5-AE92-B742D5D2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AB0D-1FFE-4DB4-B9FE-4448D31B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9624F0-B071-4E67-BB62-3B35A9FD39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D6AC9-9774-4F8C-AB5E-41262BF4D2C4}"/>
              </a:ext>
            </a:extLst>
          </p:cNvPr>
          <p:cNvSpPr/>
          <p:nvPr userDrawn="1"/>
        </p:nvSpPr>
        <p:spPr>
          <a:xfrm>
            <a:off x="1" y="1"/>
            <a:ext cx="12436474" cy="69945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500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59" r:id="rId2"/>
    <p:sldLayoutId id="2147484660" r:id="rId3"/>
    <p:sldLayoutId id="2147484661" r:id="rId4"/>
    <p:sldLayoutId id="2147484658" r:id="rId5"/>
  </p:sldLayoutIdLst>
  <p:transition>
    <p:fade/>
  </p:transition>
  <p:hf sldNum="0" hdr="0" dt="0"/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tykier/TabularEditor/releases/download/2.9.8/TabularEditor.Installer.msi" TargetMode="External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F1315A-5DE4-469D-807D-4D565927F51C}"/>
              </a:ext>
            </a:extLst>
          </p:cNvPr>
          <p:cNvSpPr/>
          <p:nvPr/>
        </p:nvSpPr>
        <p:spPr>
          <a:xfrm>
            <a:off x="0" y="0"/>
            <a:ext cx="12436475" cy="1938993"/>
          </a:xfrm>
          <a:prstGeom prst="rect">
            <a:avLst/>
          </a:prstGeom>
          <a:gradFill>
            <a:gsLst>
              <a:gs pos="11000">
                <a:schemeClr val="accent5">
                  <a:lumMod val="50000"/>
                </a:schemeClr>
              </a:gs>
              <a:gs pos="48000">
                <a:srgbClr val="317CC1"/>
              </a:gs>
              <a:gs pos="75000">
                <a:srgbClr val="002060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8AE04-607C-42E0-A136-6A6396EF3D97}"/>
              </a:ext>
            </a:extLst>
          </p:cNvPr>
          <p:cNvSpPr txBox="1"/>
          <p:nvPr/>
        </p:nvSpPr>
        <p:spPr>
          <a:xfrm>
            <a:off x="9588530" y="455422"/>
            <a:ext cx="230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PBICAT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AF339E-C6DA-4041-96DA-1B2FA1A4635F}"/>
              </a:ext>
            </a:extLst>
          </p:cNvPr>
          <p:cNvSpPr/>
          <p:nvPr/>
        </p:nvSpPr>
        <p:spPr>
          <a:xfrm>
            <a:off x="8682649" y="585963"/>
            <a:ext cx="853331" cy="689800"/>
          </a:xfrm>
          <a:custGeom>
            <a:avLst/>
            <a:gdLst>
              <a:gd name="connsiteX0" fmla="*/ 2281772 w 3943350"/>
              <a:gd name="connsiteY0" fmla="*/ 1487438 h 3423841"/>
              <a:gd name="connsiteX1" fmla="*/ 2449412 w 3943350"/>
              <a:gd name="connsiteY1" fmla="*/ 1651267 h 3423841"/>
              <a:gd name="connsiteX2" fmla="*/ 2448040 w 3943350"/>
              <a:gd name="connsiteY2" fmla="*/ 1657911 h 3423841"/>
              <a:gd name="connsiteX3" fmla="*/ 2449412 w 3943350"/>
              <a:gd name="connsiteY3" fmla="*/ 1657911 h 3423841"/>
              <a:gd name="connsiteX4" fmla="*/ 2449412 w 3943350"/>
              <a:gd name="connsiteY4" fmla="*/ 2593332 h 3423841"/>
              <a:gd name="connsiteX5" fmla="*/ 2449412 w 3943350"/>
              <a:gd name="connsiteY5" fmla="*/ 2605332 h 3423841"/>
              <a:gd name="connsiteX6" fmla="*/ 2446933 w 3943350"/>
              <a:gd name="connsiteY6" fmla="*/ 2605332 h 3423841"/>
              <a:gd name="connsiteX7" fmla="*/ 2436238 w 3943350"/>
              <a:gd name="connsiteY7" fmla="*/ 2657102 h 3423841"/>
              <a:gd name="connsiteX8" fmla="*/ 2281772 w 3943350"/>
              <a:gd name="connsiteY8" fmla="*/ 2757161 h 3423841"/>
              <a:gd name="connsiteX9" fmla="*/ 2127306 w 3943350"/>
              <a:gd name="connsiteY9" fmla="*/ 2657102 h 3423841"/>
              <a:gd name="connsiteX10" fmla="*/ 2116611 w 3943350"/>
              <a:gd name="connsiteY10" fmla="*/ 2605332 h 3423841"/>
              <a:gd name="connsiteX11" fmla="*/ 2114132 w 3943350"/>
              <a:gd name="connsiteY11" fmla="*/ 2605332 h 3423841"/>
              <a:gd name="connsiteX12" fmla="*/ 2114132 w 3943350"/>
              <a:gd name="connsiteY12" fmla="*/ 2593332 h 3423841"/>
              <a:gd name="connsiteX13" fmla="*/ 2114132 w 3943350"/>
              <a:gd name="connsiteY13" fmla="*/ 1657911 h 3423841"/>
              <a:gd name="connsiteX14" fmla="*/ 2115505 w 3943350"/>
              <a:gd name="connsiteY14" fmla="*/ 1657911 h 3423841"/>
              <a:gd name="connsiteX15" fmla="*/ 2114132 w 3943350"/>
              <a:gd name="connsiteY15" fmla="*/ 1651267 h 3423841"/>
              <a:gd name="connsiteX16" fmla="*/ 2281772 w 3943350"/>
              <a:gd name="connsiteY16" fmla="*/ 1487438 h 3423841"/>
              <a:gd name="connsiteX17" fmla="*/ 2900209 w 3943350"/>
              <a:gd name="connsiteY17" fmla="*/ 699485 h 3423841"/>
              <a:gd name="connsiteX18" fmla="*/ 3067849 w 3943350"/>
              <a:gd name="connsiteY18" fmla="*/ 863314 h 3423841"/>
              <a:gd name="connsiteX19" fmla="*/ 3066362 w 3943350"/>
              <a:gd name="connsiteY19" fmla="*/ 870511 h 3423841"/>
              <a:gd name="connsiteX20" fmla="*/ 3067849 w 3943350"/>
              <a:gd name="connsiteY20" fmla="*/ 870511 h 3423841"/>
              <a:gd name="connsiteX21" fmla="*/ 3067849 w 3943350"/>
              <a:gd name="connsiteY21" fmla="*/ 2605332 h 3423841"/>
              <a:gd name="connsiteX22" fmla="*/ 2900209 w 3943350"/>
              <a:gd name="connsiteY22" fmla="*/ 2769161 h 3423841"/>
              <a:gd name="connsiteX23" fmla="*/ 2732569 w 3943350"/>
              <a:gd name="connsiteY23" fmla="*/ 2605332 h 3423841"/>
              <a:gd name="connsiteX24" fmla="*/ 2732569 w 3943350"/>
              <a:gd name="connsiteY24" fmla="*/ 870511 h 3423841"/>
              <a:gd name="connsiteX25" fmla="*/ 2734056 w 3943350"/>
              <a:gd name="connsiteY25" fmla="*/ 870511 h 3423841"/>
              <a:gd name="connsiteX26" fmla="*/ 2732569 w 3943350"/>
              <a:gd name="connsiteY26" fmla="*/ 863314 h 3423841"/>
              <a:gd name="connsiteX27" fmla="*/ 2900209 w 3943350"/>
              <a:gd name="connsiteY27" fmla="*/ 699485 h 3423841"/>
              <a:gd name="connsiteX28" fmla="*/ 493682 w 3943350"/>
              <a:gd name="connsiteY28" fmla="*/ 0 h 3423841"/>
              <a:gd name="connsiteX29" fmla="*/ 3449668 w 3943350"/>
              <a:gd name="connsiteY29" fmla="*/ 0 h 3423841"/>
              <a:gd name="connsiteX30" fmla="*/ 3943350 w 3943350"/>
              <a:gd name="connsiteY30" fmla="*/ 493682 h 3423841"/>
              <a:gd name="connsiteX31" fmla="*/ 3943350 w 3943350"/>
              <a:gd name="connsiteY31" fmla="*/ 2011172 h 3423841"/>
              <a:gd name="connsiteX32" fmla="*/ 3449668 w 3943350"/>
              <a:gd name="connsiteY32" fmla="*/ 2504854 h 3423841"/>
              <a:gd name="connsiteX33" fmla="*/ 3318913 w 3943350"/>
              <a:gd name="connsiteY33" fmla="*/ 2504854 h 3423841"/>
              <a:gd name="connsiteX34" fmla="*/ 3318913 w 3943350"/>
              <a:gd name="connsiteY34" fmla="*/ 2179617 h 3423841"/>
              <a:gd name="connsiteX35" fmla="*/ 3397068 w 3943350"/>
              <a:gd name="connsiteY35" fmla="*/ 2179617 h 3423841"/>
              <a:gd name="connsiteX36" fmla="*/ 3612526 w 3943350"/>
              <a:gd name="connsiteY36" fmla="*/ 1964159 h 3423841"/>
              <a:gd name="connsiteX37" fmla="*/ 3612526 w 3943350"/>
              <a:gd name="connsiteY37" fmla="*/ 546282 h 3423841"/>
              <a:gd name="connsiteX38" fmla="*/ 3397068 w 3943350"/>
              <a:gd name="connsiteY38" fmla="*/ 330824 h 3423841"/>
              <a:gd name="connsiteX39" fmla="*/ 546282 w 3943350"/>
              <a:gd name="connsiteY39" fmla="*/ 330824 h 3423841"/>
              <a:gd name="connsiteX40" fmla="*/ 330824 w 3943350"/>
              <a:gd name="connsiteY40" fmla="*/ 546282 h 3423841"/>
              <a:gd name="connsiteX41" fmla="*/ 330824 w 3943350"/>
              <a:gd name="connsiteY41" fmla="*/ 1964159 h 3423841"/>
              <a:gd name="connsiteX42" fmla="*/ 502860 w 3943350"/>
              <a:gd name="connsiteY42" fmla="*/ 2175240 h 3423841"/>
              <a:gd name="connsiteX43" fmla="*/ 541027 w 3943350"/>
              <a:gd name="connsiteY43" fmla="*/ 2179087 h 3423841"/>
              <a:gd name="connsiteX44" fmla="*/ 541027 w 3943350"/>
              <a:gd name="connsiteY44" fmla="*/ 2180360 h 3423841"/>
              <a:gd name="connsiteX45" fmla="*/ 1235467 w 3943350"/>
              <a:gd name="connsiteY45" fmla="*/ 2180360 h 3423841"/>
              <a:gd name="connsiteX46" fmla="*/ 1235467 w 3943350"/>
              <a:gd name="connsiteY46" fmla="*/ 2168448 h 3423841"/>
              <a:gd name="connsiteX47" fmla="*/ 1236141 w 3943350"/>
              <a:gd name="connsiteY47" fmla="*/ 2168448 h 3423841"/>
              <a:gd name="connsiteX48" fmla="*/ 1236141 w 3943350"/>
              <a:gd name="connsiteY48" fmla="*/ 2843218 h 3423841"/>
              <a:gd name="connsiteX49" fmla="*/ 1511308 w 3943350"/>
              <a:gd name="connsiteY49" fmla="*/ 2568051 h 3423841"/>
              <a:gd name="connsiteX50" fmla="*/ 1511308 w 3943350"/>
              <a:gd name="connsiteY50" fmla="*/ 1386978 h 3423841"/>
              <a:gd name="connsiteX51" fmla="*/ 1511308 w 3943350"/>
              <a:gd name="connsiteY51" fmla="*/ 1386977 h 3423841"/>
              <a:gd name="connsiteX52" fmla="*/ 1524089 w 3943350"/>
              <a:gd name="connsiteY52" fmla="*/ 1323208 h 3423841"/>
              <a:gd name="connsiteX53" fmla="*/ 1673946 w 3943350"/>
              <a:gd name="connsiteY53" fmla="*/ 1223149 h 3423841"/>
              <a:gd name="connsiteX54" fmla="*/ 1836584 w 3943350"/>
              <a:gd name="connsiteY54" fmla="*/ 1386978 h 3423841"/>
              <a:gd name="connsiteX55" fmla="*/ 1836583 w 3943350"/>
              <a:gd name="connsiteY55" fmla="*/ 1386983 h 3423841"/>
              <a:gd name="connsiteX56" fmla="*/ 1836583 w 3943350"/>
              <a:gd name="connsiteY56" fmla="*/ 2617206 h 3423841"/>
              <a:gd name="connsiteX57" fmla="*/ 1837698 w 3943350"/>
              <a:gd name="connsiteY57" fmla="*/ 2620940 h 3423841"/>
              <a:gd name="connsiteX58" fmla="*/ 1836583 w 3943350"/>
              <a:gd name="connsiteY58" fmla="*/ 2632732 h 3423841"/>
              <a:gd name="connsiteX59" fmla="*/ 1836583 w 3943350"/>
              <a:gd name="connsiteY59" fmla="*/ 2636682 h 3423841"/>
              <a:gd name="connsiteX60" fmla="*/ 1836210 w 3943350"/>
              <a:gd name="connsiteY60" fmla="*/ 2636682 h 3423841"/>
              <a:gd name="connsiteX61" fmla="*/ 1831156 w 3943350"/>
              <a:gd name="connsiteY61" fmla="*/ 2690128 h 3423841"/>
              <a:gd name="connsiteX62" fmla="*/ 1799116 w 3943350"/>
              <a:gd name="connsiteY62" fmla="*/ 2751798 h 3423841"/>
              <a:gd name="connsiteX63" fmla="*/ 1782475 w 3943350"/>
              <a:gd name="connsiteY63" fmla="*/ 2766021 h 3423841"/>
              <a:gd name="connsiteX64" fmla="*/ 1784985 w 3943350"/>
              <a:gd name="connsiteY64" fmla="*/ 2768531 h 3423841"/>
              <a:gd name="connsiteX65" fmla="*/ 1195739 w 3943350"/>
              <a:gd name="connsiteY65" fmla="*/ 3357777 h 3423841"/>
              <a:gd name="connsiteX66" fmla="*/ 1186274 w 3943350"/>
              <a:gd name="connsiteY66" fmla="*/ 3372290 h 3423841"/>
              <a:gd name="connsiteX67" fmla="*/ 1169615 w 3943350"/>
              <a:gd name="connsiteY67" fmla="*/ 3383900 h 3423841"/>
              <a:gd name="connsiteX68" fmla="*/ 1163750 w 3943350"/>
              <a:gd name="connsiteY68" fmla="*/ 3389766 h 3423841"/>
              <a:gd name="connsiteX69" fmla="*/ 1162702 w 3943350"/>
              <a:gd name="connsiteY69" fmla="*/ 3388719 h 3423841"/>
              <a:gd name="connsiteX70" fmla="*/ 1132155 w 3943350"/>
              <a:gd name="connsiteY70" fmla="*/ 3410010 h 3423841"/>
              <a:gd name="connsiteX71" fmla="*/ 1065883 w 3943350"/>
              <a:gd name="connsiteY71" fmla="*/ 3423841 h 3423841"/>
              <a:gd name="connsiteX72" fmla="*/ 895625 w 3943350"/>
              <a:gd name="connsiteY72" fmla="*/ 3247835 h 3423841"/>
              <a:gd name="connsiteX73" fmla="*/ 900861 w 3943350"/>
              <a:gd name="connsiteY73" fmla="*/ 3221025 h 3423841"/>
              <a:gd name="connsiteX74" fmla="*/ 900861 w 3943350"/>
              <a:gd name="connsiteY74" fmla="*/ 2503729 h 3423841"/>
              <a:gd name="connsiteX75" fmla="*/ 792091 w 3943350"/>
              <a:gd name="connsiteY75" fmla="*/ 2503729 h 3423841"/>
              <a:gd name="connsiteX76" fmla="*/ 792091 w 3943350"/>
              <a:gd name="connsiteY76" fmla="*/ 2504854 h 3423841"/>
              <a:gd name="connsiteX77" fmla="*/ 493682 w 3943350"/>
              <a:gd name="connsiteY77" fmla="*/ 2504854 h 3423841"/>
              <a:gd name="connsiteX78" fmla="*/ 0 w 3943350"/>
              <a:gd name="connsiteY78" fmla="*/ 2011172 h 3423841"/>
              <a:gd name="connsiteX79" fmla="*/ 0 w 3943350"/>
              <a:gd name="connsiteY79" fmla="*/ 493682 h 3423841"/>
              <a:gd name="connsiteX80" fmla="*/ 493682 w 3943350"/>
              <a:gd name="connsiteY80" fmla="*/ 0 h 342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943350" h="3423841">
                <a:moveTo>
                  <a:pt x="2281772" y="1487438"/>
                </a:moveTo>
                <a:cubicBezTo>
                  <a:pt x="2374357" y="1487438"/>
                  <a:pt x="2449412" y="1560787"/>
                  <a:pt x="2449412" y="1651267"/>
                </a:cubicBezTo>
                <a:lnTo>
                  <a:pt x="2448040" y="1657911"/>
                </a:lnTo>
                <a:lnTo>
                  <a:pt x="2449412" y="1657911"/>
                </a:lnTo>
                <a:lnTo>
                  <a:pt x="2449412" y="2593332"/>
                </a:lnTo>
                <a:lnTo>
                  <a:pt x="2449412" y="2605332"/>
                </a:lnTo>
                <a:lnTo>
                  <a:pt x="2446933" y="2605332"/>
                </a:lnTo>
                <a:lnTo>
                  <a:pt x="2436238" y="2657102"/>
                </a:lnTo>
                <a:cubicBezTo>
                  <a:pt x="2410789" y="2715902"/>
                  <a:pt x="2351211" y="2757161"/>
                  <a:pt x="2281772" y="2757161"/>
                </a:cubicBezTo>
                <a:cubicBezTo>
                  <a:pt x="2212333" y="2757161"/>
                  <a:pt x="2152755" y="2715902"/>
                  <a:pt x="2127306" y="2657102"/>
                </a:cubicBezTo>
                <a:lnTo>
                  <a:pt x="2116611" y="2605332"/>
                </a:lnTo>
                <a:lnTo>
                  <a:pt x="2114132" y="2605332"/>
                </a:lnTo>
                <a:lnTo>
                  <a:pt x="2114132" y="2593332"/>
                </a:lnTo>
                <a:lnTo>
                  <a:pt x="2114132" y="1657911"/>
                </a:lnTo>
                <a:lnTo>
                  <a:pt x="2115505" y="1657911"/>
                </a:lnTo>
                <a:lnTo>
                  <a:pt x="2114132" y="1651267"/>
                </a:lnTo>
                <a:cubicBezTo>
                  <a:pt x="2114132" y="1560787"/>
                  <a:pt x="2189187" y="1487438"/>
                  <a:pt x="2281772" y="1487438"/>
                </a:cubicBezTo>
                <a:close/>
                <a:moveTo>
                  <a:pt x="2900209" y="699485"/>
                </a:moveTo>
                <a:cubicBezTo>
                  <a:pt x="2992794" y="699485"/>
                  <a:pt x="3067849" y="772834"/>
                  <a:pt x="3067849" y="863314"/>
                </a:cubicBezTo>
                <a:lnTo>
                  <a:pt x="3066362" y="870511"/>
                </a:lnTo>
                <a:lnTo>
                  <a:pt x="3067849" y="870511"/>
                </a:lnTo>
                <a:lnTo>
                  <a:pt x="3067849" y="2605332"/>
                </a:lnTo>
                <a:cubicBezTo>
                  <a:pt x="3067849" y="2695812"/>
                  <a:pt x="2992794" y="2769161"/>
                  <a:pt x="2900209" y="2769161"/>
                </a:cubicBezTo>
                <a:cubicBezTo>
                  <a:pt x="2807624" y="2769161"/>
                  <a:pt x="2732569" y="2695812"/>
                  <a:pt x="2732569" y="2605332"/>
                </a:cubicBezTo>
                <a:lnTo>
                  <a:pt x="2732569" y="870511"/>
                </a:lnTo>
                <a:lnTo>
                  <a:pt x="2734056" y="870511"/>
                </a:lnTo>
                <a:lnTo>
                  <a:pt x="2732569" y="863314"/>
                </a:lnTo>
                <a:cubicBezTo>
                  <a:pt x="2732569" y="772834"/>
                  <a:pt x="2807624" y="699485"/>
                  <a:pt x="2900209" y="699485"/>
                </a:cubicBezTo>
                <a:close/>
                <a:moveTo>
                  <a:pt x="493682" y="0"/>
                </a:moveTo>
                <a:lnTo>
                  <a:pt x="3449668" y="0"/>
                </a:lnTo>
                <a:cubicBezTo>
                  <a:pt x="3722321" y="0"/>
                  <a:pt x="3943350" y="221029"/>
                  <a:pt x="3943350" y="493682"/>
                </a:cubicBezTo>
                <a:lnTo>
                  <a:pt x="3943350" y="2011172"/>
                </a:lnTo>
                <a:cubicBezTo>
                  <a:pt x="3943350" y="2283825"/>
                  <a:pt x="3722321" y="2504854"/>
                  <a:pt x="3449668" y="2504854"/>
                </a:cubicBezTo>
                <a:lnTo>
                  <a:pt x="3318913" y="2504854"/>
                </a:lnTo>
                <a:lnTo>
                  <a:pt x="3318913" y="2179617"/>
                </a:lnTo>
                <a:lnTo>
                  <a:pt x="3397068" y="2179617"/>
                </a:lnTo>
                <a:cubicBezTo>
                  <a:pt x="3516062" y="2179617"/>
                  <a:pt x="3612526" y="2083153"/>
                  <a:pt x="3612526" y="1964159"/>
                </a:cubicBezTo>
                <a:lnTo>
                  <a:pt x="3612526" y="546282"/>
                </a:lnTo>
                <a:cubicBezTo>
                  <a:pt x="3612526" y="427288"/>
                  <a:pt x="3516062" y="330824"/>
                  <a:pt x="3397068" y="330824"/>
                </a:cubicBezTo>
                <a:lnTo>
                  <a:pt x="546282" y="330824"/>
                </a:lnTo>
                <a:cubicBezTo>
                  <a:pt x="427288" y="330824"/>
                  <a:pt x="330824" y="427288"/>
                  <a:pt x="330824" y="546282"/>
                </a:cubicBezTo>
                <a:lnTo>
                  <a:pt x="330824" y="1964159"/>
                </a:lnTo>
                <a:cubicBezTo>
                  <a:pt x="330824" y="2068279"/>
                  <a:pt x="404679" y="2155149"/>
                  <a:pt x="502860" y="2175240"/>
                </a:cubicBezTo>
                <a:lnTo>
                  <a:pt x="541027" y="2179087"/>
                </a:lnTo>
                <a:lnTo>
                  <a:pt x="541027" y="2180360"/>
                </a:lnTo>
                <a:lnTo>
                  <a:pt x="1235467" y="2180360"/>
                </a:lnTo>
                <a:lnTo>
                  <a:pt x="1235467" y="2168448"/>
                </a:lnTo>
                <a:lnTo>
                  <a:pt x="1236141" y="2168448"/>
                </a:lnTo>
                <a:lnTo>
                  <a:pt x="1236141" y="2843218"/>
                </a:lnTo>
                <a:lnTo>
                  <a:pt x="1511308" y="2568051"/>
                </a:lnTo>
                <a:lnTo>
                  <a:pt x="1511308" y="1386978"/>
                </a:lnTo>
                <a:lnTo>
                  <a:pt x="1511308" y="1386977"/>
                </a:lnTo>
                <a:lnTo>
                  <a:pt x="1524089" y="1323208"/>
                </a:lnTo>
                <a:cubicBezTo>
                  <a:pt x="1548779" y="1264408"/>
                  <a:pt x="1606580" y="1223149"/>
                  <a:pt x="1673946" y="1223149"/>
                </a:cubicBezTo>
                <a:cubicBezTo>
                  <a:pt x="1763768" y="1223149"/>
                  <a:pt x="1836584" y="1296498"/>
                  <a:pt x="1836584" y="1386978"/>
                </a:cubicBezTo>
                <a:lnTo>
                  <a:pt x="1836583" y="1386983"/>
                </a:lnTo>
                <a:lnTo>
                  <a:pt x="1836583" y="2617206"/>
                </a:lnTo>
                <a:lnTo>
                  <a:pt x="1837698" y="2620940"/>
                </a:lnTo>
                <a:lnTo>
                  <a:pt x="1836583" y="2632732"/>
                </a:lnTo>
                <a:lnTo>
                  <a:pt x="1836583" y="2636682"/>
                </a:lnTo>
                <a:lnTo>
                  <a:pt x="1836210" y="2636682"/>
                </a:lnTo>
                <a:lnTo>
                  <a:pt x="1831156" y="2690128"/>
                </a:lnTo>
                <a:cubicBezTo>
                  <a:pt x="1824314" y="2713337"/>
                  <a:pt x="1813255" y="2734108"/>
                  <a:pt x="1799116" y="2751798"/>
                </a:cubicBezTo>
                <a:lnTo>
                  <a:pt x="1782475" y="2766021"/>
                </a:lnTo>
                <a:lnTo>
                  <a:pt x="1784985" y="2768531"/>
                </a:lnTo>
                <a:lnTo>
                  <a:pt x="1195739" y="3357777"/>
                </a:lnTo>
                <a:lnTo>
                  <a:pt x="1186274" y="3372290"/>
                </a:lnTo>
                <a:lnTo>
                  <a:pt x="1169615" y="3383900"/>
                </a:lnTo>
                <a:lnTo>
                  <a:pt x="1163750" y="3389766"/>
                </a:lnTo>
                <a:lnTo>
                  <a:pt x="1162702" y="3388719"/>
                </a:lnTo>
                <a:lnTo>
                  <a:pt x="1132155" y="3410010"/>
                </a:lnTo>
                <a:cubicBezTo>
                  <a:pt x="1111786" y="3418916"/>
                  <a:pt x="1089391" y="3423841"/>
                  <a:pt x="1065883" y="3423841"/>
                </a:cubicBezTo>
                <a:cubicBezTo>
                  <a:pt x="971852" y="3423841"/>
                  <a:pt x="895625" y="3345040"/>
                  <a:pt x="895625" y="3247835"/>
                </a:cubicBezTo>
                <a:lnTo>
                  <a:pt x="900861" y="3221025"/>
                </a:lnTo>
                <a:lnTo>
                  <a:pt x="900861" y="2503729"/>
                </a:lnTo>
                <a:lnTo>
                  <a:pt x="792091" y="2503729"/>
                </a:lnTo>
                <a:lnTo>
                  <a:pt x="792091" y="2504854"/>
                </a:lnTo>
                <a:lnTo>
                  <a:pt x="493682" y="2504854"/>
                </a:lnTo>
                <a:cubicBezTo>
                  <a:pt x="221029" y="2504854"/>
                  <a:pt x="0" y="2283825"/>
                  <a:pt x="0" y="2011172"/>
                </a:cubicBezTo>
                <a:lnTo>
                  <a:pt x="0" y="493682"/>
                </a:lnTo>
                <a:cubicBezTo>
                  <a:pt x="0" y="221029"/>
                  <a:pt x="221029" y="0"/>
                  <a:pt x="49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4ED04-5DE5-4465-A7A9-9D7D0175649E}"/>
              </a:ext>
            </a:extLst>
          </p:cNvPr>
          <p:cNvGrpSpPr/>
          <p:nvPr/>
        </p:nvGrpSpPr>
        <p:grpSpPr>
          <a:xfrm>
            <a:off x="311749" y="200878"/>
            <a:ext cx="3720699" cy="414353"/>
            <a:chOff x="304799" y="196957"/>
            <a:chExt cx="3648075" cy="40626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2B4E6B-C6D1-48C6-BEBB-3ABADB9527ED}"/>
                </a:ext>
              </a:extLst>
            </p:cNvPr>
            <p:cNvSpPr/>
            <p:nvPr/>
          </p:nvSpPr>
          <p:spPr>
            <a:xfrm>
              <a:off x="304799" y="235471"/>
              <a:ext cx="322235" cy="322790"/>
            </a:xfrm>
            <a:custGeom>
              <a:avLst/>
              <a:gdLst>
                <a:gd name="connsiteX0" fmla="*/ 257556 w 486156"/>
                <a:gd name="connsiteY0" fmla="*/ 258393 h 486993"/>
                <a:gd name="connsiteX1" fmla="*/ 486156 w 486156"/>
                <a:gd name="connsiteY1" fmla="*/ 258393 h 486993"/>
                <a:gd name="connsiteX2" fmla="*/ 486156 w 486156"/>
                <a:gd name="connsiteY2" fmla="*/ 486993 h 486993"/>
                <a:gd name="connsiteX3" fmla="*/ 257556 w 486156"/>
                <a:gd name="connsiteY3" fmla="*/ 486993 h 486993"/>
                <a:gd name="connsiteX4" fmla="*/ 0 w 486156"/>
                <a:gd name="connsiteY4" fmla="*/ 258393 h 486993"/>
                <a:gd name="connsiteX5" fmla="*/ 228600 w 486156"/>
                <a:gd name="connsiteY5" fmla="*/ 258393 h 486993"/>
                <a:gd name="connsiteX6" fmla="*/ 228600 w 486156"/>
                <a:gd name="connsiteY6" fmla="*/ 486993 h 486993"/>
                <a:gd name="connsiteX7" fmla="*/ 0 w 486156"/>
                <a:gd name="connsiteY7" fmla="*/ 486993 h 486993"/>
                <a:gd name="connsiteX8" fmla="*/ 257556 w 486156"/>
                <a:gd name="connsiteY8" fmla="*/ 0 h 486993"/>
                <a:gd name="connsiteX9" fmla="*/ 486156 w 486156"/>
                <a:gd name="connsiteY9" fmla="*/ 0 h 486993"/>
                <a:gd name="connsiteX10" fmla="*/ 486156 w 486156"/>
                <a:gd name="connsiteY10" fmla="*/ 228600 h 486993"/>
                <a:gd name="connsiteX11" fmla="*/ 257556 w 486156"/>
                <a:gd name="connsiteY11" fmla="*/ 228600 h 486993"/>
                <a:gd name="connsiteX12" fmla="*/ 0 w 486156"/>
                <a:gd name="connsiteY12" fmla="*/ 0 h 486993"/>
                <a:gd name="connsiteX13" fmla="*/ 228600 w 486156"/>
                <a:gd name="connsiteY13" fmla="*/ 0 h 486993"/>
                <a:gd name="connsiteX14" fmla="*/ 228600 w 486156"/>
                <a:gd name="connsiteY14" fmla="*/ 228600 h 486993"/>
                <a:gd name="connsiteX15" fmla="*/ 0 w 486156"/>
                <a:gd name="connsiteY15" fmla="*/ 228600 h 48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156" h="486993">
                  <a:moveTo>
                    <a:pt x="257556" y="258393"/>
                  </a:moveTo>
                  <a:lnTo>
                    <a:pt x="486156" y="258393"/>
                  </a:lnTo>
                  <a:lnTo>
                    <a:pt x="486156" y="486993"/>
                  </a:lnTo>
                  <a:lnTo>
                    <a:pt x="257556" y="486993"/>
                  </a:lnTo>
                  <a:close/>
                  <a:moveTo>
                    <a:pt x="0" y="258393"/>
                  </a:moveTo>
                  <a:lnTo>
                    <a:pt x="228600" y="258393"/>
                  </a:lnTo>
                  <a:lnTo>
                    <a:pt x="228600" y="486993"/>
                  </a:lnTo>
                  <a:lnTo>
                    <a:pt x="0" y="486993"/>
                  </a:lnTo>
                  <a:close/>
                  <a:moveTo>
                    <a:pt x="257556" y="0"/>
                  </a:moveTo>
                  <a:lnTo>
                    <a:pt x="486156" y="0"/>
                  </a:lnTo>
                  <a:lnTo>
                    <a:pt x="486156" y="228600"/>
                  </a:lnTo>
                  <a:lnTo>
                    <a:pt x="257556" y="228600"/>
                  </a:lnTo>
                  <a:close/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4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88FE1C-D4FF-45C9-A593-487AAF7EE7DF}"/>
                </a:ext>
              </a:extLst>
            </p:cNvPr>
            <p:cNvGrpSpPr/>
            <p:nvPr/>
          </p:nvGrpSpPr>
          <p:grpSpPr>
            <a:xfrm>
              <a:off x="657225" y="196957"/>
              <a:ext cx="3295649" cy="406265"/>
              <a:chOff x="657225" y="196957"/>
              <a:chExt cx="3295649" cy="4062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30E347-7758-475E-B49C-A7F93B557CA3}"/>
                  </a:ext>
                </a:extLst>
              </p:cNvPr>
              <p:cNvSpPr txBox="1"/>
              <p:nvPr/>
            </p:nvSpPr>
            <p:spPr>
              <a:xfrm>
                <a:off x="657225" y="196957"/>
                <a:ext cx="3295649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40" b="1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Microsoft      Power BI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3E0C3C7-5B89-4A2C-9FD9-625D76AF5638}"/>
                  </a:ext>
                </a:extLst>
              </p:cNvPr>
              <p:cNvCxnSpPr/>
              <p:nvPr/>
            </p:nvCxnSpPr>
            <p:spPr>
              <a:xfrm>
                <a:off x="2066925" y="235471"/>
                <a:ext cx="0" cy="3227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2704C9-6A25-4DE5-A78B-A250E259FE1B}"/>
              </a:ext>
            </a:extLst>
          </p:cNvPr>
          <p:cNvSpPr txBox="1"/>
          <p:nvPr/>
        </p:nvSpPr>
        <p:spPr>
          <a:xfrm>
            <a:off x="5184772" y="3045067"/>
            <a:ext cx="711255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 Semibold" charset="0"/>
                <a:ea typeface="Segoe UI Semibold" charset="0"/>
                <a:cs typeface="Segoe UI Semibold" charset="0"/>
              </a:rPr>
              <a:t>Building Multi-language Reports in Power BI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71F32DF-CB10-4D35-AA28-B52B0BE871A1}"/>
              </a:ext>
            </a:extLst>
          </p:cNvPr>
          <p:cNvSpPr txBox="1">
            <a:spLocks/>
          </p:cNvSpPr>
          <p:nvPr/>
        </p:nvSpPr>
        <p:spPr>
          <a:xfrm>
            <a:off x="6542294" y="5416870"/>
            <a:ext cx="4173347" cy="859857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56" dirty="0"/>
              <a:t>Ted Pattison</a:t>
            </a:r>
            <a:br>
              <a:rPr lang="en-US" sz="2856" dirty="0"/>
            </a:br>
            <a:r>
              <a:rPr lang="en-US" sz="1428" dirty="0"/>
              <a:t>Power BI Customer Advisory Team (PBICAT)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15606-706D-4642-8E14-75D98154F192}"/>
              </a:ext>
            </a:extLst>
          </p:cNvPr>
          <p:cNvGrpSpPr/>
          <p:nvPr/>
        </p:nvGrpSpPr>
        <p:grpSpPr>
          <a:xfrm>
            <a:off x="48534" y="1364452"/>
            <a:ext cx="6059156" cy="6061565"/>
            <a:chOff x="121581" y="1355652"/>
            <a:chExt cx="5435834" cy="5437995"/>
          </a:xfrm>
        </p:grpSpPr>
        <p:grpSp>
          <p:nvGrpSpPr>
            <p:cNvPr id="17" name="Gruppieren 43">
              <a:extLst>
                <a:ext uri="{FF2B5EF4-FFF2-40B4-BE49-F238E27FC236}">
                  <a16:creationId xmlns:a16="http://schemas.microsoft.com/office/drawing/2014/main" id="{BAA625EB-6635-4010-B43A-F7AD8C8B95E0}"/>
                </a:ext>
              </a:extLst>
            </p:cNvPr>
            <p:cNvGrpSpPr/>
            <p:nvPr/>
          </p:nvGrpSpPr>
          <p:grpSpPr>
            <a:xfrm>
              <a:off x="121581" y="1355652"/>
              <a:ext cx="5435834" cy="5437995"/>
              <a:chOff x="6538617" y="1743721"/>
              <a:chExt cx="8257487" cy="8260768"/>
            </a:xfrm>
          </p:grpSpPr>
          <p:pic>
            <p:nvPicPr>
              <p:cNvPr id="21" name="Shape 689">
                <a:extLst>
                  <a:ext uri="{FF2B5EF4-FFF2-40B4-BE49-F238E27FC236}">
                    <a16:creationId xmlns:a16="http://schemas.microsoft.com/office/drawing/2014/main" id="{0FA65EB8-EAF2-4B92-8E94-E1876DF3C5D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17412" r="4790"/>
              <a:stretch/>
            </p:blipFill>
            <p:spPr>
              <a:xfrm>
                <a:off x="6538621" y="1743721"/>
                <a:ext cx="8257483" cy="82607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Shape 690">
                <a:extLst>
                  <a:ext uri="{FF2B5EF4-FFF2-40B4-BE49-F238E27FC236}">
                    <a16:creationId xmlns:a16="http://schemas.microsoft.com/office/drawing/2014/main" id="{429BFF26-5FBD-49C1-B086-0D79955EC575}"/>
                  </a:ext>
                </a:extLst>
              </p:cNvPr>
              <p:cNvSpPr/>
              <p:nvPr/>
            </p:nvSpPr>
            <p:spPr>
              <a:xfrm>
                <a:off x="6538617" y="3269613"/>
                <a:ext cx="6948181" cy="435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" name="Shape 690">
                <a:extLst>
                  <a:ext uri="{FF2B5EF4-FFF2-40B4-BE49-F238E27FC236}">
                    <a16:creationId xmlns:a16="http://schemas.microsoft.com/office/drawing/2014/main" id="{98649B38-2AEE-486A-9833-CE0E18A1831D}"/>
                  </a:ext>
                </a:extLst>
              </p:cNvPr>
              <p:cNvSpPr/>
              <p:nvPr/>
            </p:nvSpPr>
            <p:spPr>
              <a:xfrm>
                <a:off x="6538621" y="3260790"/>
                <a:ext cx="6948176" cy="4365544"/>
              </a:xfrm>
              <a:prstGeom prst="rect">
                <a:avLst/>
              </a:prstGeom>
              <a:solidFill>
                <a:srgbClr val="F3F5F7"/>
              </a:solidFill>
              <a:ln>
                <a:noFill/>
              </a:ln>
            </p:spPr>
            <p:txBody>
              <a:bodyPr lIns="91426" tIns="45700" rIns="91426" bIns="45700" anchor="ctr" anchorCtr="0">
                <a:noAutofit/>
              </a:bodyPr>
              <a:lstStyle/>
              <a:p>
                <a:pPr algn="ctr"/>
                <a:endParaRPr sz="3600">
                  <a:solidFill>
                    <a:schemeClr val="bg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00FB668-BC12-4984-B913-BBFFC29FF219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5123" y="2398681"/>
              <a:ext cx="4490511" cy="27850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38620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9389029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1FE9-FC85-473A-8767-5F87BBF0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Localized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3E82-BB63-4584-AD9C-EA007303A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Labels added to report using Stacked bar chart visual</a:t>
            </a:r>
          </a:p>
          <a:p>
            <a:pPr lvl="1"/>
            <a:r>
              <a:rPr lang="en-US" dirty="0"/>
              <a:t>Add localized label measure to Values data role</a:t>
            </a:r>
          </a:p>
          <a:p>
            <a:pPr lvl="1"/>
            <a:r>
              <a:rPr lang="en-US" dirty="0"/>
              <a:t>Visual title generated from underlying field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Things to remember</a:t>
            </a:r>
          </a:p>
          <a:p>
            <a:pPr lvl="1"/>
            <a:r>
              <a:rPr lang="en-US" dirty="0"/>
              <a:t>You cannot assign literal text to visual Title property</a:t>
            </a:r>
          </a:p>
          <a:p>
            <a:pPr lvl="1"/>
            <a:r>
              <a:rPr lang="en-US" dirty="0"/>
              <a:t>You cannot use textboxes since they do not support localization</a:t>
            </a:r>
          </a:p>
          <a:p>
            <a:pPr lvl="1"/>
            <a:r>
              <a:rPr lang="en-US" dirty="0"/>
              <a:t>You cannot add literal text to button</a:t>
            </a:r>
          </a:p>
        </p:txBody>
      </p:sp>
    </p:spTree>
    <p:extLst>
      <p:ext uri="{BB962C8B-B14F-4D97-AF65-F5344CB8AC3E}">
        <p14:creationId xmlns:p14="http://schemas.microsoft.com/office/powerpoint/2010/main" val="25907403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new table in data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measure for any string that needs to be localized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204EE-3FE0-40F6-9A32-93C5F47D0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4" t="27465" r="68253" b="65468"/>
          <a:stretch/>
        </p:blipFill>
        <p:spPr>
          <a:xfrm>
            <a:off x="1211200" y="5537202"/>
            <a:ext cx="3857935" cy="62701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3FCB0-B915-486D-88AA-07EE72780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09" t="29307" r="-1563" b="30657"/>
          <a:stretch/>
        </p:blipFill>
        <p:spPr>
          <a:xfrm>
            <a:off x="1211199" y="2354531"/>
            <a:ext cx="2729809" cy="25133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8609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468-BF18-4FA3-8FDC-7F8B673A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a localized Label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45F1CE-074F-4060-A0BF-C93EC0926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9CB5A-CE8B-4E9C-86DD-DB69E67F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1918351"/>
            <a:ext cx="9316979" cy="470378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421DC8-E11C-42BB-9969-670252F3EE8D}"/>
              </a:ext>
            </a:extLst>
          </p:cNvPr>
          <p:cNvSpPr/>
          <p:nvPr/>
        </p:nvSpPr>
        <p:spPr>
          <a:xfrm>
            <a:off x="6275581" y="3479153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7D4A279-702D-4714-BE02-91F7901EC175}"/>
              </a:ext>
            </a:extLst>
          </p:cNvPr>
          <p:cNvSpPr/>
          <p:nvPr/>
        </p:nvSpPr>
        <p:spPr>
          <a:xfrm>
            <a:off x="6263510" y="6144512"/>
            <a:ext cx="724353" cy="4957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769222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0A2-0C36-4B91-898F-69139C16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the Label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59C2AE-3F4F-4446-AFFE-7D5370FB1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D00EF-9D23-4626-A8EC-4BF0AD9F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4" y="1776303"/>
            <a:ext cx="4643656" cy="44981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CE0058-789C-4BFF-949B-21DABA9E7F5B}"/>
              </a:ext>
            </a:extLst>
          </p:cNvPr>
          <p:cNvGrpSpPr/>
          <p:nvPr/>
        </p:nvGrpSpPr>
        <p:grpSpPr>
          <a:xfrm>
            <a:off x="4740586" y="546874"/>
            <a:ext cx="4357909" cy="5900776"/>
            <a:chOff x="4647191" y="536200"/>
            <a:chExt cx="4272848" cy="578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5D97C8-084D-4357-882C-0821F5E2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140" y="536200"/>
              <a:ext cx="1626899" cy="578560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4B0ACC3-7302-40C7-9F7B-AA05A7BE80C7}"/>
                </a:ext>
              </a:extLst>
            </p:cNvPr>
            <p:cNvSpPr/>
            <p:nvPr/>
          </p:nvSpPr>
          <p:spPr>
            <a:xfrm>
              <a:off x="4647191" y="2686409"/>
              <a:ext cx="2484582" cy="489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2675456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Multi-language Report Design with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9169524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D9DCD5-D3C9-4C14-BD67-1E7AF7AA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99" y="2287587"/>
            <a:ext cx="8601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31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r>
              <a:rPr lang="en-US" dirty="0"/>
              <a:t> for Localizing PBIX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 from the start – very hard to do at last minute</a:t>
            </a:r>
          </a:p>
          <a:p>
            <a:r>
              <a:rPr lang="en-US" dirty="0"/>
              <a:t>Plan for content growth</a:t>
            </a:r>
          </a:p>
          <a:p>
            <a:r>
              <a:rPr lang="en-US" dirty="0"/>
              <a:t>Don’t use literal text in textboxes or button</a:t>
            </a:r>
          </a:p>
          <a:p>
            <a:r>
              <a:rPr lang="en-US" dirty="0"/>
              <a:t>Page tabs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Workflows to Manage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Multi-language Report Design with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26281303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34470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Multi-language Report Design</a:t>
            </a:r>
          </a:p>
          <a:p>
            <a:r>
              <a:rPr lang="en-US" dirty="0"/>
              <a:t>Programming Translations with TOM</a:t>
            </a:r>
          </a:p>
          <a:p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  <a:p>
            <a:r>
              <a:rPr lang="en-US" dirty="0"/>
              <a:t>Designing for Content Translation</a:t>
            </a:r>
          </a:p>
        </p:txBody>
      </p:sp>
    </p:spTree>
    <p:extLst>
      <p:ext uri="{BB962C8B-B14F-4D97-AF65-F5344CB8AC3E}">
        <p14:creationId xmlns:p14="http://schemas.microsoft.com/office/powerpoint/2010/main" val="14433676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PBIX Projects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3260" tIns="46630" rIns="93260" bIns="4663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PBIX Localization only supported for data model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Report designer has no knowledge of dataset localization support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/>
              <a:t>Localization only supported for names of table and fields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This technique not used to localize content – only schema metadata</a:t>
            </a:r>
          </a:p>
          <a:p>
            <a:pPr lvl="1"/>
            <a:r>
              <a:rPr lang="en-US" dirty="0"/>
              <a:t>Requires tricks in the report designer to localize string content on report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03D38-9FD0-477A-9AC0-EA04E01600FF}"/>
              </a:ext>
            </a:extLst>
          </p:cNvPr>
          <p:cNvSpPr/>
          <p:nvPr/>
        </p:nvSpPr>
        <p:spPr>
          <a:xfrm>
            <a:off x="1357008" y="2431657"/>
            <a:ext cx="5586566" cy="155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40" dirty="0"/>
              <a:t>PBIX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003AB-B689-4DBD-90B8-FE154ED8B7F5}"/>
              </a:ext>
            </a:extLst>
          </p:cNvPr>
          <p:cNvSpPr/>
          <p:nvPr/>
        </p:nvSpPr>
        <p:spPr>
          <a:xfrm>
            <a:off x="1632412" y="2903453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Report Layout</a:t>
            </a:r>
          </a:p>
          <a:p>
            <a:pPr algn="ctr"/>
            <a:r>
              <a:rPr lang="en-US" sz="1224" i="1" dirty="0"/>
              <a:t>no knowledge of localization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C4990-8F2B-453A-B086-EA519056A0D7}"/>
              </a:ext>
            </a:extLst>
          </p:cNvPr>
          <p:cNvSpPr/>
          <p:nvPr/>
        </p:nvSpPr>
        <p:spPr>
          <a:xfrm>
            <a:off x="4298938" y="2929650"/>
            <a:ext cx="2435634" cy="8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dirty="0"/>
              <a:t>Dataset Definition</a:t>
            </a:r>
          </a:p>
          <a:p>
            <a:pPr algn="ctr"/>
            <a:r>
              <a:rPr lang="en-US" sz="1224" i="1" dirty="0"/>
              <a:t>can be localized</a:t>
            </a:r>
            <a:endParaRPr lang="en-US" sz="1632" i="1" dirty="0"/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5420-94A6-4E8B-AC65-44952DA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F1C7-55E5-4C21-B57F-8941E6D78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Download</a:t>
            </a:r>
          </a:p>
          <a:p>
            <a:pPr lvl="1"/>
            <a:r>
              <a:rPr lang="en-US" sz="2040" dirty="0">
                <a:hlinkClick r:id="rId2"/>
              </a:rPr>
              <a:t>https://github.com/otykier/TabularEditor/</a:t>
            </a:r>
            <a:endParaRPr lang="en-US" sz="2040" dirty="0"/>
          </a:p>
          <a:p>
            <a:pPr lvl="1"/>
            <a:r>
              <a:rPr lang="en-US" sz="1632" dirty="0">
                <a:hlinkClick r:id="rId3"/>
              </a:rPr>
              <a:t>https://github.com/otykier/TabularEditor/releases/download/2.9.8/TabularEditor.Installer.msi</a:t>
            </a:r>
            <a:r>
              <a:rPr lang="en-US" sz="1632" dirty="0"/>
              <a:t> </a:t>
            </a:r>
          </a:p>
          <a:p>
            <a:r>
              <a:rPr lang="en-US" sz="2448" dirty="0"/>
              <a:t>Used to add localization support to PBIT file</a:t>
            </a:r>
          </a:p>
          <a:p>
            <a:pPr lvl="1"/>
            <a:r>
              <a:rPr lang="en-US" sz="2040" dirty="0"/>
              <a:t>You must use PBIT file not a PBIX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1341-5EAC-4E2B-AFDB-E0A5FBEF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59" y="3581154"/>
            <a:ext cx="6205581" cy="32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8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4F4B-C5FE-4215-9BD5-CDE27C10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Localization Support for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0BC8-6F22-4580-BB47-6336B3D62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B7A0E-ED52-4C01-B0F7-EC1F85DE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8" y="2109732"/>
            <a:ext cx="6584893" cy="45625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90354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5C4D-C21F-451A-BC09-CD14E41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Schema Metadata for Localization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1EBD-A066-480C-9C60-4EEC0B865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DBC1-17DE-4495-B6B3-50FEB9BA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1724345"/>
            <a:ext cx="8140850" cy="26812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20121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Translations with TOM</a:t>
            </a:r>
          </a:p>
          <a:p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30320827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86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Multi-language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Translations with 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Workflows to Manage Translations</a:t>
            </a:r>
          </a:p>
          <a:p>
            <a:r>
              <a:rPr lang="en-US" dirty="0"/>
              <a:t>Multi-language Report Design with Translations</a:t>
            </a:r>
          </a:p>
          <a:p>
            <a:r>
              <a:rPr lang="en-US" dirty="0"/>
              <a:t>Embedding Reports with Specific Locales</a:t>
            </a:r>
          </a:p>
        </p:txBody>
      </p:sp>
    </p:spTree>
    <p:extLst>
      <p:ext uri="{BB962C8B-B14F-4D97-AF65-F5344CB8AC3E}">
        <p14:creationId xmlns:p14="http://schemas.microsoft.com/office/powerpoint/2010/main" val="12661024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F581-98FD-4756-82EE-736A1803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E5D3-3EC0-4B3B-BDEC-B7A8742A8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PBIX in Power BI Desktop</a:t>
            </a:r>
          </a:p>
          <a:p>
            <a:pPr lvl="1"/>
            <a:r>
              <a:rPr lang="en-US" dirty="0"/>
              <a:t>Create Localized Labels table</a:t>
            </a:r>
          </a:p>
          <a:p>
            <a:pPr lvl="1"/>
            <a:r>
              <a:rPr lang="en-US" dirty="0"/>
              <a:t>Created localized labels as measures with localizable names</a:t>
            </a:r>
          </a:p>
          <a:p>
            <a:r>
              <a:rPr lang="en-US" dirty="0"/>
              <a:t>Add localization support to PBIX </a:t>
            </a:r>
          </a:p>
          <a:p>
            <a:pPr lvl="1"/>
            <a:r>
              <a:rPr lang="en-US" dirty="0"/>
              <a:t>Requires using Tabular Editor or Tabular Object Model (TOM)</a:t>
            </a:r>
          </a:p>
          <a:p>
            <a:pPr lvl="1"/>
            <a:r>
              <a:rPr lang="en-US" dirty="0"/>
              <a:t>Add localized string content to PBIX using Tabular Editor</a:t>
            </a:r>
          </a:p>
          <a:p>
            <a:r>
              <a:rPr lang="en-US" dirty="0"/>
              <a:t>Translate content</a:t>
            </a:r>
          </a:p>
          <a:p>
            <a:pPr lvl="1"/>
            <a:r>
              <a:rPr lang="en-US" dirty="0"/>
              <a:t>Create Master RESX file to send out for translation</a:t>
            </a:r>
          </a:p>
          <a:p>
            <a:pPr lvl="1"/>
            <a:r>
              <a:rPr lang="en-US" dirty="0"/>
              <a:t>Get RESX files back from translators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HelperTool</a:t>
            </a:r>
            <a:r>
              <a:rPr lang="en-US" dirty="0"/>
              <a:t> to merge all RESX files into </a:t>
            </a:r>
            <a:r>
              <a:rPr lang="en-US" dirty="0" err="1"/>
              <a:t>default.json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24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 BI">
  <a:themeElements>
    <a:clrScheme name="Power 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8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BI" id="{F3AF7C77-F040-40A8-ACDA-3D46B48B0158}" vid="{D789D3D4-048E-47E1-9F6C-10AE104C7F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2006/metadata/properties"/>
    <ds:schemaRef ds:uri="ef38329b-e139-4eb4-9d7a-1b84c79a6610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6491</TotalTime>
  <Words>494</Words>
  <Application>Microsoft Office PowerPoint</Application>
  <PresentationFormat>Custom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Lato</vt:lpstr>
      <vt:lpstr>Lucida Console</vt:lpstr>
      <vt:lpstr>Segoe UI</vt:lpstr>
      <vt:lpstr>Segoe UI Light</vt:lpstr>
      <vt:lpstr>Segoe UI Semibold</vt:lpstr>
      <vt:lpstr>Wingdings</vt:lpstr>
      <vt:lpstr>Power BI</vt:lpstr>
      <vt:lpstr>PowerPoint Presentation</vt:lpstr>
      <vt:lpstr>Agenda</vt:lpstr>
      <vt:lpstr>Localizing PBIX Projects Overview</vt:lpstr>
      <vt:lpstr>Tabular Editor</vt:lpstr>
      <vt:lpstr>Add Localization Support for Fields</vt:lpstr>
      <vt:lpstr>Exporting Schema Metadata for Localization</vt:lpstr>
      <vt:lpstr>Agenda</vt:lpstr>
      <vt:lpstr>Agenda</vt:lpstr>
      <vt:lpstr>Localization Workflow</vt:lpstr>
      <vt:lpstr>Agenda</vt:lpstr>
      <vt:lpstr>Using Localized Labels</vt:lpstr>
      <vt:lpstr>Localized Labels Table</vt:lpstr>
      <vt:lpstr>Surfacing a localized Label</vt:lpstr>
      <vt:lpstr>Matching the Label</vt:lpstr>
      <vt:lpstr>Agenda</vt:lpstr>
      <vt:lpstr>PowerPoint Presentation</vt:lpstr>
      <vt:lpstr>Take Aways for Localizing PBIX Projects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228</cp:revision>
  <cp:lastPrinted>2019-05-02T20:11:39Z</cp:lastPrinted>
  <dcterms:created xsi:type="dcterms:W3CDTF">2018-09-21T01:16:59Z</dcterms:created>
  <dcterms:modified xsi:type="dcterms:W3CDTF">2021-05-15T15:37:38Z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