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6" r:id="rId4"/>
  </p:sldMasterIdLst>
  <p:notesMasterIdLst>
    <p:notesMasterId r:id="rId23"/>
  </p:notesMasterIdLst>
  <p:handoutMasterIdLst>
    <p:handoutMasterId r:id="rId24"/>
  </p:handoutMasterIdLst>
  <p:sldIdLst>
    <p:sldId id="288" r:id="rId5"/>
    <p:sldId id="302" r:id="rId6"/>
    <p:sldId id="289" r:id="rId7"/>
    <p:sldId id="293" r:id="rId8"/>
    <p:sldId id="307" r:id="rId9"/>
    <p:sldId id="303" r:id="rId10"/>
    <p:sldId id="291" r:id="rId11"/>
    <p:sldId id="304" r:id="rId12"/>
    <p:sldId id="294" r:id="rId13"/>
    <p:sldId id="305" r:id="rId14"/>
    <p:sldId id="306" r:id="rId15"/>
    <p:sldId id="295" r:id="rId16"/>
    <p:sldId id="297" r:id="rId17"/>
    <p:sldId id="299" r:id="rId18"/>
    <p:sldId id="300" r:id="rId19"/>
    <p:sldId id="301" r:id="rId20"/>
    <p:sldId id="290" r:id="rId21"/>
    <p:sldId id="308" r:id="rId2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FF7FF"/>
    <a:srgbClr val="D5EAFF"/>
    <a:srgbClr val="C1E0FF"/>
    <a:srgbClr val="FFFAEB"/>
    <a:srgbClr val="2B4D89"/>
    <a:srgbClr val="254275"/>
    <a:srgbClr val="052A67"/>
    <a:srgbClr val="0846AC"/>
    <a:srgbClr val="0A5A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709" autoAdjust="0"/>
  </p:normalViewPr>
  <p:slideViewPr>
    <p:cSldViewPr snapToGrid="0">
      <p:cViewPr varScale="1">
        <p:scale>
          <a:sx n="77" d="100"/>
          <a:sy n="77" d="100"/>
        </p:scale>
        <p:origin x="950" y="62"/>
      </p:cViewPr>
      <p:guideLst/>
    </p:cSldViewPr>
  </p:slideViewPr>
  <p:outlineViewPr>
    <p:cViewPr>
      <p:scale>
        <a:sx n="33" d="100"/>
        <a:sy n="33" d="100"/>
      </p:scale>
      <p:origin x="0" y="-153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31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1:48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680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11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731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753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E84B-D5D7-49D5-AE92-B742D5D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AB0D-1FFE-4DB4-B9FE-4448D31B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9624F0-B071-4E67-BB62-3B35A9FD3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D6AC9-9774-4F8C-AB5E-41262BF4D2C4}"/>
              </a:ext>
            </a:extLst>
          </p:cNvPr>
          <p:cNvSpPr/>
          <p:nvPr userDrawn="1"/>
        </p:nvSpPr>
        <p:spPr>
          <a:xfrm>
            <a:off x="1" y="1"/>
            <a:ext cx="12436474" cy="69945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5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59" r:id="rId2"/>
    <p:sldLayoutId id="2147484660" r:id="rId3"/>
    <p:sldLayoutId id="2147484661" r:id="rId4"/>
    <p:sldLayoutId id="2147484658" r:id="rId5"/>
  </p:sldLayoutIdLst>
  <p:transition>
    <p:fade/>
  </p:transition>
  <p:hf sldNum="0" hdr="0" dt="0"/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tykier/TabularEditor/releases/download/2.9.8/TabularEditor.Installer.msi" TargetMode="External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F1315A-5DE4-469D-807D-4D565927F51C}"/>
              </a:ext>
            </a:extLst>
          </p:cNvPr>
          <p:cNvSpPr/>
          <p:nvPr/>
        </p:nvSpPr>
        <p:spPr>
          <a:xfrm>
            <a:off x="0" y="0"/>
            <a:ext cx="12436475" cy="1938993"/>
          </a:xfrm>
          <a:prstGeom prst="rect">
            <a:avLst/>
          </a:prstGeom>
          <a:gradFill>
            <a:gsLst>
              <a:gs pos="11000">
                <a:schemeClr val="accent5">
                  <a:lumMod val="50000"/>
                </a:schemeClr>
              </a:gs>
              <a:gs pos="48000">
                <a:srgbClr val="317CC1"/>
              </a:gs>
              <a:gs pos="75000">
                <a:srgbClr val="00206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9588530" y="455422"/>
            <a:ext cx="230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PBICAT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682649" y="585963"/>
            <a:ext cx="853331" cy="689800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5184772" y="3045067"/>
            <a:ext cx="71125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 Semibold" charset="0"/>
                <a:ea typeface="Segoe UI Semibold" charset="0"/>
                <a:cs typeface="Segoe UI Semibold" charset="0"/>
              </a:rPr>
              <a:t>Building Multi-language Reports in Power BI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6542294" y="5416870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15606-706D-4642-8E14-75D98154F192}"/>
              </a:ext>
            </a:extLst>
          </p:cNvPr>
          <p:cNvGrpSpPr/>
          <p:nvPr/>
        </p:nvGrpSpPr>
        <p:grpSpPr>
          <a:xfrm>
            <a:off x="48534" y="1364452"/>
            <a:ext cx="6059156" cy="6061565"/>
            <a:chOff x="121581" y="1355652"/>
            <a:chExt cx="5435834" cy="5437995"/>
          </a:xfrm>
        </p:grpSpPr>
        <p:grpSp>
          <p:nvGrpSpPr>
            <p:cNvPr id="17" name="Gruppieren 43">
              <a:extLst>
                <a:ext uri="{FF2B5EF4-FFF2-40B4-BE49-F238E27FC236}">
                  <a16:creationId xmlns:a16="http://schemas.microsoft.com/office/drawing/2014/main" id="{BAA625EB-6635-4010-B43A-F7AD8C8B95E0}"/>
                </a:ext>
              </a:extLst>
            </p:cNvPr>
            <p:cNvGrpSpPr/>
            <p:nvPr/>
          </p:nvGrpSpPr>
          <p:grpSpPr>
            <a:xfrm>
              <a:off x="121581" y="1355652"/>
              <a:ext cx="5435834" cy="5437995"/>
              <a:chOff x="6538617" y="1743721"/>
              <a:chExt cx="8257487" cy="8260768"/>
            </a:xfrm>
          </p:grpSpPr>
          <p:pic>
            <p:nvPicPr>
              <p:cNvPr id="21" name="Shape 689">
                <a:extLst>
                  <a:ext uri="{FF2B5EF4-FFF2-40B4-BE49-F238E27FC236}">
                    <a16:creationId xmlns:a16="http://schemas.microsoft.com/office/drawing/2014/main" id="{0FA65EB8-EAF2-4B92-8E94-E1876DF3C5D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17412" r="4790"/>
              <a:stretch/>
            </p:blipFill>
            <p:spPr>
              <a:xfrm>
                <a:off x="6538621" y="1743721"/>
                <a:ext cx="8257483" cy="82607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Shape 690">
                <a:extLst>
                  <a:ext uri="{FF2B5EF4-FFF2-40B4-BE49-F238E27FC236}">
                    <a16:creationId xmlns:a16="http://schemas.microsoft.com/office/drawing/2014/main" id="{429BFF26-5FBD-49C1-B086-0D79955EC575}"/>
                  </a:ext>
                </a:extLst>
              </p:cNvPr>
              <p:cNvSpPr/>
              <p:nvPr/>
            </p:nvSpPr>
            <p:spPr>
              <a:xfrm>
                <a:off x="6538617" y="3269613"/>
                <a:ext cx="6948181" cy="435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" name="Shape 690">
                <a:extLst>
                  <a:ext uri="{FF2B5EF4-FFF2-40B4-BE49-F238E27FC236}">
                    <a16:creationId xmlns:a16="http://schemas.microsoft.com/office/drawing/2014/main" id="{98649B38-2AEE-486A-9833-CE0E18A1831D}"/>
                  </a:ext>
                </a:extLst>
              </p:cNvPr>
              <p:cNvSpPr/>
              <p:nvPr/>
            </p:nvSpPr>
            <p:spPr>
              <a:xfrm>
                <a:off x="6538621" y="3260790"/>
                <a:ext cx="6948176" cy="4365544"/>
              </a:xfrm>
              <a:prstGeom prst="rect">
                <a:avLst/>
              </a:prstGeom>
              <a:solidFill>
                <a:srgbClr val="F3F5F7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0FB668-BC12-4984-B913-BBFFC29FF219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123" y="2398681"/>
              <a:ext cx="4490511" cy="2785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Multi-language Report Design with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9169524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Multi-language Report Design with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26281303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1FE9-FC85-473A-8767-5F87BBF0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Localized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3E82-BB63-4584-AD9C-EA007303A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Labels added to report using Stacked bar chart visual</a:t>
            </a:r>
          </a:p>
          <a:p>
            <a:pPr lvl="1"/>
            <a:r>
              <a:rPr lang="en-US" dirty="0"/>
              <a:t>Add localized label measure to Values data role</a:t>
            </a:r>
          </a:p>
          <a:p>
            <a:pPr lvl="1"/>
            <a:r>
              <a:rPr lang="en-US" dirty="0"/>
              <a:t>Visual title generated from underlying field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Things to remember</a:t>
            </a:r>
          </a:p>
          <a:p>
            <a:pPr lvl="1"/>
            <a:r>
              <a:rPr lang="en-US" dirty="0"/>
              <a:t>You cannot assign literal text to visual Title property</a:t>
            </a:r>
          </a:p>
          <a:p>
            <a:pPr lvl="1"/>
            <a:r>
              <a:rPr lang="en-US" dirty="0"/>
              <a:t>You cannot use textboxes since they do not support localization</a:t>
            </a:r>
          </a:p>
          <a:p>
            <a:pPr lvl="1"/>
            <a:r>
              <a:rPr lang="en-US" dirty="0"/>
              <a:t>You cannot add literal text to button</a:t>
            </a:r>
          </a:p>
        </p:txBody>
      </p:sp>
    </p:spTree>
    <p:extLst>
      <p:ext uri="{BB962C8B-B14F-4D97-AF65-F5344CB8AC3E}">
        <p14:creationId xmlns:p14="http://schemas.microsoft.com/office/powerpoint/2010/main" val="25907403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468-BF18-4FA3-8FDC-7F8B673A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a localized Label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45F1CE-074F-4060-A0BF-C93EC0926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9CB5A-CE8B-4E9C-86DD-DB69E67F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1918351"/>
            <a:ext cx="9316979" cy="470378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421DC8-E11C-42BB-9969-670252F3EE8D}"/>
              </a:ext>
            </a:extLst>
          </p:cNvPr>
          <p:cNvSpPr/>
          <p:nvPr/>
        </p:nvSpPr>
        <p:spPr>
          <a:xfrm>
            <a:off x="6275581" y="3479153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7D4A279-702D-4714-BE02-91F7901EC175}"/>
              </a:ext>
            </a:extLst>
          </p:cNvPr>
          <p:cNvSpPr/>
          <p:nvPr/>
        </p:nvSpPr>
        <p:spPr>
          <a:xfrm>
            <a:off x="6263510" y="6144512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769222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0A2-0C36-4B91-898F-69139C16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the Label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59C2AE-3F4F-4446-AFFE-7D5370FB1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D00EF-9D23-4626-A8EC-4BF0AD9F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4" y="1776303"/>
            <a:ext cx="4643656" cy="44981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CE0058-789C-4BFF-949B-21DABA9E7F5B}"/>
              </a:ext>
            </a:extLst>
          </p:cNvPr>
          <p:cNvGrpSpPr/>
          <p:nvPr/>
        </p:nvGrpSpPr>
        <p:grpSpPr>
          <a:xfrm>
            <a:off x="4740586" y="546874"/>
            <a:ext cx="4357909" cy="5900776"/>
            <a:chOff x="4647191" y="536200"/>
            <a:chExt cx="4272848" cy="578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5D97C8-084D-4357-882C-0821F5E2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140" y="536200"/>
              <a:ext cx="1626899" cy="57856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4B0ACC3-7302-40C7-9F7B-AA05A7BE80C7}"/>
                </a:ext>
              </a:extLst>
            </p:cNvPr>
            <p:cNvSpPr/>
            <p:nvPr/>
          </p:nvSpPr>
          <p:spPr>
            <a:xfrm>
              <a:off x="4647191" y="2686409"/>
              <a:ext cx="2484582" cy="489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2675456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4F4B-C5FE-4215-9BD5-CDE27C10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Localization Support for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0BC8-6F22-4580-BB47-6336B3D62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B7A0E-ED52-4C01-B0F7-EC1F85DE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8" y="2109732"/>
            <a:ext cx="6584893" cy="45625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19086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5C4D-C21F-451A-BC09-CD14E41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Schema Metadata for Localization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1EBD-A066-480C-9C60-4EEC0B865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DBC1-17DE-4495-B6B3-50FEB9B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1724345"/>
            <a:ext cx="8140850" cy="26812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86179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for Localizing PBIX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from the start – very hard to do at last minute</a:t>
            </a:r>
          </a:p>
          <a:p>
            <a:r>
              <a:rPr lang="en-US" dirty="0"/>
              <a:t>Plan for content growth</a:t>
            </a:r>
          </a:p>
          <a:p>
            <a:r>
              <a:rPr lang="en-US" dirty="0"/>
              <a:t>Don’t use literal text in textboxes or button</a:t>
            </a:r>
          </a:p>
          <a:p>
            <a:r>
              <a:rPr lang="en-US" dirty="0"/>
              <a:t>Page tabs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9DCD5-D3C9-4C14-BD67-1E7AF7AA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99" y="2287587"/>
            <a:ext cx="8601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31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Multi-language Report Design</a:t>
            </a:r>
          </a:p>
          <a:p>
            <a:r>
              <a:rPr lang="en-US" dirty="0"/>
              <a:t>Programming Translations with TOM</a:t>
            </a:r>
          </a:p>
          <a:p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4433676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PBIX Projects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3260" tIns="46630" rIns="93260" bIns="4663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PBIX Localization only supported for data model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Report designer has no knowledge of dataset localization support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/>
              <a:t>Localization only supported for names of table and fields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This technique not used to localize content – only schema metadata</a:t>
            </a:r>
          </a:p>
          <a:p>
            <a:pPr lvl="1"/>
            <a:r>
              <a:rPr lang="en-US" dirty="0"/>
              <a:t>Requires tricks in the report designer to localize string content on report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03D38-9FD0-477A-9AC0-EA04E01600FF}"/>
              </a:ext>
            </a:extLst>
          </p:cNvPr>
          <p:cNvSpPr/>
          <p:nvPr/>
        </p:nvSpPr>
        <p:spPr>
          <a:xfrm>
            <a:off x="1357008" y="2431657"/>
            <a:ext cx="5586566" cy="155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40" dirty="0"/>
              <a:t>PBIX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003AB-B689-4DBD-90B8-FE154ED8B7F5}"/>
              </a:ext>
            </a:extLst>
          </p:cNvPr>
          <p:cNvSpPr/>
          <p:nvPr/>
        </p:nvSpPr>
        <p:spPr>
          <a:xfrm>
            <a:off x="1632412" y="2903453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Report Layout</a:t>
            </a:r>
          </a:p>
          <a:p>
            <a:pPr algn="ctr"/>
            <a:r>
              <a:rPr lang="en-US" sz="1224" i="1" dirty="0"/>
              <a:t>no knowledge of localization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C4990-8F2B-453A-B086-EA519056A0D7}"/>
              </a:ext>
            </a:extLst>
          </p:cNvPr>
          <p:cNvSpPr/>
          <p:nvPr/>
        </p:nvSpPr>
        <p:spPr>
          <a:xfrm>
            <a:off x="4298938" y="2929650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Dataset Definition</a:t>
            </a:r>
          </a:p>
          <a:p>
            <a:pPr algn="ctr"/>
            <a:r>
              <a:rPr lang="en-US" sz="1224" i="1" dirty="0"/>
              <a:t>can be localized</a:t>
            </a:r>
            <a:endParaRPr lang="en-US" sz="1632" i="1" dirty="0"/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5420-94A6-4E8B-AC65-44952DA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1C7-55E5-4C21-B57F-8941E6D78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Download</a:t>
            </a:r>
          </a:p>
          <a:p>
            <a:pPr lvl="1"/>
            <a:r>
              <a:rPr lang="en-US" sz="2040" dirty="0">
                <a:hlinkClick r:id="rId2"/>
              </a:rPr>
              <a:t>https://github.com/otykier/TabularEditor/</a:t>
            </a:r>
            <a:endParaRPr lang="en-US" sz="2040" dirty="0"/>
          </a:p>
          <a:p>
            <a:pPr lvl="1"/>
            <a:r>
              <a:rPr lang="en-US" sz="1632" dirty="0">
                <a:hlinkClick r:id="rId3"/>
              </a:rPr>
              <a:t>https://github.com/otykier/TabularEditor/releases/download/2.9.8/TabularEditor.Installer.msi</a:t>
            </a:r>
            <a:r>
              <a:rPr lang="en-US" sz="1632" dirty="0"/>
              <a:t> </a:t>
            </a:r>
          </a:p>
          <a:p>
            <a:r>
              <a:rPr lang="en-US" sz="2448" dirty="0"/>
              <a:t>Used to add localization support to PBIT file</a:t>
            </a:r>
          </a:p>
          <a:p>
            <a:pPr lvl="1"/>
            <a:r>
              <a:rPr lang="en-US" sz="2040" dirty="0"/>
              <a:t>You must use PBIT file not a PBIX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1341-5EAC-4E2B-AFDB-E0A5FBEF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59" y="3581154"/>
            <a:ext cx="6205581" cy="3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8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Translations with TOM</a:t>
            </a:r>
          </a:p>
          <a:p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30320827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2661024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F581-98FD-4756-82EE-736A1803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E5D3-3EC0-4B3B-BDEC-B7A8742A8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PBIX in Power BI Desktop</a:t>
            </a:r>
          </a:p>
          <a:p>
            <a:pPr lvl="1"/>
            <a:r>
              <a:rPr lang="en-US" dirty="0"/>
              <a:t>Create Localized Labels table</a:t>
            </a:r>
          </a:p>
          <a:p>
            <a:pPr lvl="1"/>
            <a:r>
              <a:rPr lang="en-US" dirty="0"/>
              <a:t>Created localized labels as measures with localizable names</a:t>
            </a:r>
          </a:p>
          <a:p>
            <a:r>
              <a:rPr lang="en-US" dirty="0"/>
              <a:t>Add localization support to PBIX </a:t>
            </a:r>
          </a:p>
          <a:p>
            <a:pPr lvl="1"/>
            <a:r>
              <a:rPr lang="en-US" dirty="0"/>
              <a:t>Requires using Tabular Editor or Tabular Object Model (TOM)</a:t>
            </a:r>
          </a:p>
          <a:p>
            <a:pPr lvl="1"/>
            <a:r>
              <a:rPr lang="en-US" dirty="0"/>
              <a:t>Add localized string content to PBIX using Tabular Editor</a:t>
            </a:r>
          </a:p>
          <a:p>
            <a:r>
              <a:rPr lang="en-US" dirty="0"/>
              <a:t>Translate content</a:t>
            </a:r>
          </a:p>
          <a:p>
            <a:pPr lvl="1"/>
            <a:r>
              <a:rPr lang="en-US" dirty="0"/>
              <a:t>Create Master RESX file to send out for translation</a:t>
            </a:r>
          </a:p>
          <a:p>
            <a:pPr lvl="1"/>
            <a:r>
              <a:rPr lang="en-US" dirty="0"/>
              <a:t>Get RESX files back from translators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HelperTool</a:t>
            </a:r>
            <a:r>
              <a:rPr lang="en-US" dirty="0"/>
              <a:t> to merge all RESX files into </a:t>
            </a:r>
            <a:r>
              <a:rPr lang="en-US" dirty="0" err="1"/>
              <a:t>default.json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2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9389029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table in 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measure for any string that needs to be localized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204EE-3FE0-40F6-9A32-93C5F47D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4" t="27465" r="68253" b="65468"/>
          <a:stretch/>
        </p:blipFill>
        <p:spPr>
          <a:xfrm>
            <a:off x="1211200" y="5537202"/>
            <a:ext cx="3857935" cy="6270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3FCB0-B915-486D-88AA-07EE72780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09" t="29307" r="-1563" b="30657"/>
          <a:stretch/>
        </p:blipFill>
        <p:spPr>
          <a:xfrm>
            <a:off x="1211199" y="2354531"/>
            <a:ext cx="2729809" cy="2513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860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 BI">
  <a:themeElements>
    <a:clrScheme name="Power 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8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BI" id="{F3AF7C77-F040-40A8-ACDA-3D46B48B0158}" vid="{D789D3D4-048E-47E1-9F6C-10AE104C7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ef38329b-e139-4eb4-9d7a-1b84c79a6610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490</Words>
  <Application>Microsoft Office PowerPoint</Application>
  <PresentationFormat>Custom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Lucida Console</vt:lpstr>
      <vt:lpstr>Segoe UI</vt:lpstr>
      <vt:lpstr>Segoe UI Light</vt:lpstr>
      <vt:lpstr>Segoe UI Semibold</vt:lpstr>
      <vt:lpstr>Wingdings</vt:lpstr>
      <vt:lpstr>Power BI</vt:lpstr>
      <vt:lpstr>PowerPoint Presentation</vt:lpstr>
      <vt:lpstr>Agenda</vt:lpstr>
      <vt:lpstr>Localizing PBIX Projects Overview</vt:lpstr>
      <vt:lpstr>Tabular Editor</vt:lpstr>
      <vt:lpstr>Agenda</vt:lpstr>
      <vt:lpstr>Agenda</vt:lpstr>
      <vt:lpstr>Localization Workflow</vt:lpstr>
      <vt:lpstr>Agenda</vt:lpstr>
      <vt:lpstr>Localized Labels Table</vt:lpstr>
      <vt:lpstr>Agenda</vt:lpstr>
      <vt:lpstr>Summary</vt:lpstr>
      <vt:lpstr>Using Localized Labels</vt:lpstr>
      <vt:lpstr>Surfacing a localized Label</vt:lpstr>
      <vt:lpstr>Matching the Label</vt:lpstr>
      <vt:lpstr>Add Localization Support for Fields</vt:lpstr>
      <vt:lpstr>Exporting Schema Metadata for Localization</vt:lpstr>
      <vt:lpstr>Take Aways for Localizing PBIX Projects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226</cp:revision>
  <cp:lastPrinted>2019-05-02T20:11:39Z</cp:lastPrinted>
  <dcterms:created xsi:type="dcterms:W3CDTF">2018-09-21T01:16:59Z</dcterms:created>
  <dcterms:modified xsi:type="dcterms:W3CDTF">2021-05-13T18:23:22Z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