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CDF8-DE7B-406D-81CC-0F1A630C7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E4E34-231D-4389-8C02-9C4D3826B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0E31-CA7F-44F6-94E4-441BC594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2A79-3DD2-4923-B292-1D8A6D4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A108-6F40-4C02-ADF7-13AFAF12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DCE8-1540-44B9-80C3-2BA769AA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4877-A121-421F-A4ED-B77A0F9D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75C1-6211-4F66-9F96-CA91598C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5E47-E415-4B88-8A49-4C9A977D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C828-ACB9-41A2-A150-B50EE73A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C9B70-1BF5-49D5-80C9-D6A9631A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EF2AA-AFEA-4B35-B19A-730D6038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050C-C3C4-402A-982F-BA21E3E6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12B3-F8F3-4B2D-86C4-E70E3120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382A-7A9A-4EFA-8969-DB03D98C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1E60-ECE5-4C51-9EC5-3F7765A1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1F4F-4DDE-41D7-B612-29C9FF54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5A94-D2F6-4D63-B4DC-F39A0D08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D170-3EE6-4E4E-A724-A41953B8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92E9-8130-4EB9-BC92-C482AD71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F607-B015-4842-89D4-2C59DF5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27FB3-7F95-4BC3-BF18-C11ECFB1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B654-2B13-4472-A0B8-3F3DF01A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A03F-9043-42A7-A9EB-D8E1395D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D6B3-5BA7-40DA-8B6C-BCFD8DD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DEA0-0AC1-4FFE-9AC9-37AE7D51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0E2-2247-442B-8678-ECBA3DA94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0C686-1BB8-4EEE-9D6C-1AB7ADEAF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D27F8-1A93-46E4-A513-C86B2E37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68189-F4CC-4BDB-904A-726AB89F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DB30-39CE-45D6-90D7-171294F4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47AB-D0CD-4C18-8FB5-A87D1467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422C-8016-48CD-AC48-EB95C21B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636A0-B941-4DF4-83C5-09FF2730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C6C6A-589A-45FF-A718-3B426DC86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074F9-A225-48C0-AAFD-E9826774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55FE9-F083-4DC0-93CF-213B1452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EF5C4-518D-4200-92A6-AD5505B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D10F-CD78-4BD4-9057-66CBB449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CA9B-6233-4ED3-B7C7-64D42BB2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55C11-12BA-4E81-8145-F29EFB6C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C85BE-0252-45FA-87CB-D78BBC31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64E1-E8A9-42D0-B2B8-9D1987B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15B87-24A1-4ABF-B9D0-5E16AA81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C5ACB-592B-4D12-A20B-6AD2128C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7D15-91A7-4792-8961-F465C0DC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8BD3-7F43-4A03-B8BA-E1592CDD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BDC3-58BB-4757-9DFC-74E663DB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6FD9-B566-4CB0-BA13-E985D7E9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CE7E9-A518-436E-9739-B54A3657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0A23-A007-4D7B-8EA5-1396C73B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C6E55-510B-4B25-B19F-22495863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FE8E-9A90-45C8-AAA6-8723D218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5695-C068-493E-AE5E-C9C4CA8A8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9BABB-1DEF-4F70-9AC4-1A9AED53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2885-28E4-4646-A7DF-3324BB8E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1B5D-2E06-4BC4-9E1C-4847B89F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F8885-4959-47E9-991B-B8604D2B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EB9CE-C0B2-4E9E-AE9A-0414B88C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92126-F1D6-4F5E-92FA-4453C0E5F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DF7F-23D9-4002-9828-847473C9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E43C-F276-4621-96D3-AE42A9CE2D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EB6D-D46D-4517-BFC5-0D25DCE4C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B688-8B32-4702-A7D0-2BA05E543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am06.safelinks.protection.outlook.com/?url=https%3A%2F%2Fdocs.microsoft.com%2Fen-us%2Frest%2Fapi%2Fpower-bi%2Freports%2Frebindreportingroup&amp;data=04%7C01%7CTed.Pattison%40microsoft.com%7C28977eb74d074eafb14608d920b49569%7C72f988bf86f141af91ab2d7cd011db47%7C1%7C0%7C637576782238167500%7CUnknown%7CTWFpbGZsb3d8eyJWIjoiMC4wLjAwMDAiLCJQIjoiV2luMzIiLCJBTiI6Ik1haWwiLCJXVCI6Mn0%3D%7C1000&amp;sdata=qZlNaVEPnOwgw6sR9QnuvqIDuBfzjQsy5sqkAcbMXFo%3D&amp;reserved=0" TargetMode="External"/><Relationship Id="rId3" Type="http://schemas.openxmlformats.org/officeDocument/2006/relationships/hyperlink" Target="https://nam06.safelinks.protection.outlook.com/?url=https%3A%2F%2Fdocs.microsoft.com%2Fen-us%2Frest%2Fapi%2Fpower-bi%2Fdatasets%2Fupdateparametersingroup&amp;data=04%7C01%7CTed.Pattison%40microsoft.com%7C28977eb74d074eafb14608d920b49569%7C72f988bf86f141af91ab2d7cd011db47%7C1%7C0%7C637576782238137509%7CUnknown%7CTWFpbGZsb3d8eyJWIjoiMC4wLjAwMDAiLCJQIjoiV2luMzIiLCJBTiI6Ik1haWwiLCJXVCI6Mn0%3D%7C1000&amp;sdata=u4mwMYyud4bcEy3g9Gl7Oopp%2BkGmxLOVYoY%2BZZlaQ9Y%3D&amp;reserved=0" TargetMode="External"/><Relationship Id="rId7" Type="http://schemas.openxmlformats.org/officeDocument/2006/relationships/hyperlink" Target="https://nam06.safelinks.protection.outlook.com/?url=https%3A%2F%2Fdocs.microsoft.com%2Fen-us%2Frest%2Fapi%2Fpower-bi%2Fimports%2Fpostimportingroup&amp;data=04%7C01%7CTed.Pattison%40microsoft.com%7C28977eb74d074eafb14608d920b49569%7C72f988bf86f141af91ab2d7cd011db47%7C1%7C0%7C637576782238167500%7CUnknown%7CTWFpbGZsb3d8eyJWIjoiMC4wLjAwMDAiLCJQIjoiV2luMzIiLCJBTiI6Ik1haWwiLCJXVCI6Mn0%3D%7C1000&amp;sdata=Yo1br4j6fhcFtmiQCgl1tLkFfJx9bE1Rqfck%2Fqa0zHQ%3D&amp;reserved=0" TargetMode="External"/><Relationship Id="rId2" Type="http://schemas.openxmlformats.org/officeDocument/2006/relationships/hyperlink" Target="https://nam06.safelinks.protection.outlook.com/?url=https%3A%2F%2Fdocs.microsoft.com%2Fen-us%2Frest%2Fapi%2Fpower-bi%2Fimports%2Fpostimportingroup&amp;data=04%7C01%7CTed.Pattison%40microsoft.com%7C28977eb74d074eafb14608d920b49569%7C72f988bf86f141af91ab2d7cd011db47%7C1%7C0%7C637576782238137509%7CUnknown%7CTWFpbGZsb3d8eyJWIjoiMC4wLjAwMDAiLCJQIjoiV2luMzIiLCJBTiI6Ik1haWwiLCJXVCI6Mn0%3D%7C1000&amp;sdata=f9vcuIy2eFIz31GpMtOOb2QlilLz4wXILu3Q3Z0cLJc%3D&amp;reserved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06.safelinks.protection.outlook.com/?url=https%3A%2F%2Fdocs.microsoft.com%2Fen-us%2Frest%2Fapi%2Fpower-bi%2Fdatasets%2Fgetrefreshhistoryingroup&amp;data=04%7C01%7CTed.Pattison%40microsoft.com%7C28977eb74d074eafb14608d920b49569%7C72f988bf86f141af91ab2d7cd011db47%7C1%7C0%7C637576782238157492%7CUnknown%7CTWFpbGZsb3d8eyJWIjoiMC4wLjAwMDAiLCJQIjoiV2luMzIiLCJBTiI6Ik1haWwiLCJXVCI6Mn0%3D%7C1000&amp;sdata=UxmB5AWpNkxIN0%2BrclzJGq2IKi8DYy%2FfnPHYdHJnR4s%3D&amp;reserved=0" TargetMode="External"/><Relationship Id="rId5" Type="http://schemas.openxmlformats.org/officeDocument/2006/relationships/hyperlink" Target="https://nam06.safelinks.protection.outlook.com/?url=https%3A%2F%2Fdocs.microsoft.com%2Fen-us%2Frest%2Fapi%2Fpower-bi%2Fdatasets%2Frefreshdatasetingroup&amp;data=04%7C01%7CTed.Pattison%40microsoft.com%7C28977eb74d074eafb14608d920b49569%7C72f988bf86f141af91ab2d7cd011db47%7C1%7C0%7C637576782238147503%7CUnknown%7CTWFpbGZsb3d8eyJWIjoiMC4wLjAwMDAiLCJQIjoiV2luMzIiLCJBTiI6Ik1haWwiLCJXVCI6Mn0%3D%7C1000&amp;sdata=v4u05a3bgJpNGaMsuY2XXPYBgrpQPUZvDh4NKSFD9LY%3D&amp;reserved=0" TargetMode="External"/><Relationship Id="rId4" Type="http://schemas.openxmlformats.org/officeDocument/2006/relationships/hyperlink" Target="https://nam06.safelinks.protection.outlook.com/?url=https%3A%2F%2Fdocs.microsoft.com%2Fen-us%2Frest%2Fapi%2Fpower-bi%2Fgateways%2Fupdatedatasource&amp;data=04%7C01%7CTed.Pattison%40microsoft.com%7C28977eb74d074eafb14608d920b49569%7C72f988bf86f141af91ab2d7cd011db47%7C1%7C0%7C637576782238147503%7CUnknown%7CTWFpbGZsb3d8eyJWIjoiMC4wLjAwMDAiLCJQIjoiV2luMzIiLCJBTiI6Ik1haWwiLCJXVCI6Mn0%3D%7C1000&amp;sdata=BbpExBYom1XDh5HyHE9dodG19dRsSf%2FdRbw7rqOcmy8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562AFE-1DF4-4B3F-A257-EEE92CE693B4}"/>
              </a:ext>
            </a:extLst>
          </p:cNvPr>
          <p:cNvSpPr/>
          <p:nvPr/>
        </p:nvSpPr>
        <p:spPr>
          <a:xfrm>
            <a:off x="1100832" y="1633491"/>
            <a:ext cx="8735626" cy="427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6C1F5-BA3D-4A63-8BC6-513C032839E1}"/>
              </a:ext>
            </a:extLst>
          </p:cNvPr>
          <p:cNvSpPr/>
          <p:nvPr/>
        </p:nvSpPr>
        <p:spPr>
          <a:xfrm>
            <a:off x="6256218" y="1933990"/>
            <a:ext cx="3225133" cy="2833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DatasetTemplate.pbix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B9324-719A-41E8-9D7A-6D30E6336F62}"/>
              </a:ext>
            </a:extLst>
          </p:cNvPr>
          <p:cNvSpPr/>
          <p:nvPr/>
        </p:nvSpPr>
        <p:spPr>
          <a:xfrm>
            <a:off x="6623302" y="3598342"/>
            <a:ext cx="2512380" cy="995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044F41-B7CB-4E45-AB01-3F6F93EBE14B}"/>
              </a:ext>
            </a:extLst>
          </p:cNvPr>
          <p:cNvSpPr/>
          <p:nvPr/>
        </p:nvSpPr>
        <p:spPr>
          <a:xfrm>
            <a:off x="6607026" y="2454602"/>
            <a:ext cx="2512380" cy="9955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</a:t>
            </a:r>
          </a:p>
          <a:p>
            <a:pPr algn="ctr"/>
            <a:r>
              <a:rPr lang="en-US" sz="1400" dirty="0"/>
              <a:t>(not used)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A793E3-0FFC-43B9-B79E-86C2206C31B8}"/>
              </a:ext>
            </a:extLst>
          </p:cNvPr>
          <p:cNvSpPr/>
          <p:nvPr/>
        </p:nvSpPr>
        <p:spPr>
          <a:xfrm>
            <a:off x="1428244" y="1917715"/>
            <a:ext cx="3225133" cy="1731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ReportTemplate01.pbix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D536F7-AD8F-438E-9C9F-0B254EB8CDDF}"/>
              </a:ext>
            </a:extLst>
          </p:cNvPr>
          <p:cNvSpPr/>
          <p:nvPr/>
        </p:nvSpPr>
        <p:spPr>
          <a:xfrm>
            <a:off x="1830838" y="2401336"/>
            <a:ext cx="2512380" cy="9955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</a:t>
            </a:r>
          </a:p>
          <a:p>
            <a:pPr algn="ctr"/>
            <a:r>
              <a:rPr lang="en-US" sz="1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datasetId</a:t>
            </a:r>
            <a:r>
              <a:rPr lang="en-US" sz="1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= XYZ</a:t>
            </a:r>
            <a:endParaRPr lang="en-US" sz="24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B1B6-787A-40AD-8470-C6FD50E9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>
            <a:normAutofit/>
          </a:bodyPr>
          <a:lstStyle/>
          <a:p>
            <a:r>
              <a:rPr lang="en-US" sz="3600" dirty="0"/>
              <a:t>Scenario 1 – Reports connecting to Power BI Dataset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B999E-DA05-47FB-A376-381E8AD79EF0}"/>
              </a:ext>
            </a:extLst>
          </p:cNvPr>
          <p:cNvCxnSpPr>
            <a:cxnSpLocks/>
          </p:cNvCxnSpPr>
          <p:nvPr/>
        </p:nvCxnSpPr>
        <p:spPr>
          <a:xfrm>
            <a:off x="4350058" y="2858609"/>
            <a:ext cx="2237173" cy="11807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A11A6D6-7F6A-43B2-BFDA-C6E774A6613C}"/>
              </a:ext>
            </a:extLst>
          </p:cNvPr>
          <p:cNvSpPr/>
          <p:nvPr/>
        </p:nvSpPr>
        <p:spPr>
          <a:xfrm>
            <a:off x="1429724" y="3961058"/>
            <a:ext cx="3225133" cy="1731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ReportTemplate02.pbix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D8F70-7B38-4DA5-9EA3-0CA1DCA88749}"/>
              </a:ext>
            </a:extLst>
          </p:cNvPr>
          <p:cNvCxnSpPr>
            <a:cxnSpLocks/>
          </p:cNvCxnSpPr>
          <p:nvPr/>
        </p:nvCxnSpPr>
        <p:spPr>
          <a:xfrm flipV="1">
            <a:off x="4344698" y="4314547"/>
            <a:ext cx="2207023" cy="6278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CBF6D3-7BB4-4F16-A604-BC4D646847DE}"/>
              </a:ext>
            </a:extLst>
          </p:cNvPr>
          <p:cNvSpPr/>
          <p:nvPr/>
        </p:nvSpPr>
        <p:spPr>
          <a:xfrm>
            <a:off x="1823440" y="4400292"/>
            <a:ext cx="2512380" cy="9955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</a:t>
            </a:r>
          </a:p>
          <a:p>
            <a:pPr algn="ctr"/>
            <a:r>
              <a:rPr lang="en-US" sz="1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datasetId</a:t>
            </a:r>
            <a:r>
              <a:rPr lang="en-US" sz="1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= XYZ</a:t>
            </a:r>
            <a:endParaRPr lang="en-US" sz="24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5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562AFE-1DF4-4B3F-A257-EEE92CE693B4}"/>
              </a:ext>
            </a:extLst>
          </p:cNvPr>
          <p:cNvSpPr/>
          <p:nvPr/>
        </p:nvSpPr>
        <p:spPr>
          <a:xfrm>
            <a:off x="1100832" y="1633491"/>
            <a:ext cx="8735626" cy="4429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6C1F5-BA3D-4A63-8BC6-513C032839E1}"/>
              </a:ext>
            </a:extLst>
          </p:cNvPr>
          <p:cNvSpPr/>
          <p:nvPr/>
        </p:nvSpPr>
        <p:spPr>
          <a:xfrm>
            <a:off x="6256218" y="1933990"/>
            <a:ext cx="3225133" cy="2833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DatasetTemplate.pbix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B9324-719A-41E8-9D7A-6D30E6336F62}"/>
              </a:ext>
            </a:extLst>
          </p:cNvPr>
          <p:cNvSpPr/>
          <p:nvPr/>
        </p:nvSpPr>
        <p:spPr>
          <a:xfrm>
            <a:off x="6623302" y="3598342"/>
            <a:ext cx="2512380" cy="995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044F41-B7CB-4E45-AB01-3F6F93EBE14B}"/>
              </a:ext>
            </a:extLst>
          </p:cNvPr>
          <p:cNvSpPr/>
          <p:nvPr/>
        </p:nvSpPr>
        <p:spPr>
          <a:xfrm>
            <a:off x="6607026" y="2454602"/>
            <a:ext cx="2512380" cy="9955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</a:t>
            </a:r>
          </a:p>
          <a:p>
            <a:pPr algn="ctr"/>
            <a:r>
              <a:rPr lang="en-US" sz="1400" dirty="0"/>
              <a:t>(not used)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A793E3-0FFC-43B9-B79E-86C2206C31B8}"/>
              </a:ext>
            </a:extLst>
          </p:cNvPr>
          <p:cNvSpPr/>
          <p:nvPr/>
        </p:nvSpPr>
        <p:spPr>
          <a:xfrm>
            <a:off x="1490390" y="1944349"/>
            <a:ext cx="3225133" cy="1881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ReportTemplate01.pbix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D536F7-AD8F-438E-9C9F-0B254EB8CDDF}"/>
              </a:ext>
            </a:extLst>
          </p:cNvPr>
          <p:cNvSpPr/>
          <p:nvPr/>
        </p:nvSpPr>
        <p:spPr>
          <a:xfrm>
            <a:off x="1830838" y="2401337"/>
            <a:ext cx="2512380" cy="6170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B1B6-787A-40AD-8470-C6FD50E9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>
            <a:normAutofit/>
          </a:bodyPr>
          <a:lstStyle/>
          <a:p>
            <a:r>
              <a:rPr lang="en-US" sz="3600" dirty="0"/>
              <a:t>Scenario 2 – Reports have Dev-time Datasets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B999E-DA05-47FB-A376-381E8AD79EF0}"/>
              </a:ext>
            </a:extLst>
          </p:cNvPr>
          <p:cNvCxnSpPr>
            <a:cxnSpLocks/>
          </p:cNvCxnSpPr>
          <p:nvPr/>
        </p:nvCxnSpPr>
        <p:spPr>
          <a:xfrm>
            <a:off x="4350058" y="2858609"/>
            <a:ext cx="2237173" cy="11807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A11A6D6-7F6A-43B2-BFDA-C6E774A6613C}"/>
              </a:ext>
            </a:extLst>
          </p:cNvPr>
          <p:cNvSpPr/>
          <p:nvPr/>
        </p:nvSpPr>
        <p:spPr>
          <a:xfrm>
            <a:off x="1500748" y="3978814"/>
            <a:ext cx="3225133" cy="1836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ReportTemplate02.pbix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D8F70-7B38-4DA5-9EA3-0CA1DCA88749}"/>
              </a:ext>
            </a:extLst>
          </p:cNvPr>
          <p:cNvCxnSpPr>
            <a:cxnSpLocks/>
          </p:cNvCxnSpPr>
          <p:nvPr/>
        </p:nvCxnSpPr>
        <p:spPr>
          <a:xfrm flipV="1">
            <a:off x="4358936" y="4314548"/>
            <a:ext cx="2192785" cy="4882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381E5-546A-448D-ABEC-62D245AC76CD}"/>
              </a:ext>
            </a:extLst>
          </p:cNvPr>
          <p:cNvSpPr/>
          <p:nvPr/>
        </p:nvSpPr>
        <p:spPr>
          <a:xfrm>
            <a:off x="1830840" y="3102672"/>
            <a:ext cx="2512380" cy="581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Dev-time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5CC444-F67F-4846-BFCF-CD700A671C88}"/>
              </a:ext>
            </a:extLst>
          </p:cNvPr>
          <p:cNvSpPr/>
          <p:nvPr/>
        </p:nvSpPr>
        <p:spPr>
          <a:xfrm>
            <a:off x="1841195" y="4400292"/>
            <a:ext cx="2512380" cy="6170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8EFA9D-CD8A-4E69-927A-31FF7B24654F}"/>
              </a:ext>
            </a:extLst>
          </p:cNvPr>
          <p:cNvSpPr/>
          <p:nvPr/>
        </p:nvSpPr>
        <p:spPr>
          <a:xfrm>
            <a:off x="1841197" y="5101627"/>
            <a:ext cx="2512380" cy="581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Dev-time Dataset</a:t>
            </a:r>
          </a:p>
        </p:txBody>
      </p:sp>
    </p:spTree>
    <p:extLst>
      <p:ext uri="{BB962C8B-B14F-4D97-AF65-F5344CB8AC3E}">
        <p14:creationId xmlns:p14="http://schemas.microsoft.com/office/powerpoint/2010/main" val="421085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9A4FF4-9FFA-4C0F-8E6C-D8D0A1DD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Onboarding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1DDF3-10CE-46E0-A69F-6975788E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55" y="1662893"/>
            <a:ext cx="10515600" cy="4351338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1"/>
            </a:pPr>
            <a:r>
              <a:rPr lang="en-US" sz="1600" dirty="0">
                <a:latin typeface="Times New Roman" panose="02020603050405020304" pitchFamily="18" charset="0"/>
              </a:rPr>
              <a:t>Import PBIX with Dataset </a:t>
            </a:r>
            <a:r>
              <a:rPr lang="en-US" sz="16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2"/>
              </a:rPr>
              <a:t>Imports - Post Import In Group (Power BI Power BI REST APIs) | Microsoft Docs</a:t>
            </a:r>
            <a:endParaRPr lang="en-US" sz="1600" dirty="0">
              <a:solidFill>
                <a:srgbClr val="0563C1"/>
              </a:solidFill>
              <a:latin typeface="Times New Roman" panose="02020603050405020304" pitchFamily="18" charset="0"/>
              <a:hlinkClick r:id="rId2"/>
            </a:endParaRPr>
          </a:p>
          <a:p>
            <a:pPr>
              <a:buFont typeface="Calibri" panose="020F0502020204030204" pitchFamily="34" charset="0"/>
              <a:buChar char="2"/>
            </a:pPr>
            <a:r>
              <a:rPr lang="en-US" sz="1600" dirty="0">
                <a:latin typeface="Times New Roman" panose="02020603050405020304" pitchFamily="18" charset="0"/>
              </a:rPr>
              <a:t>Update Dataset Parameters </a:t>
            </a:r>
            <a:r>
              <a:rPr lang="en-US" sz="16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3"/>
              </a:rPr>
              <a:t>Datasets - Update Parameters In Group (Power BI Power BI REST APIs) | Microsoft Docs</a:t>
            </a:r>
            <a:endParaRPr lang="en-US" sz="1600" dirty="0">
              <a:solidFill>
                <a:srgbClr val="0563C1"/>
              </a:solidFill>
              <a:latin typeface="Times New Roman" panose="02020603050405020304" pitchFamily="18" charset="0"/>
              <a:hlinkClick r:id="rId3"/>
            </a:endParaRPr>
          </a:p>
          <a:p>
            <a:pPr>
              <a:buFont typeface="Calibri" panose="020F0502020204030204" pitchFamily="34" charset="0"/>
              <a:buChar char="3"/>
            </a:pPr>
            <a:r>
              <a:rPr lang="en-US" sz="1600" dirty="0">
                <a:latin typeface="Times New Roman" panose="02020603050405020304" pitchFamily="18" charset="0"/>
              </a:rPr>
              <a:t>Update Datasource Credential </a:t>
            </a:r>
            <a:r>
              <a:rPr lang="en-US" sz="16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4"/>
              </a:rPr>
              <a:t>Gateways - Update Datasource (Power BI Power BI REST APIs) | Microsoft Docs</a:t>
            </a:r>
            <a:endParaRPr lang="en-US" sz="1600" dirty="0">
              <a:solidFill>
                <a:srgbClr val="0563C1"/>
              </a:solidFill>
              <a:latin typeface="Times New Roman" panose="02020603050405020304" pitchFamily="18" charset="0"/>
              <a:hlinkClick r:id="rId4"/>
            </a:endParaRPr>
          </a:p>
          <a:p>
            <a:pPr>
              <a:buFont typeface="Calibri" panose="020F0502020204030204" pitchFamily="34" charset="0"/>
              <a:buChar char="4"/>
            </a:pPr>
            <a:r>
              <a:rPr lang="en-US" sz="1600" dirty="0">
                <a:latin typeface="Times New Roman" panose="02020603050405020304" pitchFamily="18" charset="0"/>
              </a:rPr>
              <a:t>Start Dataset Refresh </a:t>
            </a:r>
            <a:r>
              <a:rPr lang="en-US" sz="16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5"/>
              </a:rPr>
              <a:t>Datasets - Refresh Dataset In Group (Power BI Power BI REST APIs) | Microsoft Docs</a:t>
            </a:r>
            <a:endParaRPr lang="en-US" sz="1600" dirty="0">
              <a:solidFill>
                <a:srgbClr val="0563C1"/>
              </a:solidFill>
              <a:latin typeface="Times New Roman" panose="02020603050405020304" pitchFamily="18" charset="0"/>
              <a:hlinkClick r:id="rId5"/>
            </a:endParaRPr>
          </a:p>
          <a:p>
            <a:pPr>
              <a:buFont typeface="Calibri" panose="020F0502020204030204" pitchFamily="34" charset="0"/>
              <a:buChar char="5"/>
            </a:pPr>
            <a:r>
              <a:rPr lang="en-US" sz="1600" dirty="0">
                <a:latin typeface="Times New Roman" panose="02020603050405020304" pitchFamily="18" charset="0"/>
              </a:rPr>
              <a:t>Check Refresh Status - </a:t>
            </a:r>
            <a:r>
              <a:rPr lang="en-US" sz="16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6"/>
              </a:rPr>
              <a:t>Get Refresh History:  Datasets - Get Refresh History In Group</a:t>
            </a:r>
            <a:endParaRPr lang="en-US" sz="1600" dirty="0">
              <a:solidFill>
                <a:srgbClr val="0563C1"/>
              </a:solidFill>
              <a:latin typeface="Times New Roman" panose="02020603050405020304" pitchFamily="18" charset="0"/>
              <a:hlinkClick r:id="rId6"/>
            </a:endParaRPr>
          </a:p>
          <a:p>
            <a:pPr>
              <a:buFont typeface="Calibri" panose="020F0502020204030204" pitchFamily="34" charset="0"/>
              <a:buChar char="6"/>
            </a:pPr>
            <a:r>
              <a:rPr lang="en-US" sz="1600" dirty="0">
                <a:latin typeface="Times New Roman" panose="02020603050405020304" pitchFamily="18" charset="0"/>
              </a:rPr>
              <a:t>Import Report </a:t>
            </a:r>
            <a:r>
              <a:rPr lang="en-US" sz="16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7"/>
              </a:rPr>
              <a:t>Imports - Post Import In Group (Power BI Power BI REST APIs) | Microsoft Docs</a:t>
            </a:r>
            <a:endParaRPr lang="en-US" sz="1600" dirty="0">
              <a:solidFill>
                <a:srgbClr val="0563C1"/>
              </a:solidFill>
              <a:latin typeface="Times New Roman" panose="02020603050405020304" pitchFamily="18" charset="0"/>
              <a:hlinkClick r:id="rId7"/>
            </a:endParaRPr>
          </a:p>
          <a:p>
            <a:pPr>
              <a:buFont typeface="Calibri" panose="020F0502020204030204" pitchFamily="34" charset="0"/>
              <a:buChar char="7"/>
            </a:pPr>
            <a:r>
              <a:rPr lang="en-US" sz="1600" dirty="0">
                <a:latin typeface="Times New Roman" panose="02020603050405020304" pitchFamily="18" charset="0"/>
              </a:rPr>
              <a:t>Rebind Report - </a:t>
            </a:r>
            <a:r>
              <a:rPr lang="en-US" sz="16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8"/>
              </a:rPr>
              <a:t>Rebind Report In Group</a:t>
            </a:r>
            <a:endParaRPr lang="en-US" sz="1600" dirty="0">
              <a:solidFill>
                <a:srgbClr val="0563C1"/>
              </a:solidFill>
              <a:latin typeface="Times New Roman" panose="02020603050405020304" pitchFamily="18" charset="0"/>
              <a:hlinkClick r:id="rId8"/>
            </a:endParaRPr>
          </a:p>
          <a:p>
            <a:pPr>
              <a:buFont typeface="Calibri" panose="020F0502020204030204" pitchFamily="34" charset="0"/>
              <a:buChar char="8"/>
            </a:pPr>
            <a:r>
              <a:rPr lang="en-US" sz="1600" dirty="0">
                <a:latin typeface="Times New Roman" panose="02020603050405020304" pitchFamily="18" charset="0"/>
              </a:rPr>
              <a:t>Delete Dev Dataset behind Report: </a:t>
            </a:r>
            <a:r>
              <a:rPr lang="en-US" sz="1600" u="sng" dirty="0">
                <a:solidFill>
                  <a:srgbClr val="0563C1"/>
                </a:solidFill>
                <a:latin typeface="Times New Roman" panose="02020603050405020304" pitchFamily="18" charset="0"/>
              </a:rPr>
              <a:t>Delete Dataset in Group</a:t>
            </a:r>
            <a:endParaRPr lang="en-US" sz="1600" dirty="0">
              <a:solidFill>
                <a:srgbClr val="0563C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1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Times New Roman</vt:lpstr>
      <vt:lpstr>Office Theme</vt:lpstr>
      <vt:lpstr>Scenario 1 – Reports connecting to Power BI Dataset</vt:lpstr>
      <vt:lpstr>Scenario 2 – Reports have Dev-time Datasets</vt:lpstr>
      <vt:lpstr>Proposed Onboarding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9</cp:revision>
  <dcterms:created xsi:type="dcterms:W3CDTF">2021-02-15T19:45:31Z</dcterms:created>
  <dcterms:modified xsi:type="dcterms:W3CDTF">2021-05-28T16:52:11Z</dcterms:modified>
</cp:coreProperties>
</file>