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8"/>
  </p:notesMasterIdLst>
  <p:sldIdLst>
    <p:sldId id="297" r:id="rId2"/>
    <p:sldId id="295" r:id="rId3"/>
    <p:sldId id="298" r:id="rId4"/>
    <p:sldId id="334" r:id="rId5"/>
    <p:sldId id="335" r:id="rId6"/>
    <p:sldId id="366" r:id="rId7"/>
    <p:sldId id="367" r:id="rId8"/>
    <p:sldId id="368" r:id="rId9"/>
    <p:sldId id="370" r:id="rId10"/>
    <p:sldId id="369" r:id="rId11"/>
    <p:sldId id="410" r:id="rId12"/>
    <p:sldId id="409" r:id="rId13"/>
    <p:sldId id="374" r:id="rId14"/>
    <p:sldId id="332" r:id="rId15"/>
    <p:sldId id="360" r:id="rId16"/>
    <p:sldId id="362" r:id="rId17"/>
    <p:sldId id="361" r:id="rId18"/>
    <p:sldId id="336" r:id="rId19"/>
    <p:sldId id="337" r:id="rId20"/>
    <p:sldId id="338" r:id="rId21"/>
    <p:sldId id="339" r:id="rId22"/>
    <p:sldId id="341" r:id="rId23"/>
    <p:sldId id="342" r:id="rId24"/>
    <p:sldId id="358" r:id="rId25"/>
    <p:sldId id="363" r:id="rId26"/>
    <p:sldId id="387" r:id="rId27"/>
    <p:sldId id="388" r:id="rId28"/>
    <p:sldId id="396" r:id="rId29"/>
    <p:sldId id="411" r:id="rId30"/>
    <p:sldId id="397" r:id="rId31"/>
    <p:sldId id="398" r:id="rId32"/>
    <p:sldId id="399" r:id="rId33"/>
    <p:sldId id="400" r:id="rId34"/>
    <p:sldId id="401" r:id="rId35"/>
    <p:sldId id="394" r:id="rId36"/>
    <p:sldId id="406" r:id="rId37"/>
    <p:sldId id="407" r:id="rId38"/>
    <p:sldId id="389" r:id="rId39"/>
    <p:sldId id="390" r:id="rId40"/>
    <p:sldId id="365" r:id="rId41"/>
    <p:sldId id="391" r:id="rId42"/>
    <p:sldId id="392" r:id="rId43"/>
    <p:sldId id="375" r:id="rId44"/>
    <p:sldId id="380" r:id="rId45"/>
    <p:sldId id="393" r:id="rId46"/>
    <p:sldId id="320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6699FF"/>
    <a:srgbClr val="D80029"/>
    <a:srgbClr val="0844B0"/>
    <a:srgbClr val="FEEB9A"/>
    <a:srgbClr val="F7DD7D"/>
    <a:srgbClr val="FF99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6" autoAdjust="0"/>
    <p:restoredTop sz="82464" autoAdjust="0"/>
  </p:normalViewPr>
  <p:slideViewPr>
    <p:cSldViewPr>
      <p:cViewPr varScale="1">
        <p:scale>
          <a:sx n="94" d="100"/>
          <a:sy n="94" d="100"/>
        </p:scale>
        <p:origin x="20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64"/>
    </p:cViewPr>
  </p:sorterViewPr>
  <p:notesViewPr>
    <p:cSldViewPr>
      <p:cViewPr varScale="1">
        <p:scale>
          <a:sx n="56" d="100"/>
          <a:sy n="56" d="100"/>
        </p:scale>
        <p:origin x="-180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F00398-F0A5-4DB0-9B2D-1934F1B1E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12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E3706-1855-41A3-B565-28B53FE2091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514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577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72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6398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4526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E777E-B251-4B87-BCB8-0580AEDE6D12}" type="slidenum">
              <a:rPr lang="en-US"/>
              <a:pPr/>
              <a:t>14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4510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9495E3-864A-4B49-B1B2-461B7A641154}" type="slidenum">
              <a:rPr lang="en-US"/>
              <a:pPr/>
              <a:t>15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1905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2B524-02C7-4351-8EDF-51B312B86173}" type="slidenum">
              <a:rPr lang="en-US"/>
              <a:pPr/>
              <a:t>16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7732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2A2FBF-4BE8-43A9-9B22-3493AF9669E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6379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9495E3-864A-4B49-B1B2-461B7A641154}" type="slidenum">
              <a:rPr lang="en-US"/>
              <a:pPr/>
              <a:t>18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3052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E52D0-90A8-4FA5-A6AE-048177395DE8}" type="slidenum">
              <a:rPr lang="en-US"/>
              <a:pPr/>
              <a:t>19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536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0AF4F9-C40D-451D-ACAE-C370F46472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8941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CF57F-1E6B-4444-93D6-6CD66010244B}" type="slidenum">
              <a:rPr lang="en-US"/>
              <a:pPr/>
              <a:t>20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0278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042EB-06D4-4C96-9D2B-580EE92BB96C}" type="slidenum">
              <a:rPr lang="en-US"/>
              <a:pPr/>
              <a:t>21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0774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4DE0B-B28B-44F0-8393-220E1213DB18}" type="slidenum">
              <a:rPr lang="en-US"/>
              <a:pPr/>
              <a:t>22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3324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13BD0-7BF7-4B7C-855B-DA0FDDF47906}" type="slidenum">
              <a:rPr lang="en-US"/>
              <a:pPr/>
              <a:t>23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857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B87606-4C7D-424D-9627-D3BEC85DC2F2}" type="slidenum">
              <a:rPr lang="en-US" altLang="bg-BG"/>
              <a:pPr>
                <a:spcBef>
                  <a:spcPct val="0"/>
                </a:spcBef>
              </a:pPr>
              <a:t>26</a:t>
            </a:fld>
            <a:endParaRPr lang="en-US" altLang="bg-BG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1684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0461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3501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8431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1535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421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D8B499-FAD4-4C21-B56D-D7238326FC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142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695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5768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64421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81478-F6A1-4980-977E-6F97579F0F5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83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0084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CC324A-2621-4ABA-95B4-B02FC66483CE}" type="slidenum">
              <a:rPr lang="en-US" altLang="bg-BG" sz="1200">
                <a:latin typeface="Times" panose="02020603050405020304" pitchFamily="18" charset="0"/>
              </a:rPr>
              <a:pPr/>
              <a:t>40</a:t>
            </a:fld>
            <a:endParaRPr lang="en-US" altLang="bg-BG" sz="1200">
              <a:latin typeface="Times" panose="02020603050405020304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bg-BG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074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0" y="3324225"/>
            <a:ext cx="6807200" cy="3148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bg-BG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11608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F00398-F0A5-4DB0-9B2D-1934F1B1EC9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3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2326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26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F315A0-A450-4784-91E4-BBDAA381D86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41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9CD69-4D4B-4E21-8D29-0BE6F4D15D4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0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242B81-61DE-4C20-8918-9C86EFA8ED8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3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21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9706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524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0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3962400" cy="2136775"/>
          </a:xfrm>
        </p:spPr>
        <p:txBody>
          <a:bodyPr/>
          <a:lstStyle>
            <a:lvl1pPr>
              <a:defRPr sz="4400" b="1"/>
            </a:lvl1pPr>
          </a:lstStyle>
          <a:p>
            <a:r>
              <a:rPr lang="en-US"/>
              <a:t>Computers Are Your Future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bg-BG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 userDrawn="1"/>
        </p:nvSpPr>
        <p:spPr bwMode="auto">
          <a:xfrm>
            <a:off x="2362200" y="0"/>
            <a:ext cx="449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bg-BG" b="1">
                <a:solidFill>
                  <a:srgbClr val="A50021"/>
                </a:solidFill>
              </a:rPr>
              <a:t>                          Лекция 1</a:t>
            </a:r>
            <a:endParaRPr lang="en-US" b="1">
              <a:solidFill>
                <a:srgbClr val="A5002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>
          <a:solidFill>
            <a:srgbClr val="A5002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rgbClr val="A5002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A5002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ley8_ppt_11_BG.ppt#-1,10,Compilers and Interpreter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about/success/forecastwatch/" TargetMode="External"/><Relationship Id="rId2" Type="http://schemas.openxmlformats.org/officeDocument/2006/relationships/hyperlink" Target="https://www.python.org/about/success/il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aspberrypi.org/boris-the-twitter-dino-bot/" TargetMode="External"/><Relationship Id="rId4" Type="http://schemas.openxmlformats.org/officeDocument/2006/relationships/hyperlink" Target="https://www.python.org/about/success/devnet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066800"/>
            <a:ext cx="6096000" cy="685800"/>
          </a:xfrm>
        </p:spPr>
        <p:txBody>
          <a:bodyPr/>
          <a:lstStyle/>
          <a:p>
            <a:pPr eaLnBrk="1" hangingPunct="1"/>
            <a:r>
              <a:rPr lang="bg-BG" sz="2800" b="1" dirty="0"/>
              <a:t>Основи на Програмирането</a:t>
            </a:r>
            <a:br>
              <a:rPr lang="bg-BG" sz="2800" b="1" dirty="0"/>
            </a:br>
            <a:endParaRPr lang="en-US" sz="2800" b="1" i="1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200400"/>
            <a:ext cx="9144000" cy="2514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bg-BG" sz="3600" dirty="0"/>
              <a:t>Лекция</a:t>
            </a:r>
            <a:r>
              <a:rPr lang="en-US" sz="3600" dirty="0"/>
              <a:t> 1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3600" dirty="0"/>
          </a:p>
          <a:p>
            <a:pPr algn="ctr" eaLnBrk="1" hangingPunct="1">
              <a:buFont typeface="Wingdings" pitchFamily="2" charset="2"/>
              <a:buNone/>
            </a:pPr>
            <a:r>
              <a:rPr lang="bg-BG" sz="3600" dirty="0"/>
              <a:t>Въведение – програми, езици и среди за програмиране, език </a:t>
            </a:r>
            <a:r>
              <a:rPr lang="en-US" sz="3600" dirty="0"/>
              <a:t>Python</a:t>
            </a:r>
          </a:p>
        </p:txBody>
      </p:sp>
      <p:pic>
        <p:nvPicPr>
          <p:cNvPr id="15366" name="Picture 7" descr="pfaff_6_01_0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28600"/>
            <a:ext cx="3321050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5367" name="Rectangle 8"/>
          <p:cNvSpPr>
            <a:spLocks noChangeArrowheads="1"/>
          </p:cNvSpPr>
          <p:nvPr/>
        </p:nvSpPr>
        <p:spPr bwMode="auto">
          <a:xfrm>
            <a:off x="2209800" y="0"/>
            <a:ext cx="4572000" cy="381000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4205"/>
            <a:ext cx="8229600" cy="1243866"/>
          </a:xfrm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lang="bg-BG" sz="4000" b="1" spc="-50" dirty="0"/>
              <a:t>Запазени думи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893842"/>
            <a:ext cx="822960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965"/>
              </a:lnSpc>
              <a:buClr>
                <a:srgbClr val="585858"/>
              </a:buClr>
              <a:tabLst>
                <a:tab pos="238760" algn="l"/>
              </a:tabLst>
            </a:pPr>
            <a:r>
              <a:rPr lang="bg-BG" sz="2800" dirty="0">
                <a:latin typeface="+mn-lt"/>
              </a:rPr>
              <a:t>Дефиниция: специални думи, които имат строго определено значение в рамките на езика за програмиране. Те не се променят и са фиксирани. </a:t>
            </a:r>
          </a:p>
          <a:p>
            <a:pPr marL="12699">
              <a:lnSpc>
                <a:spcPts val="2965"/>
              </a:lnSpc>
              <a:buClr>
                <a:srgbClr val="585858"/>
              </a:buClr>
              <a:tabLst>
                <a:tab pos="238760" algn="l"/>
              </a:tabLst>
            </a:pPr>
            <a:endParaRPr lang="bg-BG" sz="2800" dirty="0">
              <a:latin typeface="+mn-lt"/>
              <a:cs typeface="Calibri"/>
            </a:endParaRPr>
          </a:p>
          <a:p>
            <a:pPr marL="12699">
              <a:lnSpc>
                <a:spcPts val="2965"/>
              </a:lnSpc>
              <a:buClr>
                <a:srgbClr val="585858"/>
              </a:buClr>
              <a:tabLst>
                <a:tab pos="238760" algn="l"/>
              </a:tabLst>
            </a:pPr>
            <a:r>
              <a:rPr lang="bg-BG" sz="2800" dirty="0">
                <a:latin typeface="+mn-lt"/>
                <a:cs typeface="Calibri"/>
              </a:rPr>
              <a:t>Пример</a:t>
            </a:r>
            <a:r>
              <a:rPr lang="en-US" sz="2800" dirty="0">
                <a:latin typeface="+mn-lt"/>
                <a:cs typeface="Calibri"/>
              </a:rPr>
              <a:t> -</a:t>
            </a:r>
            <a:r>
              <a:rPr lang="bg-BG" sz="2800" dirty="0">
                <a:latin typeface="+mn-lt"/>
                <a:cs typeface="Calibri"/>
              </a:rPr>
              <a:t> следните думи са запазени в езика </a:t>
            </a:r>
            <a:r>
              <a:rPr lang="en-US" sz="2800" dirty="0">
                <a:latin typeface="+mn-lt"/>
                <a:cs typeface="Calibri"/>
              </a:rPr>
              <a:t>Python:</a:t>
            </a:r>
          </a:p>
          <a:p>
            <a:pPr marL="12699">
              <a:lnSpc>
                <a:spcPts val="2965"/>
              </a:lnSpc>
              <a:buClr>
                <a:srgbClr val="585858"/>
              </a:buClr>
              <a:tabLst>
                <a:tab pos="238760" algn="l"/>
              </a:tabLst>
            </a:pPr>
            <a:r>
              <a:rPr lang="bg-BG" sz="2800" dirty="0" err="1">
                <a:latin typeface="+mn-lt"/>
              </a:rPr>
              <a:t>and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del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global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not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with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as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elif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if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or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yield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assert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else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import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pass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break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except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in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raise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class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finally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is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return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continue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for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lambda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try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def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from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nonlocal</a:t>
            </a:r>
            <a:r>
              <a:rPr lang="bg-BG" sz="2800" dirty="0">
                <a:latin typeface="+mn-lt"/>
              </a:rPr>
              <a:t> </a:t>
            </a:r>
            <a:r>
              <a:rPr lang="bg-BG" sz="2800" dirty="0" err="1">
                <a:latin typeface="+mn-lt"/>
              </a:rPr>
              <a:t>while</a:t>
            </a:r>
            <a:endParaRPr sz="260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547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4205"/>
            <a:ext cx="8229600" cy="1243866"/>
          </a:xfrm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lang="bg-BG" sz="4000" b="1" spc="-50" dirty="0"/>
              <a:t>Дефинирани от програмист</a:t>
            </a:r>
            <a:r>
              <a:rPr lang="en-US" sz="4000" b="1" spc="-50" dirty="0"/>
              <a:t> </a:t>
            </a:r>
            <a:r>
              <a:rPr lang="bg-BG" sz="4000" b="1" spc="-50" dirty="0"/>
              <a:t>думи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893842"/>
            <a:ext cx="8229600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965"/>
              </a:lnSpc>
              <a:buClr>
                <a:srgbClr val="585858"/>
              </a:buClr>
              <a:tabLst>
                <a:tab pos="238760" algn="l"/>
              </a:tabLst>
            </a:pPr>
            <a:r>
              <a:rPr lang="bg-BG" sz="2800" dirty="0">
                <a:latin typeface="+mn-lt"/>
              </a:rPr>
              <a:t>Тези думи са използват за именуване на различни елементи свързани с езика на програмиране.  </a:t>
            </a:r>
          </a:p>
          <a:p>
            <a:pPr marL="12699">
              <a:lnSpc>
                <a:spcPts val="2965"/>
              </a:lnSpc>
              <a:buClr>
                <a:srgbClr val="585858"/>
              </a:buClr>
              <a:tabLst>
                <a:tab pos="238760" algn="l"/>
              </a:tabLst>
            </a:pPr>
            <a:endParaRPr lang="bg-BG" sz="2800" dirty="0">
              <a:latin typeface="+mn-lt"/>
              <a:cs typeface="Calibri"/>
            </a:endParaRPr>
          </a:p>
          <a:p>
            <a:pPr marL="12699">
              <a:lnSpc>
                <a:spcPts val="2965"/>
              </a:lnSpc>
              <a:buClr>
                <a:srgbClr val="585858"/>
              </a:buClr>
              <a:tabLst>
                <a:tab pos="238760" algn="l"/>
              </a:tabLst>
            </a:pPr>
            <a:r>
              <a:rPr lang="bg-BG" sz="2800" dirty="0">
                <a:latin typeface="+mn-lt"/>
                <a:cs typeface="Calibri"/>
              </a:rPr>
              <a:t>Пример:</a:t>
            </a:r>
          </a:p>
          <a:p>
            <a:pPr marL="12699">
              <a:lnSpc>
                <a:spcPts val="2965"/>
              </a:lnSpc>
              <a:buClr>
                <a:srgbClr val="585858"/>
              </a:buClr>
              <a:tabLst>
                <a:tab pos="238760" algn="l"/>
              </a:tabLst>
            </a:pPr>
            <a:r>
              <a:rPr lang="bg-BG" sz="2800" dirty="0">
                <a:latin typeface="+mn-lt"/>
                <a:cs typeface="Calibri"/>
              </a:rPr>
              <a:t>Имена на променливи</a:t>
            </a:r>
          </a:p>
          <a:p>
            <a:pPr marL="12699">
              <a:lnSpc>
                <a:spcPts val="2965"/>
              </a:lnSpc>
              <a:buClr>
                <a:srgbClr val="585858"/>
              </a:buClr>
              <a:tabLst>
                <a:tab pos="238760" algn="l"/>
              </a:tabLst>
            </a:pPr>
            <a:r>
              <a:rPr lang="bg-BG" sz="2800" dirty="0">
                <a:latin typeface="+mn-lt"/>
                <a:cs typeface="Calibri"/>
              </a:rPr>
              <a:t>Константи</a:t>
            </a:r>
          </a:p>
          <a:p>
            <a:pPr marL="12699">
              <a:lnSpc>
                <a:spcPts val="2965"/>
              </a:lnSpc>
              <a:buClr>
                <a:srgbClr val="585858"/>
              </a:buClr>
              <a:tabLst>
                <a:tab pos="238760" algn="l"/>
              </a:tabLst>
            </a:pPr>
            <a:r>
              <a:rPr lang="bg-BG" sz="2800" dirty="0">
                <a:latin typeface="+mn-lt"/>
                <a:cs typeface="Calibri"/>
              </a:rPr>
              <a:t>Имена на функции</a:t>
            </a:r>
          </a:p>
          <a:p>
            <a:pPr marL="12699">
              <a:lnSpc>
                <a:spcPts val="2965"/>
              </a:lnSpc>
              <a:buClr>
                <a:srgbClr val="585858"/>
              </a:buClr>
              <a:tabLst>
                <a:tab pos="238760" algn="l"/>
              </a:tabLst>
            </a:pPr>
            <a:r>
              <a:rPr lang="bg-BG" sz="2800" dirty="0">
                <a:latin typeface="+mn-lt"/>
                <a:cs typeface="Calibri"/>
              </a:rPr>
              <a:t>Имена на програми</a:t>
            </a:r>
          </a:p>
          <a:p>
            <a:pPr marL="12699">
              <a:lnSpc>
                <a:spcPts val="2965"/>
              </a:lnSpc>
              <a:buClr>
                <a:srgbClr val="585858"/>
              </a:buClr>
              <a:tabLst>
                <a:tab pos="238760" algn="l"/>
              </a:tabLst>
            </a:pPr>
            <a:r>
              <a:rPr lang="bg-BG" sz="2800" dirty="0">
                <a:latin typeface="+mn-lt"/>
                <a:cs typeface="Calibri"/>
              </a:rPr>
              <a:t>и т.н. </a:t>
            </a:r>
          </a:p>
          <a:p>
            <a:pPr marL="12699">
              <a:lnSpc>
                <a:spcPts val="2965"/>
              </a:lnSpc>
              <a:buClr>
                <a:srgbClr val="585858"/>
              </a:buClr>
              <a:tabLst>
                <a:tab pos="238760" algn="l"/>
              </a:tabLst>
            </a:pPr>
            <a:endParaRPr sz="260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146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-166930"/>
            <a:ext cx="8839200" cy="1243866"/>
          </a:xfrm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lang="bg-BG" sz="4000" b="1" spc="-50" dirty="0"/>
              <a:t>Създаване на програми (алгоритми)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893842"/>
            <a:ext cx="7876542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bg-BG" sz="2800" dirty="0">
                <a:latin typeface="+mn-lt"/>
                <a:cs typeface="Calibri"/>
              </a:rPr>
              <a:t> всеки език за програмиране има множество от вградени </a:t>
            </a:r>
            <a:r>
              <a:rPr lang="bg-BG" sz="2800" b="1" spc="-15" dirty="0">
                <a:solidFill>
                  <a:srgbClr val="C00000"/>
                </a:solidFill>
                <a:latin typeface="+mn-lt"/>
                <a:cs typeface="Calibri"/>
              </a:rPr>
              <a:t>команди</a:t>
            </a:r>
            <a:endParaRPr sz="2800" dirty="0">
              <a:latin typeface="+mn-lt"/>
              <a:cs typeface="Calibri"/>
            </a:endParaRPr>
          </a:p>
          <a:p>
            <a:pPr marL="104139" marR="111125" indent="-9144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bg-BG" sz="2800" spc="-15" dirty="0">
                <a:latin typeface="+mn-lt"/>
                <a:cs typeface="Calibri"/>
              </a:rPr>
              <a:t> във всяка команда се използват</a:t>
            </a:r>
            <a:r>
              <a:rPr lang="en-GB" sz="2800" spc="-15" dirty="0">
                <a:latin typeface="+mn-lt"/>
                <a:cs typeface="Calibri"/>
              </a:rPr>
              <a:t> </a:t>
            </a:r>
            <a:r>
              <a:rPr lang="bg-BG" sz="2800" b="1" spc="-45" dirty="0">
                <a:solidFill>
                  <a:srgbClr val="C00000"/>
                </a:solidFill>
                <a:latin typeface="+mn-lt"/>
                <a:cs typeface="Calibri"/>
              </a:rPr>
              <a:t>изрази</a:t>
            </a:r>
            <a:r>
              <a:rPr lang="en-US" sz="2800" spc="-15" dirty="0">
                <a:latin typeface="+mn-lt"/>
                <a:cs typeface="Calibri"/>
              </a:rPr>
              <a:t>, </a:t>
            </a:r>
            <a:r>
              <a:rPr lang="bg-BG" sz="2800" spc="-15" dirty="0">
                <a:latin typeface="+mn-lt"/>
                <a:cs typeface="Calibri"/>
              </a:rPr>
              <a:t>които са съставени </a:t>
            </a:r>
            <a:r>
              <a:rPr lang="bg-BG" sz="2800" spc="-45" dirty="0">
                <a:latin typeface="+mn-lt"/>
                <a:cs typeface="Calibri"/>
              </a:rPr>
              <a:t>от </a:t>
            </a:r>
            <a:r>
              <a:rPr lang="bg-BG" sz="2800" b="1" spc="-15" dirty="0">
                <a:solidFill>
                  <a:srgbClr val="C00000"/>
                </a:solidFill>
                <a:latin typeface="+mn-lt"/>
                <a:cs typeface="Calibri"/>
              </a:rPr>
              <a:t>обекти (променливи и константи),</a:t>
            </a:r>
            <a:r>
              <a:rPr lang="bg-BG" sz="2800" spc="-15" dirty="0">
                <a:latin typeface="+mn-lt"/>
                <a:cs typeface="Calibri"/>
              </a:rPr>
              <a:t> </a:t>
            </a:r>
            <a:r>
              <a:rPr lang="bg-BG" sz="2800" b="1" spc="-15" dirty="0">
                <a:solidFill>
                  <a:srgbClr val="C00000"/>
                </a:solidFill>
                <a:latin typeface="+mn-lt"/>
                <a:cs typeface="Calibri"/>
              </a:rPr>
              <a:t>свързани с оператори </a:t>
            </a:r>
            <a:r>
              <a:rPr lang="bg-BG" sz="2800" spc="-65" dirty="0">
                <a:latin typeface="+mn-lt"/>
                <a:cs typeface="Calibri"/>
              </a:rPr>
              <a:t>( например „3+5“, „</a:t>
            </a:r>
            <a:r>
              <a:rPr lang="en-US" sz="2800" spc="-65" dirty="0">
                <a:latin typeface="+mn-lt"/>
                <a:cs typeface="Calibri"/>
              </a:rPr>
              <a:t>a</a:t>
            </a:r>
            <a:r>
              <a:rPr lang="bg-BG" sz="2800" spc="-65" dirty="0">
                <a:latin typeface="+mn-lt"/>
                <a:cs typeface="Calibri"/>
              </a:rPr>
              <a:t>-</a:t>
            </a:r>
            <a:r>
              <a:rPr lang="en-US" sz="2800" spc="-65" dirty="0">
                <a:latin typeface="+mn-lt"/>
                <a:cs typeface="Calibri"/>
              </a:rPr>
              <a:t>5</a:t>
            </a:r>
            <a:r>
              <a:rPr lang="bg-BG" sz="2800" spc="-65" dirty="0">
                <a:latin typeface="+mn-lt"/>
                <a:cs typeface="Calibri"/>
              </a:rPr>
              <a:t>“ и т.н.)</a:t>
            </a:r>
          </a:p>
          <a:p>
            <a:pPr marL="104139" marR="111125" indent="-9144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bg-BG" sz="2800" spc="-65" dirty="0">
                <a:latin typeface="+mn-lt"/>
                <a:cs typeface="Calibri"/>
              </a:rPr>
              <a:t> изразите и променливите имат</a:t>
            </a:r>
            <a:r>
              <a:rPr sz="2800" dirty="0">
                <a:latin typeface="+mn-lt"/>
                <a:cs typeface="Calibri"/>
              </a:rPr>
              <a:t> </a:t>
            </a:r>
            <a:r>
              <a:rPr lang="bg-BG" sz="2800" b="1" spc="-15" dirty="0">
                <a:solidFill>
                  <a:srgbClr val="C00000"/>
                </a:solidFill>
                <a:latin typeface="+mn-lt"/>
                <a:cs typeface="Calibri"/>
              </a:rPr>
              <a:t>стойности</a:t>
            </a:r>
            <a:r>
              <a:rPr sz="2800" b="1" spc="5" dirty="0">
                <a:solidFill>
                  <a:srgbClr val="C00000"/>
                </a:solidFill>
                <a:latin typeface="+mn-lt"/>
                <a:cs typeface="Calibri"/>
              </a:rPr>
              <a:t> </a:t>
            </a:r>
            <a:r>
              <a:rPr lang="bg-BG" sz="2800" spc="-15" dirty="0">
                <a:latin typeface="+mn-lt"/>
                <a:cs typeface="Calibri"/>
              </a:rPr>
              <a:t>и смисъл</a:t>
            </a:r>
            <a:r>
              <a:rPr sz="2800" spc="-15" dirty="0">
                <a:latin typeface="+mn-lt"/>
                <a:cs typeface="Calibri"/>
              </a:rPr>
              <a:t> </a:t>
            </a:r>
            <a:r>
              <a:rPr lang="bg-BG" sz="2800" spc="-15" dirty="0">
                <a:latin typeface="+mn-lt"/>
                <a:cs typeface="Calibri"/>
              </a:rPr>
              <a:t>в езика за програмиране</a:t>
            </a:r>
            <a:endParaRPr sz="280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93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98" y="-410929"/>
            <a:ext cx="8382001" cy="1243866"/>
          </a:xfrm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lang="bg-BG" sz="4000" b="1" spc="-95" dirty="0"/>
              <a:t>Грешки в програмите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371600"/>
            <a:ext cx="8763000" cy="5245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bg-BG" sz="2800" b="1" spc="-60" dirty="0">
                <a:solidFill>
                  <a:srgbClr val="C00000"/>
                </a:solidFill>
                <a:latin typeface="+mn-lt"/>
                <a:cs typeface="Calibri"/>
              </a:rPr>
              <a:t> Синтактични грешки</a:t>
            </a:r>
            <a:endParaRPr sz="2800" dirty="0">
              <a:latin typeface="+mn-lt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lang="bg-BG" sz="2800" spc="-35" dirty="0">
                <a:latin typeface="+mn-lt"/>
                <a:cs typeface="Calibri"/>
              </a:rPr>
              <a:t>Често се правят но лесно се откриват и поправят</a:t>
            </a: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lang="bg-BG" sz="2800" spc="-35" dirty="0">
                <a:latin typeface="+mn-lt"/>
                <a:cs typeface="Calibri"/>
              </a:rPr>
              <a:t>Аналог на правописните грешки</a:t>
            </a:r>
            <a:endParaRPr sz="2800" dirty="0">
              <a:latin typeface="+mn-lt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bg-BG" sz="2800" b="1" spc="-45" dirty="0">
                <a:solidFill>
                  <a:srgbClr val="C00000"/>
                </a:solidFill>
                <a:latin typeface="+mn-lt"/>
                <a:cs typeface="Calibri"/>
              </a:rPr>
              <a:t>Семантични грешки</a:t>
            </a:r>
            <a:endParaRPr sz="2800" dirty="0">
              <a:latin typeface="+mn-lt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lang="bg-BG" sz="2800" spc="-20" dirty="0">
                <a:latin typeface="+mn-lt"/>
                <a:cs typeface="Calibri"/>
              </a:rPr>
              <a:t>Неправилно използване на команди и оператори</a:t>
            </a:r>
            <a:endParaRPr sz="2800" dirty="0">
              <a:latin typeface="+mn-lt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lang="bg-BG" sz="2800" spc="-35" dirty="0">
                <a:latin typeface="+mn-lt"/>
                <a:cs typeface="Calibri"/>
              </a:rPr>
              <a:t>Могат да имат неочакван ефект върху програмата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lang="bg-BG" sz="2800" spc="-35" dirty="0">
                <a:latin typeface="+mn-lt"/>
                <a:cs typeface="Calibri"/>
              </a:rPr>
              <a:t>Аналог на смислови грешки в говоримия език</a:t>
            </a:r>
            <a:endParaRPr sz="2800" dirty="0">
              <a:latin typeface="+mn-lt"/>
              <a:cs typeface="Calibri"/>
            </a:endParaRPr>
          </a:p>
          <a:p>
            <a:pPr marL="104139" marR="132080" indent="-91440">
              <a:lnSpc>
                <a:spcPts val="2810"/>
              </a:lnSpc>
              <a:spcBef>
                <a:spcPts val="162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bg-BG" sz="2800" b="1" spc="-10" dirty="0">
                <a:solidFill>
                  <a:srgbClr val="C00000"/>
                </a:solidFill>
                <a:latin typeface="+mn-lt"/>
                <a:cs typeface="Calibri"/>
              </a:rPr>
              <a:t> Алгоритмични грешки</a:t>
            </a:r>
            <a:endParaRPr sz="2800" dirty="0">
              <a:latin typeface="+mn-lt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8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lang="bg-BG" sz="2800" spc="-5" dirty="0">
                <a:latin typeface="+mn-lt"/>
                <a:cs typeface="Calibri"/>
              </a:rPr>
              <a:t>Програмата прекъсва по ненормален начин</a:t>
            </a:r>
            <a:endParaRPr sz="2800" dirty="0">
              <a:latin typeface="+mn-lt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lang="bg-BG" sz="2800" spc="-5" dirty="0">
                <a:latin typeface="+mn-lt"/>
                <a:cs typeface="Calibri"/>
              </a:rPr>
              <a:t>Програмата не спира</a:t>
            </a:r>
            <a:endParaRPr sz="2800" dirty="0">
              <a:latin typeface="+mn-lt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lang="bg-BG" sz="2800" spc="-5" dirty="0">
                <a:latin typeface="+mn-lt"/>
                <a:cs typeface="Calibri"/>
              </a:rPr>
              <a:t>Програмата не дава очаквания резултат или действие</a:t>
            </a:r>
            <a:endParaRPr sz="280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244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3048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solidFill>
                  <a:schemeClr val="bg1"/>
                </a:solidFill>
              </a:rPr>
              <a:t>Machine Language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6934200" y="1981200"/>
            <a:ext cx="762000" cy="457200"/>
          </a:xfrm>
          <a:prstGeom prst="rect">
            <a:avLst/>
          </a:prstGeom>
          <a:solidFill>
            <a:srgbClr val="0033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solidFill>
                  <a:schemeClr val="bg1"/>
                </a:solidFill>
              </a:rPr>
              <a:t>Ada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6705600" y="1447800"/>
            <a:ext cx="1295400" cy="4572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solidFill>
                  <a:schemeClr val="bg1"/>
                </a:solidFill>
              </a:rPr>
              <a:t>Pascal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3733800" y="1295400"/>
            <a:ext cx="1295400" cy="4572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solidFill>
                  <a:schemeClr val="bg1"/>
                </a:solidFill>
              </a:rPr>
              <a:t>Fortran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990600" y="1600200"/>
            <a:ext cx="1371600" cy="457200"/>
          </a:xfrm>
          <a:prstGeom prst="rec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solidFill>
                  <a:schemeClr val="bg1"/>
                </a:solidFill>
              </a:rPr>
              <a:t>COBOL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5715000" y="914400"/>
            <a:ext cx="32004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solidFill>
                  <a:schemeClr val="bg1"/>
                </a:solidFill>
              </a:rPr>
              <a:t>Assembly Language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914400" y="2667000"/>
            <a:ext cx="1524000" cy="4572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solidFill>
                  <a:schemeClr val="bg1"/>
                </a:solidFill>
              </a:rPr>
              <a:t>Smalltalk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609600" y="2133600"/>
            <a:ext cx="2057400" cy="4572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solidFill>
                  <a:schemeClr val="bg1"/>
                </a:solidFill>
              </a:rPr>
              <a:t>Visual Basic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3733800" y="1905000"/>
            <a:ext cx="1143000" cy="4572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solidFill>
                  <a:schemeClr val="bg1"/>
                </a:solidFill>
              </a:rPr>
              <a:t>BASIC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6781800" y="2514600"/>
            <a:ext cx="990600" cy="457200"/>
          </a:xfrm>
          <a:prstGeom prst="rect">
            <a:avLst/>
          </a:prstGeom>
          <a:solidFill>
            <a:srgbClr val="33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solidFill>
                  <a:schemeClr val="bg1"/>
                </a:solidFill>
              </a:rPr>
              <a:t>Java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3505200" y="2514600"/>
            <a:ext cx="1752600" cy="4572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solidFill>
                  <a:schemeClr val="bg1"/>
                </a:solidFill>
              </a:rPr>
              <a:t>C</a:t>
            </a:r>
            <a:r>
              <a:rPr lang="bg-BG" sz="2400" b="1">
                <a:solidFill>
                  <a:schemeClr val="bg1"/>
                </a:solidFill>
              </a:rPr>
              <a:t>, </a:t>
            </a:r>
            <a:r>
              <a:rPr lang="en-US" sz="2400" b="1">
                <a:solidFill>
                  <a:schemeClr val="bg1"/>
                </a:solidFill>
              </a:rPr>
              <a:t>C++</a:t>
            </a:r>
            <a:r>
              <a:rPr lang="bg-BG" sz="2400" b="1">
                <a:solidFill>
                  <a:schemeClr val="bg1"/>
                </a:solidFill>
              </a:rPr>
              <a:t>, </a:t>
            </a:r>
            <a:r>
              <a:rPr lang="en-US" sz="2400" b="1">
                <a:solidFill>
                  <a:schemeClr val="bg1"/>
                </a:solidFill>
              </a:rPr>
              <a:t>C#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1807" name="Text Box 15"/>
          <p:cNvSpPr txBox="1"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bg-BG" sz="4000" b="1" dirty="0"/>
              <a:t>Езици за програмиране</a:t>
            </a:r>
            <a:endParaRPr lang="en-US" sz="4000" b="1" dirty="0"/>
          </a:p>
        </p:txBody>
      </p:sp>
      <p:sp>
        <p:nvSpPr>
          <p:cNvPr id="161808" name="Text Box 16"/>
          <p:cNvSpPr txBox="1">
            <a:spLocks noGrp="1" noChangeArrowheads="1"/>
          </p:cNvSpPr>
          <p:nvPr>
            <p:ph type="body" idx="1"/>
          </p:nvPr>
        </p:nvSpPr>
        <p:spPr>
          <a:xfrm>
            <a:off x="381000" y="3352800"/>
            <a:ext cx="8229600" cy="27432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bg-BG" b="1" dirty="0"/>
              <a:t>Езиците за програмиране </a:t>
            </a:r>
            <a:r>
              <a:rPr lang="bg-BG" dirty="0"/>
              <a:t>са</a:t>
            </a:r>
            <a:r>
              <a:rPr lang="en-US" dirty="0"/>
              <a:t> “</a:t>
            </a:r>
            <a:r>
              <a:rPr lang="bg-BG" dirty="0"/>
              <a:t>изкуствени</a:t>
            </a:r>
            <a:r>
              <a:rPr lang="en-US" dirty="0"/>
              <a:t>”</a:t>
            </a:r>
            <a:r>
              <a:rPr lang="bg-BG" dirty="0"/>
              <a:t> езици,</a:t>
            </a:r>
            <a:r>
              <a:rPr lang="en-US" dirty="0"/>
              <a:t> </a:t>
            </a:r>
            <a:r>
              <a:rPr lang="bg-BG" dirty="0"/>
              <a:t>създадени, за да може да бъде “казано” на компютъра какво да прави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bg-BG" dirty="0"/>
              <a:t>Те имат речник и набор от правила за писане на програми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bg-BG" dirty="0"/>
              <a:t>Жизнен цикъл са последователните фази при разработка 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1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61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61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nimBg="1"/>
      <p:bldP spid="161796" grpId="0" animBg="1"/>
      <p:bldP spid="161797" grpId="0" animBg="1"/>
      <p:bldP spid="161798" grpId="0" animBg="1"/>
      <p:bldP spid="161799" grpId="0" animBg="1"/>
      <p:bldP spid="161800" grpId="0" animBg="1"/>
      <p:bldP spid="161801" grpId="0" animBg="1"/>
      <p:bldP spid="161802" grpId="0" animBg="1"/>
      <p:bldP spid="161803" grpId="0" animBg="1"/>
      <p:bldP spid="161804" grpId="0" animBg="1"/>
      <p:bldP spid="1618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bg-BG" sz="4000" b="1" dirty="0"/>
              <a:t>Синтаксис и семантика</a:t>
            </a:r>
            <a:endParaRPr lang="en-US" sz="4000" b="1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bg-BG" dirty="0"/>
              <a:t>Синтаксис</a:t>
            </a:r>
          </a:p>
          <a:p>
            <a:pPr lvl="1"/>
            <a:r>
              <a:rPr lang="bg-BG" sz="2800" dirty="0"/>
              <a:t>Определя структурата на езика. Задава какви са допустимите символи и последователности (думи, изрази, изречения) в езика. Обикновено е свързана с азбуката и речника на езика.</a:t>
            </a:r>
          </a:p>
          <a:p>
            <a:r>
              <a:rPr lang="bg-BG" dirty="0"/>
              <a:t>Семантика</a:t>
            </a:r>
          </a:p>
          <a:p>
            <a:pPr lvl="1"/>
            <a:r>
              <a:rPr lang="bg-BG" sz="2800" dirty="0"/>
              <a:t>Определя смисъла на думите и изреченията от езика, в частност и в зависимост от контекста на използването им. </a:t>
            </a:r>
          </a:p>
        </p:txBody>
      </p:sp>
    </p:spTree>
    <p:extLst>
      <p:ext uri="{BB962C8B-B14F-4D97-AF65-F5344CB8AC3E}">
        <p14:creationId xmlns:p14="http://schemas.microsoft.com/office/powerpoint/2010/main" val="311491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 descr="15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1295400"/>
            <a:ext cx="7086600" cy="2334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5892" name="Text Box 4"/>
          <p:cNvSpPr txBox="1">
            <a:spLocks noGrp="1" noChangeArrowheads="1"/>
          </p:cNvSpPr>
          <p:nvPr>
            <p:ph type="title"/>
          </p:nvPr>
        </p:nvSpPr>
        <p:spPr>
          <a:xfrm>
            <a:off x="457200" y="436109"/>
            <a:ext cx="8229600" cy="487362"/>
          </a:xfrm>
          <a:noFill/>
          <a:ln/>
        </p:spPr>
        <p:txBody>
          <a:bodyPr/>
          <a:lstStyle/>
          <a:p>
            <a:r>
              <a:rPr lang="bg-BG" sz="4000" b="1" dirty="0"/>
              <a:t>Компилатори и Интерпретатори</a:t>
            </a:r>
            <a:endParaRPr lang="en-US" sz="4000" b="1" dirty="0"/>
          </a:p>
        </p:txBody>
      </p:sp>
      <p:sp>
        <p:nvSpPr>
          <p:cNvPr id="1658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0500" y="3886200"/>
            <a:ext cx="8763000" cy="27801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b="1" dirty="0"/>
              <a:t>Компилаторът</a:t>
            </a:r>
            <a:r>
              <a:rPr lang="bg-BG" dirty="0"/>
              <a:t> е програма, която превежда текст от програма на езика за програмиране от високо ниво в последователност от машинни команди, готови за изпълнение от ЦП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bg-BG" b="1" dirty="0"/>
              <a:t>Интерпретаторът</a:t>
            </a:r>
            <a:r>
              <a:rPr lang="bg-BG" dirty="0"/>
              <a:t> превежда една по една командите от езика за програмиране в множество машинни команди, и ги изпълнява веднага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5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5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hangingPunct="1"/>
            <a:r>
              <a:rPr lang="bg-BG" sz="4000" b="1" dirty="0"/>
              <a:t>Компютърна програма</a:t>
            </a:r>
            <a:r>
              <a:rPr lang="en-US" sz="4000" b="1" dirty="0"/>
              <a:t> (</a:t>
            </a:r>
            <a:r>
              <a:rPr lang="bg-BG" sz="4000" b="1" dirty="0"/>
              <a:t>софтуер)</a:t>
            </a:r>
            <a:endParaRPr lang="en-US" sz="4000" b="1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933950"/>
            <a:ext cx="8839200" cy="144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b="1" dirty="0"/>
              <a:t>Програма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списък от команди (инструкции), които указват на компютъра как да изпълни определена задача (алгоритъм). 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2133600"/>
            <a:ext cx="3200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fr-FR" sz="2800" dirty="0" err="1"/>
              <a:t>int</a:t>
            </a:r>
            <a:r>
              <a:rPr lang="fr-FR" sz="2800" dirty="0"/>
              <a:t> </a:t>
            </a:r>
            <a:r>
              <a:rPr lang="fr-FR" sz="2800" dirty="0" err="1"/>
              <a:t>sum</a:t>
            </a:r>
            <a:r>
              <a:rPr lang="fr-FR" sz="2800" dirty="0"/>
              <a:t>(</a:t>
            </a:r>
            <a:r>
              <a:rPr lang="fr-FR" sz="2800" dirty="0" err="1"/>
              <a:t>int</a:t>
            </a:r>
            <a:r>
              <a:rPr lang="fr-FR" sz="2800" dirty="0"/>
              <a:t> x, </a:t>
            </a:r>
            <a:r>
              <a:rPr lang="fr-FR" sz="2800" dirty="0" err="1"/>
              <a:t>int</a:t>
            </a:r>
            <a:r>
              <a:rPr lang="fr-FR" sz="2800" dirty="0"/>
              <a:t> y)</a:t>
            </a:r>
          </a:p>
          <a:p>
            <a:r>
              <a:rPr lang="bg-BG" sz="2800" dirty="0"/>
              <a:t>{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GB" sz="2800" dirty="0" err="1"/>
              <a:t>int</a:t>
            </a:r>
            <a:r>
              <a:rPr lang="en-GB" sz="2800" dirty="0"/>
              <a:t> t = </a:t>
            </a:r>
            <a:r>
              <a:rPr lang="en-GB" sz="2800" dirty="0" err="1"/>
              <a:t>x+y</a:t>
            </a:r>
            <a:r>
              <a:rPr lang="en-GB" sz="2800" dirty="0"/>
              <a:t>;</a:t>
            </a:r>
          </a:p>
          <a:p>
            <a:r>
              <a:rPr lang="en-GB" sz="2800" dirty="0"/>
              <a:t>  return t;</a:t>
            </a:r>
          </a:p>
          <a:p>
            <a:r>
              <a:rPr lang="bg-BG" sz="2800" dirty="0"/>
              <a:t>}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91000" y="13716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_sum:</a:t>
            </a:r>
          </a:p>
          <a:p>
            <a:r>
              <a:rPr lang="en-GB" sz="2800" dirty="0" err="1"/>
              <a:t>pushl</a:t>
            </a:r>
            <a:r>
              <a:rPr lang="en-GB" sz="2800" dirty="0"/>
              <a:t> %</a:t>
            </a:r>
            <a:r>
              <a:rPr lang="en-GB" sz="2800" dirty="0" err="1"/>
              <a:t>ebp</a:t>
            </a:r>
            <a:endParaRPr lang="en-GB" sz="2800" dirty="0"/>
          </a:p>
          <a:p>
            <a:r>
              <a:rPr lang="en-GB" sz="2800" dirty="0" err="1"/>
              <a:t>movl</a:t>
            </a:r>
            <a:r>
              <a:rPr lang="en-GB" sz="2800" dirty="0"/>
              <a:t> %</a:t>
            </a:r>
            <a:r>
              <a:rPr lang="en-GB" sz="2800" dirty="0" err="1"/>
              <a:t>esp,%ebp</a:t>
            </a:r>
            <a:endParaRPr lang="en-GB" sz="2800" dirty="0"/>
          </a:p>
          <a:p>
            <a:r>
              <a:rPr lang="en-GB" sz="2800" dirty="0" err="1"/>
              <a:t>movl</a:t>
            </a:r>
            <a:r>
              <a:rPr lang="en-GB" sz="2800" dirty="0"/>
              <a:t> 12(%</a:t>
            </a:r>
            <a:r>
              <a:rPr lang="en-GB" sz="2800" dirty="0" err="1"/>
              <a:t>ebp</a:t>
            </a:r>
            <a:r>
              <a:rPr lang="en-GB" sz="2800" dirty="0"/>
              <a:t>), %</a:t>
            </a:r>
            <a:r>
              <a:rPr lang="en-GB" sz="2800" dirty="0" err="1"/>
              <a:t>eax</a:t>
            </a:r>
            <a:endParaRPr lang="en-GB" sz="2800" dirty="0"/>
          </a:p>
          <a:p>
            <a:r>
              <a:rPr lang="en-GB" sz="2800" dirty="0" err="1"/>
              <a:t>addl</a:t>
            </a:r>
            <a:r>
              <a:rPr lang="en-GB" sz="2800" dirty="0"/>
              <a:t> 8(%</a:t>
            </a:r>
            <a:r>
              <a:rPr lang="en-GB" sz="2800" dirty="0" err="1"/>
              <a:t>ebp</a:t>
            </a:r>
            <a:r>
              <a:rPr lang="en-GB" sz="2800" dirty="0"/>
              <a:t>),%</a:t>
            </a:r>
            <a:r>
              <a:rPr lang="en-GB" sz="2800" dirty="0" err="1"/>
              <a:t>eax</a:t>
            </a:r>
            <a:endParaRPr lang="en-GB" sz="2800" dirty="0"/>
          </a:p>
          <a:p>
            <a:r>
              <a:rPr lang="en-GB" sz="2800" dirty="0" err="1"/>
              <a:t>movl</a:t>
            </a:r>
            <a:r>
              <a:rPr lang="en-GB" sz="2800" dirty="0"/>
              <a:t> %</a:t>
            </a:r>
            <a:r>
              <a:rPr lang="en-GB" sz="2800" dirty="0" err="1"/>
              <a:t>ebp,%esp</a:t>
            </a:r>
            <a:endParaRPr lang="en-GB" sz="2800" dirty="0"/>
          </a:p>
          <a:p>
            <a:r>
              <a:rPr lang="en-GB" sz="2800" dirty="0" err="1"/>
              <a:t>popl</a:t>
            </a:r>
            <a:r>
              <a:rPr lang="en-GB" sz="2800" dirty="0"/>
              <a:t> %</a:t>
            </a:r>
            <a:r>
              <a:rPr lang="en-GB" sz="2800" dirty="0" err="1"/>
              <a:t>ebp</a:t>
            </a:r>
            <a:endParaRPr lang="en-GB" sz="2800" dirty="0"/>
          </a:p>
          <a:p>
            <a:r>
              <a:rPr lang="en-GB" sz="2800" dirty="0"/>
              <a:t>ret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16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/>
              <a:t>Поколения езици за програмиране</a:t>
            </a:r>
            <a:endParaRPr lang="en-US" sz="4000" b="1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229600" cy="4525963"/>
          </a:xfrm>
        </p:spPr>
        <p:txBody>
          <a:bodyPr/>
          <a:lstStyle/>
          <a:p>
            <a:r>
              <a:rPr lang="bg-BG" dirty="0"/>
              <a:t>Програмните езици са класифицирани </a:t>
            </a:r>
            <a:br>
              <a:rPr lang="bg-BG" dirty="0"/>
            </a:br>
            <a:r>
              <a:rPr lang="bg-BG" dirty="0"/>
              <a:t>по нива или поколения (генерации)</a:t>
            </a:r>
            <a:endParaRPr lang="en-US" dirty="0"/>
          </a:p>
          <a:p>
            <a:r>
              <a:rPr lang="bg-BG" dirty="0"/>
              <a:t>Езиците от ниско ниво са най-старите</a:t>
            </a:r>
            <a:endParaRPr lang="en-US" dirty="0"/>
          </a:p>
          <a:p>
            <a:r>
              <a:rPr lang="bg-BG" dirty="0"/>
              <a:t>Петте поколения програмни езици са</a:t>
            </a:r>
            <a:r>
              <a:rPr lang="en-US" dirty="0"/>
              <a:t>:</a:t>
            </a:r>
          </a:p>
          <a:p>
            <a:pPr lvl="1"/>
            <a:r>
              <a:rPr lang="bg-BG" sz="2800" dirty="0"/>
              <a:t>Машинни езици</a:t>
            </a:r>
            <a:endParaRPr lang="en-US" sz="2800" dirty="0"/>
          </a:p>
          <a:p>
            <a:pPr lvl="1"/>
            <a:r>
              <a:rPr lang="bg-BG" sz="2800" dirty="0"/>
              <a:t>Асемблерни езици</a:t>
            </a:r>
            <a:endParaRPr lang="en-US" sz="2800" dirty="0"/>
          </a:p>
          <a:p>
            <a:pPr lvl="1"/>
            <a:r>
              <a:rPr lang="bg-BG" sz="2800" dirty="0"/>
              <a:t>Процедурни езици</a:t>
            </a:r>
            <a:endParaRPr lang="en-US" sz="2800" dirty="0"/>
          </a:p>
          <a:p>
            <a:pPr lvl="1"/>
            <a:r>
              <a:rPr lang="bg-BG" sz="2800" dirty="0"/>
              <a:t>Проблемно-ориентирани езици</a:t>
            </a:r>
            <a:endParaRPr lang="en-US" sz="2800" dirty="0"/>
          </a:p>
          <a:p>
            <a:pPr lvl="1"/>
            <a:r>
              <a:rPr lang="bg-BG" sz="2800" dirty="0"/>
              <a:t>Езици близки до естествените езици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532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noFill/>
          <a:ln/>
        </p:spPr>
        <p:txBody>
          <a:bodyPr/>
          <a:lstStyle/>
          <a:p>
            <a:r>
              <a:rPr lang="bg-BG" sz="4000" b="1" dirty="0"/>
              <a:t>Първо поколение езици</a:t>
            </a:r>
            <a:endParaRPr lang="en-US" sz="4000" b="1" dirty="0"/>
          </a:p>
        </p:txBody>
      </p:sp>
      <p:sp>
        <p:nvSpPr>
          <p:cNvPr id="162821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5334000" cy="5256824"/>
          </a:xfrm>
          <a:noFill/>
          <a:ln/>
        </p:spPr>
        <p:txBody>
          <a:bodyPr wrap="square">
            <a:spAutoFit/>
          </a:bodyPr>
          <a:lstStyle/>
          <a:p>
            <a:pPr marL="346075" indent="-346075"/>
            <a:r>
              <a:rPr lang="bg-BG" b="1" dirty="0"/>
              <a:t>Машинен език</a:t>
            </a:r>
            <a:r>
              <a:rPr lang="en-US" dirty="0"/>
              <a:t>: </a:t>
            </a:r>
          </a:p>
          <a:p>
            <a:pPr marL="693738" lvl="1" indent="-233363"/>
            <a:r>
              <a:rPr lang="bg-BG" sz="2600" dirty="0"/>
              <a:t> Инструкции представени с двоични цифри</a:t>
            </a:r>
            <a:r>
              <a:rPr lang="en-US" sz="2600" dirty="0"/>
              <a:t> (0</a:t>
            </a:r>
            <a:r>
              <a:rPr lang="bg-BG" sz="2600" dirty="0"/>
              <a:t> и</a:t>
            </a:r>
            <a:r>
              <a:rPr lang="en-US" sz="2600" dirty="0"/>
              <a:t> 1)</a:t>
            </a:r>
          </a:p>
          <a:p>
            <a:pPr marL="693738" lvl="1" indent="-233363"/>
            <a:r>
              <a:rPr lang="bg-BG" sz="2600" dirty="0"/>
              <a:t> Инструкцията включва код на операция и адреси на аргументи</a:t>
            </a:r>
            <a:endParaRPr lang="en-US" sz="2600" dirty="0"/>
          </a:p>
          <a:p>
            <a:pPr marL="693738" lvl="1" indent="-233363"/>
            <a:r>
              <a:rPr lang="bg-BG" sz="2600" dirty="0"/>
              <a:t> Всяка инструкция се изпълнява от централния процесор</a:t>
            </a:r>
            <a:endParaRPr lang="en-US" sz="2600" dirty="0"/>
          </a:p>
          <a:p>
            <a:pPr marL="693738" lvl="1" indent="-233363"/>
            <a:r>
              <a:rPr lang="bg-BG" sz="2600" dirty="0"/>
              <a:t> Машинно зависими</a:t>
            </a:r>
            <a:endParaRPr lang="en-US" sz="2600" dirty="0"/>
          </a:p>
          <a:p>
            <a:pPr marL="1025525" lvl="2" indent="-217488"/>
            <a:r>
              <a:rPr lang="bg-BG" sz="2400" dirty="0"/>
              <a:t>Всяка фамилия от процесори имат собствен машинен език</a:t>
            </a:r>
            <a:endParaRPr lang="en-US" sz="2400" dirty="0"/>
          </a:p>
        </p:txBody>
      </p:sp>
      <p:pic>
        <p:nvPicPr>
          <p:cNvPr id="162822" name="Picture 6" descr="machine lang"/>
          <p:cNvPicPr>
            <a:picLocks noChangeAspect="1" noChangeArrowheads="1"/>
          </p:cNvPicPr>
          <p:nvPr/>
        </p:nvPicPr>
        <p:blipFill>
          <a:blip r:embed="rId3" cstate="print"/>
          <a:srcRect r="40236" b="6946"/>
          <a:stretch>
            <a:fillRect/>
          </a:stretch>
        </p:blipFill>
        <p:spPr bwMode="auto">
          <a:xfrm>
            <a:off x="5486400" y="1443789"/>
            <a:ext cx="35052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093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2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62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2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458200" cy="1068388"/>
          </a:xfrm>
        </p:spPr>
        <p:txBody>
          <a:bodyPr/>
          <a:lstStyle/>
          <a:p>
            <a:pPr eaLnBrk="1" hangingPunct="1">
              <a:defRPr/>
            </a:pPr>
            <a:r>
              <a:rPr lang="bg-BG" sz="4000" b="1" dirty="0"/>
              <a:t>Какво ще научите</a:t>
            </a:r>
            <a:r>
              <a:rPr lang="en-US" sz="4000" b="1" dirty="0"/>
              <a:t> (1)</a:t>
            </a:r>
          </a:p>
        </p:txBody>
      </p:sp>
      <p:sp>
        <p:nvSpPr>
          <p:cNvPr id="69639" name="Text Box 7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905000"/>
            <a:ext cx="8305800" cy="4267200"/>
          </a:xfrm>
          <a:noFill/>
        </p:spPr>
        <p:txBody>
          <a:bodyPr/>
          <a:lstStyle/>
          <a:p>
            <a:pPr eaLnBrk="1" hangingPunct="1"/>
            <a:r>
              <a:rPr lang="bg-BG" dirty="0"/>
              <a:t>Езици за програмиране</a:t>
            </a:r>
            <a:endParaRPr lang="en-US" dirty="0"/>
          </a:p>
          <a:p>
            <a:pPr eaLnBrk="1" hangingPunct="1"/>
            <a:r>
              <a:rPr lang="bg-BG" dirty="0"/>
              <a:t>Алгоритъм и програма</a:t>
            </a:r>
          </a:p>
          <a:p>
            <a:pPr eaLnBrk="1" hangingPunct="1"/>
            <a:r>
              <a:rPr lang="bg-BG" dirty="0"/>
              <a:t>Поколения и видове езици за програмиране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20531"/>
          </a:xfrm>
        </p:spPr>
        <p:txBody>
          <a:bodyPr/>
          <a:lstStyle/>
          <a:p>
            <a:r>
              <a:rPr lang="bg-BG" sz="4000" b="1" dirty="0"/>
              <a:t>Второ поколение езици</a:t>
            </a:r>
            <a:r>
              <a:rPr lang="en-US" sz="4000" b="1" dirty="0"/>
              <a:t> </a:t>
            </a:r>
          </a:p>
        </p:txBody>
      </p:sp>
      <p:sp>
        <p:nvSpPr>
          <p:cNvPr id="16384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1658994"/>
            <a:ext cx="5334000" cy="4918269"/>
          </a:xfrm>
          <a:noFill/>
          <a:ln/>
        </p:spPr>
        <p:txBody>
          <a:bodyPr>
            <a:spAutoFit/>
          </a:bodyPr>
          <a:lstStyle/>
          <a:p>
            <a:pPr>
              <a:buSzPct val="92000"/>
            </a:pPr>
            <a:r>
              <a:rPr lang="bg-BG" sz="3200" b="1" dirty="0"/>
              <a:t>Асемблерен език</a:t>
            </a:r>
            <a:r>
              <a:rPr lang="en-US" sz="3200" dirty="0"/>
              <a:t>: </a:t>
            </a:r>
          </a:p>
          <a:p>
            <a:pPr lvl="1">
              <a:buSzPct val="92000"/>
            </a:pPr>
            <a:r>
              <a:rPr lang="bg-BG" sz="2600" dirty="0"/>
              <a:t>Близки до машинните езици</a:t>
            </a:r>
            <a:endParaRPr lang="en-US" sz="2600" dirty="0"/>
          </a:p>
          <a:p>
            <a:pPr lvl="1">
              <a:buSzPct val="92000"/>
            </a:pPr>
            <a:r>
              <a:rPr lang="bg-BG" sz="2600" dirty="0"/>
              <a:t>Език от ниско ниво</a:t>
            </a:r>
            <a:endParaRPr lang="en-US" sz="2600" dirty="0"/>
          </a:p>
          <a:p>
            <a:pPr lvl="1">
              <a:buSzPct val="92000"/>
            </a:pPr>
            <a:r>
              <a:rPr lang="bg-BG" sz="2600" dirty="0"/>
              <a:t>Използва съкращения за програмните инструкции</a:t>
            </a:r>
            <a:r>
              <a:rPr lang="en-US" sz="2600" dirty="0"/>
              <a:t>.</a:t>
            </a:r>
          </a:p>
          <a:p>
            <a:pPr lvl="2">
              <a:buSzPct val="92000"/>
            </a:pPr>
            <a:r>
              <a:rPr lang="bg-BG" sz="2400" dirty="0"/>
              <a:t>Съкращенията се наричат мнемонични кодове</a:t>
            </a:r>
            <a:endParaRPr lang="en-US" sz="2400" b="1" dirty="0"/>
          </a:p>
          <a:p>
            <a:pPr lvl="1">
              <a:buSzPct val="92000"/>
            </a:pPr>
            <a:r>
              <a:rPr lang="bg-BG" sz="2600" dirty="0"/>
              <a:t>Програмата се пише в</a:t>
            </a:r>
            <a:r>
              <a:rPr lang="en-US" sz="2600" dirty="0"/>
              <a:t> </a:t>
            </a:r>
            <a:r>
              <a:rPr lang="bg-BG" sz="2600" dirty="0"/>
              <a:t>текстов файл и се превежда в машинен език чрез специална програма - асемблер</a:t>
            </a:r>
            <a:endParaRPr lang="en-US" sz="2600" dirty="0"/>
          </a:p>
        </p:txBody>
      </p:sp>
      <p:pic>
        <p:nvPicPr>
          <p:cNvPr id="163846" name="Picture 6" descr="machine lang"/>
          <p:cNvPicPr>
            <a:picLocks noChangeAspect="1" noChangeArrowheads="1"/>
          </p:cNvPicPr>
          <p:nvPr/>
        </p:nvPicPr>
        <p:blipFill>
          <a:blip r:embed="rId3" cstate="print"/>
          <a:srcRect l="52925" b="37953"/>
          <a:stretch>
            <a:fillRect/>
          </a:stretch>
        </p:blipFill>
        <p:spPr bwMode="auto">
          <a:xfrm>
            <a:off x="5334001" y="1676400"/>
            <a:ext cx="320040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062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79438"/>
          </a:xfrm>
          <a:noFill/>
          <a:ln/>
        </p:spPr>
        <p:txBody>
          <a:bodyPr/>
          <a:lstStyle/>
          <a:p>
            <a:r>
              <a:rPr lang="bg-BG" sz="4000" b="1" dirty="0"/>
              <a:t>Трето поколение езици</a:t>
            </a:r>
            <a:endParaRPr lang="en-US" sz="4000" b="1" dirty="0"/>
          </a:p>
        </p:txBody>
      </p:sp>
      <p:sp>
        <p:nvSpPr>
          <p:cNvPr id="164869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05400"/>
          </a:xfrm>
          <a:noFill/>
          <a:ln/>
        </p:spPr>
        <p:txBody>
          <a:bodyPr/>
          <a:lstStyle/>
          <a:p>
            <a:r>
              <a:rPr lang="bg-BG" b="1" dirty="0"/>
              <a:t>Процедурни езици</a:t>
            </a:r>
            <a:r>
              <a:rPr lang="en-US" dirty="0"/>
              <a:t>: </a:t>
            </a:r>
          </a:p>
          <a:p>
            <a:pPr lvl="1"/>
            <a:r>
              <a:rPr lang="bg-BG" sz="2800" dirty="0"/>
              <a:t> Езици от високо ниво</a:t>
            </a:r>
            <a:endParaRPr lang="en-US" sz="2800" dirty="0"/>
          </a:p>
          <a:p>
            <a:pPr lvl="1"/>
            <a:r>
              <a:rPr lang="bg-BG" sz="2800" dirty="0"/>
              <a:t> Създаване на програми на високо ниво на абстракция</a:t>
            </a:r>
            <a:endParaRPr lang="en-US" sz="2800" dirty="0"/>
          </a:p>
          <a:p>
            <a:pPr lvl="1"/>
            <a:r>
              <a:rPr lang="bg-BG" sz="2800" dirty="0"/>
              <a:t> По-лесни за четене, писане и поддръжка от машинните и асемблерните езици</a:t>
            </a:r>
            <a:endParaRPr lang="en-US" sz="2800" dirty="0"/>
          </a:p>
          <a:p>
            <a:pPr lvl="1"/>
            <a:r>
              <a:rPr lang="bg-BG" sz="2800" dirty="0"/>
              <a:t> Използват </a:t>
            </a:r>
            <a:r>
              <a:rPr lang="bg-BG" sz="2800" dirty="0">
                <a:hlinkClick r:id="rId3" action="ppaction://hlinkpres?slideindex=10&amp;slidetitle=Compilers and Interpreters"/>
              </a:rPr>
              <a:t>компилатор или интерпретатор </a:t>
            </a:r>
            <a:r>
              <a:rPr lang="bg-BG" sz="2800" dirty="0"/>
              <a:t>за да преведе кода до машинни команди (инструкции)</a:t>
            </a:r>
            <a:endParaRPr lang="en-US" sz="2800" dirty="0"/>
          </a:p>
          <a:p>
            <a:r>
              <a:rPr lang="bg-BG" dirty="0"/>
              <a:t> </a:t>
            </a:r>
            <a:r>
              <a:rPr lang="en-US" dirty="0"/>
              <a:t>Fortran </a:t>
            </a:r>
            <a:r>
              <a:rPr lang="bg-BG" dirty="0"/>
              <a:t>и</a:t>
            </a:r>
            <a:r>
              <a:rPr lang="en-US" dirty="0"/>
              <a:t> COBOL </a:t>
            </a:r>
            <a:r>
              <a:rPr lang="bg-BG" dirty="0"/>
              <a:t>са първите най-известни езици от трето поколение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5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64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4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381000" y="19050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6699FF"/>
              </a:buClr>
              <a:buFont typeface="Wingdings" pitchFamily="2" charset="2"/>
              <a:buChar char="n"/>
            </a:pPr>
            <a:endParaRPr lang="bg-BG" sz="2400">
              <a:solidFill>
                <a:srgbClr val="FFCC00"/>
              </a:solidFill>
              <a:latin typeface="Times New Roman" pitchFamily="18" charset="0"/>
            </a:endParaRPr>
          </a:p>
        </p:txBody>
      </p:sp>
      <p:sp>
        <p:nvSpPr>
          <p:cNvPr id="167941" name="Text Box 5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bg-BG" sz="4000" b="1" dirty="0"/>
              <a:t>Четвърто поколение езици</a:t>
            </a:r>
            <a:endParaRPr lang="en-US" sz="4000" b="1" dirty="0"/>
          </a:p>
        </p:txBody>
      </p:sp>
      <p:sp>
        <p:nvSpPr>
          <p:cNvPr id="167942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105400"/>
          </a:xfrm>
          <a:noFill/>
          <a:ln/>
        </p:spPr>
        <p:txBody>
          <a:bodyPr/>
          <a:lstStyle/>
          <a:p>
            <a:r>
              <a:rPr lang="bg-BG" dirty="0"/>
              <a:t>Типовете езици от четвърто поколение включват</a:t>
            </a:r>
            <a:r>
              <a:rPr lang="en-US" dirty="0"/>
              <a:t>:</a:t>
            </a:r>
          </a:p>
          <a:p>
            <a:pPr lvl="1"/>
            <a:r>
              <a:rPr lang="bg-BG" sz="2800" dirty="0"/>
              <a:t>Генератори на отчети</a:t>
            </a:r>
            <a:endParaRPr lang="en-US" sz="2800" dirty="0"/>
          </a:p>
          <a:p>
            <a:pPr lvl="2"/>
            <a:r>
              <a:rPr lang="bg-BG" sz="2800" dirty="0"/>
              <a:t>Езици, които отпечатват отчети с данни</a:t>
            </a:r>
            <a:endParaRPr lang="en-US" sz="2800" dirty="0"/>
          </a:p>
          <a:p>
            <a:pPr lvl="1"/>
            <a:r>
              <a:rPr lang="bg-BG" sz="2800" dirty="0"/>
              <a:t>Езици за заявки</a:t>
            </a:r>
            <a:endParaRPr lang="en-US" sz="2800" dirty="0"/>
          </a:p>
          <a:p>
            <a:pPr lvl="2"/>
            <a:r>
              <a:rPr lang="bg-BG" sz="2800" dirty="0"/>
              <a:t>Езици за извличане на информация от бази от данни</a:t>
            </a:r>
            <a:endParaRPr lang="en-US" sz="2800" dirty="0"/>
          </a:p>
          <a:p>
            <a:r>
              <a:rPr lang="bg-BG" dirty="0"/>
              <a:t>Те са непроцедурни</a:t>
            </a:r>
            <a:endParaRPr lang="en-US" b="1" dirty="0"/>
          </a:p>
          <a:p>
            <a:pPr lvl="1"/>
            <a:r>
              <a:rPr lang="bg-BG" sz="2800" dirty="0"/>
              <a:t>Не изискват програмистите да използват процедури, за да получат резултати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525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7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7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7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7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67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7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7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381000" y="19050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6699FF"/>
              </a:buClr>
              <a:buFont typeface="Wingdings" pitchFamily="2" charset="2"/>
              <a:buChar char="n"/>
            </a:pPr>
            <a:endParaRPr lang="bg-BG" sz="2400">
              <a:solidFill>
                <a:srgbClr val="FFCC00"/>
              </a:solidFill>
              <a:latin typeface="Times New Roman" pitchFamily="18" charset="0"/>
            </a:endParaRPr>
          </a:p>
        </p:txBody>
      </p:sp>
      <p:sp>
        <p:nvSpPr>
          <p:cNvPr id="252931" name="Text Box 3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bg-BG" sz="4000" b="1" dirty="0"/>
              <a:t>Четвърто поколение езици</a:t>
            </a:r>
            <a:endParaRPr lang="en-US" sz="4000" b="1" dirty="0"/>
          </a:p>
        </p:txBody>
      </p:sp>
      <p:sp>
        <p:nvSpPr>
          <p:cNvPr id="25293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  <a:noFill/>
          <a:ln/>
        </p:spPr>
        <p:txBody>
          <a:bodyPr/>
          <a:lstStyle/>
          <a:p>
            <a:r>
              <a:rPr lang="bg-BG" b="1" dirty="0"/>
              <a:t>Логическо програмиране</a:t>
            </a:r>
            <a:endParaRPr lang="en-US" b="1" dirty="0"/>
          </a:p>
          <a:p>
            <a:pPr lvl="1"/>
            <a:r>
              <a:rPr lang="bg-BG" sz="2600" dirty="0"/>
              <a:t>Пролог (</a:t>
            </a:r>
            <a:r>
              <a:rPr lang="en-US" sz="2600" dirty="0"/>
              <a:t>Prolog</a:t>
            </a:r>
            <a:r>
              <a:rPr lang="bg-BG" sz="2600" dirty="0"/>
              <a:t>)</a:t>
            </a:r>
            <a:endParaRPr lang="en-US" sz="2600" dirty="0"/>
          </a:p>
          <a:p>
            <a:r>
              <a:rPr lang="bg-BG" b="1" dirty="0"/>
              <a:t>Функционално програмиране</a:t>
            </a:r>
            <a:endParaRPr lang="en-US" b="1" dirty="0"/>
          </a:p>
          <a:p>
            <a:pPr lvl="1"/>
            <a:r>
              <a:rPr lang="en-US" dirty="0"/>
              <a:t>LISP (</a:t>
            </a:r>
            <a:r>
              <a:rPr lang="bg-BG" dirty="0"/>
              <a:t>Лисп</a:t>
            </a:r>
            <a:r>
              <a:rPr lang="en-US" dirty="0"/>
              <a:t>) </a:t>
            </a:r>
          </a:p>
          <a:p>
            <a:r>
              <a:rPr lang="bg-BG" b="1" dirty="0"/>
              <a:t>Обектно-ориентирано програмиране</a:t>
            </a:r>
            <a:endParaRPr lang="en-US" b="1" dirty="0"/>
          </a:p>
          <a:p>
            <a:pPr lvl="1"/>
            <a:r>
              <a:rPr lang="bg-BG" dirty="0"/>
              <a:t>Многократно използване на компоненти</a:t>
            </a:r>
          </a:p>
          <a:p>
            <a:r>
              <a:rPr lang="bg-BG" b="1" dirty="0"/>
              <a:t>Техни производни</a:t>
            </a:r>
            <a:endParaRPr lang="en-US" b="1" dirty="0"/>
          </a:p>
          <a:p>
            <a:pPr lvl="1"/>
            <a:r>
              <a:rPr lang="bg-BG" dirty="0"/>
              <a:t>Уеб-базирани, експертни системи и др.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2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52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5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bg-BG" altLang="bg-BG" sz="4000" b="1" dirty="0">
                <a:ea typeface="ＭＳ Ｐゴシック" panose="020B0600070205080204" pitchFamily="34" charset="-128"/>
              </a:rPr>
              <a:t>Програма на езика </a:t>
            </a:r>
            <a:r>
              <a:rPr lang="en-US" altLang="bg-BG" sz="4000" b="1" dirty="0">
                <a:ea typeface="ＭＳ Ｐゴシック" panose="020B0600070205080204" pitchFamily="34" charset="-128"/>
              </a:rPr>
              <a:t>Python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562600"/>
          </a:xfrm>
        </p:spPr>
        <p:txBody>
          <a:bodyPr/>
          <a:lstStyle/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bg-BG" sz="220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"""</a:t>
            </a:r>
            <a:r>
              <a:rPr lang="bg-BG" altLang="bg-BG" sz="2400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Пресмятане на </a:t>
            </a:r>
            <a:r>
              <a:rPr lang="en-US" altLang="bg-BG" sz="2400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! </a:t>
            </a:r>
            <a:r>
              <a:rPr lang="bg-BG" altLang="bg-BG" sz="240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с итерация и с рекурсия</a:t>
            </a:r>
            <a:r>
              <a:rPr lang="en-US" altLang="bg-BG" sz="2200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"""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endParaRPr lang="en-US" altLang="bg-BG" sz="2000" b="0" dirty="0">
              <a:latin typeface="Courier" pitchFamily="-65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bg-BG" b="0" dirty="0" err="1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def</a:t>
            </a:r>
            <a:r>
              <a:rPr lang="en-US" altLang="bg-BG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fact1(n):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bg-BG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   </a:t>
            </a:r>
            <a:r>
              <a:rPr lang="en-US" altLang="bg-BG" b="0" dirty="0" err="1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ans</a:t>
            </a:r>
            <a:r>
              <a:rPr lang="en-US" altLang="bg-BG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= 1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bg-BG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   for </a:t>
            </a:r>
            <a:r>
              <a:rPr lang="en-US" altLang="bg-BG" b="0" dirty="0" err="1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i</a:t>
            </a:r>
            <a:r>
              <a:rPr lang="en-US" altLang="bg-BG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in range(2,n):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bg-BG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       </a:t>
            </a:r>
            <a:r>
              <a:rPr lang="en-US" altLang="bg-BG" b="0" dirty="0" err="1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ans</a:t>
            </a:r>
            <a:r>
              <a:rPr lang="en-US" altLang="bg-BG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= </a:t>
            </a:r>
            <a:r>
              <a:rPr lang="en-US" altLang="bg-BG" b="0" dirty="0" err="1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ans</a:t>
            </a:r>
            <a:r>
              <a:rPr lang="en-US" altLang="bg-BG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* n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bg-BG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   return </a:t>
            </a:r>
            <a:r>
              <a:rPr lang="en-US" altLang="bg-BG" b="0" dirty="0" err="1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ans</a:t>
            </a:r>
            <a:endParaRPr lang="en-US" altLang="bg-BG" b="0" dirty="0">
              <a:latin typeface="Courier" pitchFamily="-65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endParaRPr lang="en-US" altLang="bg-BG" b="0" dirty="0">
              <a:latin typeface="Courier" pitchFamily="-65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bg-BG" b="0" dirty="0" err="1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def</a:t>
            </a:r>
            <a:r>
              <a:rPr lang="en-US" altLang="bg-BG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fact2(n):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bg-BG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   if n &lt; 1: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bg-BG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       return 1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bg-BG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   else: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bg-BG" b="0" dirty="0">
                <a:latin typeface="Courier" pitchFamily="-65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       return n * fact2(n - 1)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endParaRPr lang="en-US" altLang="bg-BG" b="0" dirty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6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972" y="364671"/>
            <a:ext cx="18415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381000" y="228600"/>
            <a:ext cx="6992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bg-BG" altLang="bg-BG" sz="40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Езикът </a:t>
            </a:r>
            <a:r>
              <a:rPr lang="en-US" altLang="bg-BG" sz="40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Python</a:t>
            </a:r>
          </a:p>
        </p:txBody>
      </p:sp>
      <p:sp>
        <p:nvSpPr>
          <p:cNvPr id="31748" name="TextBox 8"/>
          <p:cNvSpPr txBox="1">
            <a:spLocks noChangeArrowheads="1"/>
          </p:cNvSpPr>
          <p:nvPr/>
        </p:nvSpPr>
        <p:spPr bwMode="auto">
          <a:xfrm>
            <a:off x="208547" y="1230735"/>
            <a:ext cx="880837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bg-BG" sz="2800" dirty="0">
                <a:latin typeface="+mn-lt"/>
              </a:rPr>
              <a:t> </a:t>
            </a:r>
            <a:r>
              <a:rPr lang="bg-BG" altLang="bg-BG" sz="2800" dirty="0">
                <a:solidFill>
                  <a:srgbClr val="A50021"/>
                </a:solidFill>
                <a:latin typeface="+mn-lt"/>
              </a:rPr>
              <a:t>Прост и ясен синтаксис</a:t>
            </a:r>
            <a:endParaRPr lang="en-US" altLang="ja-JP" sz="2800" dirty="0">
              <a:solidFill>
                <a:srgbClr val="A5002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bg-BG" sz="2800" dirty="0">
                <a:solidFill>
                  <a:srgbClr val="A50021"/>
                </a:solidFill>
                <a:latin typeface="+mn-lt"/>
              </a:rPr>
              <a:t> </a:t>
            </a:r>
            <a:r>
              <a:rPr lang="bg-BG" altLang="bg-BG" sz="2800" dirty="0">
                <a:solidFill>
                  <a:srgbClr val="A50021"/>
                </a:solidFill>
                <a:latin typeface="+mn-lt"/>
              </a:rPr>
              <a:t>Все повече се използва в много нови области</a:t>
            </a:r>
            <a:endParaRPr lang="en-US" altLang="bg-BG" sz="2800" dirty="0">
              <a:solidFill>
                <a:srgbClr val="A5002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bg-BG" sz="2800" dirty="0">
                <a:solidFill>
                  <a:srgbClr val="A50021"/>
                </a:solidFill>
                <a:latin typeface="+mn-lt"/>
              </a:rPr>
              <a:t> </a:t>
            </a:r>
            <a:r>
              <a:rPr lang="bg-BG" altLang="bg-BG" sz="2800" dirty="0">
                <a:solidFill>
                  <a:srgbClr val="A50021"/>
                </a:solidFill>
                <a:latin typeface="+mn-lt"/>
              </a:rPr>
              <a:t>Вградени пакети</a:t>
            </a:r>
            <a:r>
              <a:rPr lang="en-US" altLang="bg-BG" sz="2800" dirty="0">
                <a:solidFill>
                  <a:srgbClr val="A50021"/>
                </a:solidFill>
                <a:latin typeface="+mn-lt"/>
              </a:rPr>
              <a:t> </a:t>
            </a:r>
            <a:r>
              <a:rPr lang="bg-BG" altLang="bg-BG" sz="2800" dirty="0">
                <a:solidFill>
                  <a:srgbClr val="A50021"/>
                </a:solidFill>
                <a:latin typeface="+mn-lt"/>
              </a:rPr>
              <a:t>за</a:t>
            </a:r>
            <a:r>
              <a:rPr lang="en-US" altLang="bg-BG" sz="2800" dirty="0">
                <a:solidFill>
                  <a:srgbClr val="A50021"/>
                </a:solidFill>
                <a:latin typeface="+mn-lt"/>
              </a:rPr>
              <a:t> </a:t>
            </a:r>
            <a:r>
              <a:rPr lang="bg-BG" altLang="bg-BG" sz="2800" dirty="0">
                <a:solidFill>
                  <a:srgbClr val="A50021"/>
                </a:solidFill>
                <a:latin typeface="+mn-lt"/>
              </a:rPr>
              <a:t>графика</a:t>
            </a:r>
            <a:r>
              <a:rPr lang="en-US" altLang="bg-BG" sz="2800" dirty="0">
                <a:solidFill>
                  <a:srgbClr val="A50021"/>
                </a:solidFill>
                <a:latin typeface="+mn-lt"/>
              </a:rPr>
              <a:t>, </a:t>
            </a:r>
            <a:r>
              <a:rPr lang="bg-BG" altLang="bg-BG" sz="2800" dirty="0">
                <a:solidFill>
                  <a:srgbClr val="A50021"/>
                </a:solidFill>
                <a:latin typeface="+mn-lt"/>
              </a:rPr>
              <a:t>аудио</a:t>
            </a:r>
            <a:r>
              <a:rPr lang="en-US" altLang="bg-BG" sz="2800" dirty="0">
                <a:solidFill>
                  <a:srgbClr val="A50021"/>
                </a:solidFill>
                <a:latin typeface="+mn-lt"/>
              </a:rPr>
              <a:t>, </a:t>
            </a:r>
            <a:r>
              <a:rPr lang="bg-BG" altLang="bg-BG" sz="2800" dirty="0">
                <a:solidFill>
                  <a:srgbClr val="A50021"/>
                </a:solidFill>
                <a:latin typeface="+mn-lt"/>
              </a:rPr>
              <a:t>научни изчисления</a:t>
            </a:r>
            <a:endParaRPr lang="en-US" altLang="bg-BG" sz="2800" dirty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31751" name="Rectangle 12"/>
          <p:cNvSpPr>
            <a:spLocks noChangeArrowheads="1"/>
          </p:cNvSpPr>
          <p:nvPr/>
        </p:nvSpPr>
        <p:spPr bwMode="auto">
          <a:xfrm>
            <a:off x="228600" y="4400996"/>
            <a:ext cx="8788320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bg-BG" sz="1400" dirty="0">
              <a:latin typeface="Courier" pitchFamily="-65" charset="0"/>
            </a:endParaRPr>
          </a:p>
          <a:p>
            <a:r>
              <a:rPr lang="en-US" altLang="bg-BG" dirty="0">
                <a:latin typeface="Courier" pitchFamily="-65" charset="0"/>
              </a:rPr>
              <a:t>class HelloWorld {</a:t>
            </a:r>
          </a:p>
          <a:p>
            <a:r>
              <a:rPr lang="en-US" altLang="bg-BG" dirty="0">
                <a:latin typeface="Courier" pitchFamily="-65" charset="0"/>
              </a:rPr>
              <a:t>  static public void main( String </a:t>
            </a:r>
            <a:r>
              <a:rPr lang="en-US" altLang="bg-BG" dirty="0" err="1">
                <a:latin typeface="Courier" pitchFamily="-65" charset="0"/>
              </a:rPr>
              <a:t>args</a:t>
            </a:r>
            <a:r>
              <a:rPr lang="en-US" altLang="bg-BG" dirty="0">
                <a:latin typeface="Courier" pitchFamily="-65" charset="0"/>
              </a:rPr>
              <a:t>[] ) {</a:t>
            </a:r>
          </a:p>
          <a:p>
            <a:r>
              <a:rPr lang="en-US" altLang="bg-BG" dirty="0">
                <a:latin typeface="Courier" pitchFamily="-65" charset="0"/>
              </a:rPr>
              <a:t>    </a:t>
            </a:r>
            <a:r>
              <a:rPr lang="en-US" altLang="bg-BG" dirty="0" err="1">
                <a:latin typeface="Courier" pitchFamily="-65" charset="0"/>
              </a:rPr>
              <a:t>System.out.println</a:t>
            </a:r>
            <a:r>
              <a:rPr lang="en-US" altLang="bg-BG" dirty="0">
                <a:latin typeface="Courier" pitchFamily="-65" charset="0"/>
              </a:rPr>
              <a:t>( "Hello World!" );</a:t>
            </a:r>
          </a:p>
          <a:p>
            <a:r>
              <a:rPr lang="en-US" altLang="bg-BG" dirty="0">
                <a:latin typeface="Courier" pitchFamily="-65" charset="0"/>
              </a:rPr>
              <a:t>  }</a:t>
            </a:r>
          </a:p>
          <a:p>
            <a:r>
              <a:rPr lang="en-US" altLang="bg-BG" dirty="0">
                <a:latin typeface="Courier" pitchFamily="-65" charset="0"/>
              </a:rPr>
              <a:t>}</a:t>
            </a:r>
          </a:p>
        </p:txBody>
      </p:sp>
      <p:sp>
        <p:nvSpPr>
          <p:cNvPr id="31752" name="TextBox 13"/>
          <p:cNvSpPr txBox="1">
            <a:spLocks noChangeArrowheads="1"/>
          </p:cNvSpPr>
          <p:nvPr/>
        </p:nvSpPr>
        <p:spPr bwMode="auto">
          <a:xfrm>
            <a:off x="5928972" y="4421049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bg-BG" dirty="0">
                <a:solidFill>
                  <a:srgbClr val="120DF3"/>
                </a:solidFill>
              </a:rPr>
              <a:t>Java</a:t>
            </a:r>
          </a:p>
        </p:txBody>
      </p:sp>
      <p:sp>
        <p:nvSpPr>
          <p:cNvPr id="31753" name="TextBox 14"/>
          <p:cNvSpPr txBox="1">
            <a:spLocks noChangeArrowheads="1"/>
          </p:cNvSpPr>
          <p:nvPr/>
        </p:nvSpPr>
        <p:spPr bwMode="auto">
          <a:xfrm>
            <a:off x="351971" y="3013372"/>
            <a:ext cx="3810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bg-BG" dirty="0">
                <a:latin typeface="Courier" pitchFamily="-65" charset="0"/>
              </a:rPr>
              <a:t>print</a:t>
            </a:r>
            <a:r>
              <a:rPr lang="bg-BG" altLang="bg-BG" dirty="0">
                <a:latin typeface="Courier" pitchFamily="-65" charset="0"/>
              </a:rPr>
              <a:t>(</a:t>
            </a:r>
            <a:r>
              <a:rPr lang="ja-JP" altLang="en-US" dirty="0">
                <a:latin typeface="Courier" pitchFamily="-65" charset="0"/>
              </a:rPr>
              <a:t>“</a:t>
            </a:r>
            <a:r>
              <a:rPr lang="en-US" altLang="ja-JP" dirty="0">
                <a:latin typeface="Courier" pitchFamily="-65" charset="0"/>
              </a:rPr>
              <a:t>Hello World</a:t>
            </a:r>
            <a:r>
              <a:rPr lang="ja-JP" altLang="en-US" dirty="0">
                <a:latin typeface="Courier" pitchFamily="-65" charset="0"/>
              </a:rPr>
              <a:t>”</a:t>
            </a:r>
            <a:r>
              <a:rPr lang="bg-BG" altLang="ja-JP" dirty="0">
                <a:latin typeface="Courier" pitchFamily="-65" charset="0"/>
              </a:rPr>
              <a:t>)</a:t>
            </a:r>
            <a:endParaRPr lang="en-US" altLang="bg-BG" dirty="0">
              <a:latin typeface="Courier" pitchFamily="-65" charset="0"/>
            </a:endParaRPr>
          </a:p>
        </p:txBody>
      </p:sp>
      <p:sp>
        <p:nvSpPr>
          <p:cNvPr id="31754" name="TextBox 15"/>
          <p:cNvSpPr txBox="1">
            <a:spLocks noChangeArrowheads="1"/>
          </p:cNvSpPr>
          <p:nvPr/>
        </p:nvSpPr>
        <p:spPr bwMode="auto">
          <a:xfrm>
            <a:off x="5829300" y="2964316"/>
            <a:ext cx="1143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bg-BG" dirty="0">
                <a:solidFill>
                  <a:srgbClr val="120DF3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56783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bg-BG" altLang="bg-BG" sz="4000" b="1" dirty="0">
                <a:ea typeface="ＭＳ Ｐゴシック" panose="020B0600070205080204" pitchFamily="34" charset="-128"/>
              </a:rPr>
              <a:t>Кратка история на</a:t>
            </a:r>
            <a:r>
              <a:rPr lang="en-US" altLang="bg-BG" sz="4000" b="1" dirty="0">
                <a:ea typeface="ＭＳ Ｐゴシック" panose="020B0600070205080204" pitchFamily="34" charset="-128"/>
              </a:rPr>
              <a:t> Python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9042"/>
            <a:ext cx="8686800" cy="56227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altLang="bg-BG" sz="3200" b="0" dirty="0">
                <a:ea typeface="ＭＳ Ｐゴシック" panose="020B0600070205080204" pitchFamily="34" charset="-128"/>
              </a:rPr>
              <a:t>Създаден в Холандия</a:t>
            </a:r>
            <a:r>
              <a:rPr lang="en-US" altLang="bg-BG" sz="3200" b="0" dirty="0">
                <a:ea typeface="ＭＳ Ｐゴシック" panose="020B0600070205080204" pitchFamily="34" charset="-128"/>
              </a:rPr>
              <a:t>, </a:t>
            </a:r>
            <a:r>
              <a:rPr lang="bg-BG" altLang="bg-BG" sz="3200" b="0" dirty="0">
                <a:ea typeface="ＭＳ Ｐゴシック" panose="020B0600070205080204" pitchFamily="34" charset="-128"/>
              </a:rPr>
              <a:t>началото на</a:t>
            </a:r>
            <a:r>
              <a:rPr lang="en-US" altLang="bg-BG" sz="3200" b="0" dirty="0">
                <a:ea typeface="ＭＳ Ｐゴシック" panose="020B0600070205080204" pitchFamily="34" charset="-128"/>
              </a:rPr>
              <a:t> 90</a:t>
            </a:r>
            <a:r>
              <a:rPr lang="bg-BG" altLang="bg-BG" sz="3200" b="0" dirty="0">
                <a:ea typeface="ＭＳ Ｐゴシック" panose="020B0600070205080204" pitchFamily="34" charset="-128"/>
              </a:rPr>
              <a:t>-те,</a:t>
            </a:r>
            <a:r>
              <a:rPr lang="en-US" altLang="bg-BG" sz="3200" b="0" dirty="0">
                <a:ea typeface="ＭＳ Ｐゴシック" panose="020B0600070205080204" pitchFamily="34" charset="-128"/>
              </a:rPr>
              <a:t> </a:t>
            </a:r>
            <a:r>
              <a:rPr lang="bg-BG" altLang="bg-BG" sz="3200" b="0" dirty="0">
                <a:ea typeface="ＭＳ Ｐゴシック" panose="020B0600070205080204" pitchFamily="34" charset="-128"/>
              </a:rPr>
              <a:t>от</a:t>
            </a:r>
            <a:r>
              <a:rPr lang="en-US" altLang="bg-BG" sz="3200" b="0" dirty="0">
                <a:ea typeface="ＭＳ Ｐゴシック" panose="020B0600070205080204" pitchFamily="34" charset="-128"/>
              </a:rPr>
              <a:t> Guido van Rossum</a:t>
            </a:r>
            <a:r>
              <a:rPr lang="bg-BG" altLang="bg-BG" sz="3200" b="0" dirty="0">
                <a:ea typeface="ＭＳ Ｐゴシック" panose="020B0600070205080204" pitchFamily="34" charset="-128"/>
              </a:rPr>
              <a:t> (</a:t>
            </a:r>
            <a:r>
              <a:rPr lang="bg-BG" altLang="bg-BG" sz="3200" b="0" dirty="0" err="1">
                <a:ea typeface="ＭＳ Ｐゴシック" panose="020B0600070205080204" pitchFamily="34" charset="-128"/>
              </a:rPr>
              <a:t>Гуидо</a:t>
            </a:r>
            <a:r>
              <a:rPr lang="bg-BG" altLang="bg-BG" sz="3200" b="0" dirty="0">
                <a:ea typeface="ＭＳ Ｐゴシック" panose="020B0600070205080204" pitchFamily="34" charset="-128"/>
              </a:rPr>
              <a:t> ван </a:t>
            </a:r>
            <a:r>
              <a:rPr lang="bg-BG" altLang="bg-BG" sz="3200" b="0" dirty="0" err="1">
                <a:ea typeface="ＭＳ Ｐゴシック" panose="020B0600070205080204" pitchFamily="34" charset="-128"/>
              </a:rPr>
              <a:t>Росум</a:t>
            </a:r>
            <a:r>
              <a:rPr lang="bg-BG" altLang="bg-BG" sz="3200" b="0" dirty="0">
                <a:ea typeface="ＭＳ Ｐゴシック" panose="020B0600070205080204" pitchFamily="34" charset="-128"/>
              </a:rPr>
              <a:t>)</a:t>
            </a:r>
            <a:endParaRPr lang="en-US" altLang="bg-BG" sz="3200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bg-BG" altLang="bg-BG" sz="3200" b="0" dirty="0">
                <a:ea typeface="ＭＳ Ｐゴシック" panose="020B0600070205080204" pitchFamily="34" charset="-128"/>
              </a:rPr>
              <a:t>Името идва от</a:t>
            </a:r>
            <a:r>
              <a:rPr lang="en-US" altLang="bg-BG" sz="3200" b="0" dirty="0">
                <a:ea typeface="ＭＳ Ｐゴシック" panose="020B0600070205080204" pitchFamily="34" charset="-128"/>
              </a:rPr>
              <a:t> Monty Python</a:t>
            </a:r>
            <a:r>
              <a:rPr lang="bg-BG" altLang="bg-BG" sz="3200" b="0" dirty="0">
                <a:ea typeface="ＭＳ Ｐゴシック" panose="020B0600070205080204" pitchFamily="34" charset="-128"/>
              </a:rPr>
              <a:t> </a:t>
            </a:r>
            <a:endParaRPr lang="en-US" altLang="bg-BG" sz="3200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bg-BG" altLang="bg-BG" sz="3200" b="0" dirty="0">
                <a:ea typeface="ＭＳ Ｐゴシック" panose="020B0600070205080204" pitchFamily="34" charset="-128"/>
              </a:rPr>
              <a:t>Създаден като проект с отворен код</a:t>
            </a:r>
            <a:endParaRPr lang="en-US" altLang="bg-BG" sz="3200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bg-BG" altLang="bg-BG" sz="3200" b="0" dirty="0">
                <a:ea typeface="ＭＳ Ｐゴシック" panose="020B0600070205080204" pitchFamily="34" charset="-128"/>
              </a:rPr>
              <a:t>Създаден като скриптов език</a:t>
            </a:r>
            <a:r>
              <a:rPr lang="en-US" altLang="bg-BG" sz="3200" b="0" dirty="0">
                <a:ea typeface="ＭＳ Ｐゴシック" panose="020B0600070205080204" pitchFamily="34" charset="-128"/>
              </a:rPr>
              <a:t>, </a:t>
            </a:r>
            <a:r>
              <a:rPr lang="bg-BG" altLang="bg-BG" sz="3200" b="0" dirty="0">
                <a:ea typeface="ＭＳ Ｐゴシック" panose="020B0600070205080204" pitchFamily="34" charset="-128"/>
              </a:rPr>
              <a:t>но постепенно се превръща в нещо повече</a:t>
            </a:r>
            <a:endParaRPr lang="en-US" altLang="bg-BG" sz="3200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bg-BG" altLang="bg-BG" sz="3200" b="0" dirty="0">
                <a:ea typeface="ＭＳ Ｐゴシック" panose="020B0600070205080204" pitchFamily="34" charset="-128"/>
              </a:rPr>
              <a:t>Проектиран като лесно разширяем</a:t>
            </a:r>
            <a:r>
              <a:rPr lang="en-US" altLang="bg-BG" sz="3200" b="0" dirty="0">
                <a:ea typeface="ＭＳ Ｐゴシック" panose="020B0600070205080204" pitchFamily="34" charset="-128"/>
              </a:rPr>
              <a:t>, </a:t>
            </a:r>
            <a:r>
              <a:rPr lang="bg-BG" altLang="bg-BG" sz="3200" b="0" dirty="0">
                <a:ea typeface="ＭＳ Ｐゴシック" panose="020B0600070205080204" pitchFamily="34" charset="-128"/>
              </a:rPr>
              <a:t>обектно - ориентиран</a:t>
            </a:r>
            <a:r>
              <a:rPr lang="en-US" altLang="bg-BG" sz="3200" b="0" dirty="0">
                <a:ea typeface="ＭＳ Ｐゴシック" panose="020B0600070205080204" pitchFamily="34" charset="-128"/>
              </a:rPr>
              <a:t> </a:t>
            </a:r>
            <a:r>
              <a:rPr lang="bg-BG" altLang="bg-BG" sz="3200" b="0" dirty="0">
                <a:ea typeface="ＭＳ Ｐゴシック" panose="020B0600070205080204" pitchFamily="34" charset="-128"/>
              </a:rPr>
              <a:t>и функционален език</a:t>
            </a:r>
            <a:endParaRPr lang="en-US" altLang="bg-BG" sz="3200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bg-BG" altLang="bg-BG" sz="3200" b="0" dirty="0">
                <a:ea typeface="ＭＳ Ｐゴシック" panose="020B0600070205080204" pitchFamily="34" charset="-128"/>
              </a:rPr>
              <a:t>Използван от</a:t>
            </a:r>
            <a:r>
              <a:rPr lang="en-US" altLang="bg-BG" sz="3200" b="0" dirty="0">
                <a:ea typeface="ＭＳ Ｐゴシック" panose="020B0600070205080204" pitchFamily="34" charset="-128"/>
              </a:rPr>
              <a:t> Google </a:t>
            </a:r>
            <a:r>
              <a:rPr lang="bg-BG" altLang="bg-BG" sz="3200" b="0" dirty="0">
                <a:ea typeface="ＭＳ Ｐゴシック" panose="020B0600070205080204" pitchFamily="34" charset="-128"/>
              </a:rPr>
              <a:t>и повечето социални платформи</a:t>
            </a:r>
            <a:endParaRPr lang="en-US" altLang="bg-BG" sz="3200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bg-BG" altLang="bg-BG" sz="3200" b="0" dirty="0">
                <a:ea typeface="ＭＳ Ｐゴシック" panose="020B0600070205080204" pitchFamily="34" charset="-128"/>
              </a:rPr>
              <a:t>Все по-популярен и известен</a:t>
            </a:r>
            <a:endParaRPr lang="en-US" altLang="bg-BG" sz="3200" b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919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2400" y="668179"/>
            <a:ext cx="55626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bg-BG" sz="3200" b="0" dirty="0">
                <a:solidFill>
                  <a:srgbClr val="A50021"/>
                </a:solidFill>
                <a:latin typeface="Times New Roman" panose="02020603050405020304" pitchFamily="18" charset="0"/>
              </a:rPr>
              <a:t>“Python </a:t>
            </a:r>
            <a:r>
              <a:rPr lang="bg-BG" altLang="bg-BG" sz="3200" b="0" dirty="0">
                <a:solidFill>
                  <a:srgbClr val="A50021"/>
                </a:solidFill>
                <a:latin typeface="Times New Roman" panose="02020603050405020304" pitchFamily="18" charset="0"/>
              </a:rPr>
              <a:t>е експеримент за това колко свобода е нужна на един програмист</a:t>
            </a:r>
            <a:r>
              <a:rPr lang="en-US" altLang="bg-BG" sz="3200" b="0" dirty="0">
                <a:solidFill>
                  <a:srgbClr val="A50021"/>
                </a:solidFill>
                <a:latin typeface="Times New Roman" panose="02020603050405020304" pitchFamily="18" charset="0"/>
              </a:rPr>
              <a:t>. </a:t>
            </a:r>
            <a:endParaRPr lang="bg-BG" altLang="bg-BG" sz="3200" b="0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3200" b="0" dirty="0">
                <a:solidFill>
                  <a:srgbClr val="A50021"/>
                </a:solidFill>
                <a:latin typeface="Times New Roman" panose="02020603050405020304" pitchFamily="18" charset="0"/>
              </a:rPr>
              <a:t>Твърде много свобода – никой няма да може да разбира програмите на другите.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3200" b="0" dirty="0">
                <a:solidFill>
                  <a:srgbClr val="A50021"/>
                </a:solidFill>
                <a:latin typeface="Times New Roman" panose="02020603050405020304" pitchFamily="18" charset="0"/>
              </a:rPr>
              <a:t>Твърде малко свобода – няма да има достатъчно ясни и изразителни програми</a:t>
            </a:r>
            <a:r>
              <a:rPr lang="en-US" altLang="bg-BG" sz="3200" b="0" dirty="0">
                <a:solidFill>
                  <a:srgbClr val="A50021"/>
                </a:solidFill>
                <a:latin typeface="Times New Roman" panose="02020603050405020304" pitchFamily="18" charset="0"/>
              </a:rPr>
              <a:t>.”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bg-BG" sz="3200" b="0" dirty="0">
                <a:solidFill>
                  <a:srgbClr val="A50021"/>
                </a:solidFill>
                <a:latin typeface="Times New Roman" panose="02020603050405020304" pitchFamily="18" charset="0"/>
              </a:rPr>
              <a:t>      - Guido van Rossum </a:t>
            </a:r>
          </a:p>
        </p:txBody>
      </p:sp>
      <p:pic>
        <p:nvPicPr>
          <p:cNvPr id="2048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31937"/>
            <a:ext cx="2844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352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25537"/>
            <a:ext cx="822960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20"/>
              </a:lnSpc>
            </a:pPr>
            <a:r>
              <a:rPr lang="bg-BG" b="1" spc="-75" dirty="0"/>
              <a:t>Популярен език ли е </a:t>
            </a:r>
            <a:r>
              <a:rPr b="1" spc="-75" dirty="0"/>
              <a:t> </a:t>
            </a:r>
            <a:r>
              <a:rPr b="1" spc="-5" dirty="0"/>
              <a:t>Pyt</a:t>
            </a:r>
            <a:r>
              <a:rPr b="1" spc="-204" dirty="0"/>
              <a:t>h</a:t>
            </a:r>
            <a:r>
              <a:rPr b="1" spc="-30" dirty="0"/>
              <a:t>o</a:t>
            </a:r>
            <a:r>
              <a:rPr b="1" spc="-25" dirty="0"/>
              <a:t>n</a:t>
            </a:r>
            <a:r>
              <a:rPr b="1" spc="-2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857" y="1524000"/>
            <a:ext cx="8926286" cy="5330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SzPct val="79687"/>
              <a:buFont typeface="Wingdings"/>
              <a:buChar char=""/>
              <a:tabLst>
                <a:tab pos="354330" algn="l"/>
              </a:tabLst>
            </a:pPr>
            <a:r>
              <a:rPr lang="bg-BG" sz="2800" dirty="0">
                <a:solidFill>
                  <a:srgbClr val="A50021"/>
                </a:solidFill>
                <a:latin typeface="+mn-lt"/>
              </a:rPr>
              <a:t>От края на 2014 г. езикът </a:t>
            </a:r>
            <a:r>
              <a:rPr lang="en-US" sz="2800" dirty="0">
                <a:solidFill>
                  <a:srgbClr val="A50021"/>
                </a:solidFill>
                <a:latin typeface="+mn-lt"/>
              </a:rPr>
              <a:t>Python e</a:t>
            </a:r>
            <a:r>
              <a:rPr lang="bg-BG" sz="2800" dirty="0">
                <a:solidFill>
                  <a:srgbClr val="A50021"/>
                </a:solidFill>
                <a:latin typeface="+mn-lt"/>
              </a:rPr>
              <a:t> най-използван език за обучение по програмиране в университетите на САЩ:</a:t>
            </a:r>
            <a:endParaRPr sz="2800" dirty="0">
              <a:solidFill>
                <a:srgbClr val="A50021"/>
              </a:solidFill>
              <a:latin typeface="+mn-lt"/>
              <a:cs typeface="Tahoma"/>
            </a:endParaRPr>
          </a:p>
          <a:p>
            <a:pPr marL="754380" marR="349885" lvl="1" indent="-284480">
              <a:lnSpc>
                <a:spcPct val="100299"/>
              </a:lnSpc>
              <a:spcBef>
                <a:spcPts val="700"/>
              </a:spcBef>
              <a:buSzPct val="80357"/>
              <a:buFont typeface="Wingdings"/>
              <a:buChar char=""/>
              <a:tabLst>
                <a:tab pos="754380" algn="l"/>
              </a:tabLst>
            </a:pPr>
            <a:r>
              <a:rPr lang="bg-BG" sz="2800" dirty="0">
                <a:solidFill>
                  <a:srgbClr val="A50021"/>
                </a:solidFill>
                <a:latin typeface="+mn-lt"/>
              </a:rPr>
              <a:t>в 8 от топ 10 департаменти преподаващи компютърни науки (80%)</a:t>
            </a:r>
          </a:p>
          <a:p>
            <a:pPr marL="754380" marR="349885" lvl="1" indent="-284480">
              <a:lnSpc>
                <a:spcPct val="100299"/>
              </a:lnSpc>
              <a:spcBef>
                <a:spcPts val="700"/>
              </a:spcBef>
              <a:buSzPct val="80357"/>
              <a:buFont typeface="Wingdings"/>
              <a:buChar char=""/>
              <a:tabLst>
                <a:tab pos="754380" algn="l"/>
              </a:tabLst>
            </a:pPr>
            <a:r>
              <a:rPr lang="bg-BG" sz="2800" dirty="0">
                <a:solidFill>
                  <a:srgbClr val="A50021"/>
                </a:solidFill>
                <a:latin typeface="+mn-lt"/>
              </a:rPr>
              <a:t>в 27 от топ 39 (69%).</a:t>
            </a:r>
            <a:endParaRPr sz="2800" dirty="0">
              <a:solidFill>
                <a:srgbClr val="A50021"/>
              </a:solidFill>
              <a:latin typeface="+mn-lt"/>
              <a:cs typeface="Tahoma"/>
            </a:endParaRPr>
          </a:p>
          <a:p>
            <a:pPr marL="354330" marR="267335" indent="-341630">
              <a:lnSpc>
                <a:spcPct val="100800"/>
              </a:lnSpc>
              <a:spcBef>
                <a:spcPts val="790"/>
              </a:spcBef>
              <a:buSzPct val="79687"/>
              <a:buFont typeface="Wingdings"/>
              <a:buChar char=""/>
              <a:tabLst>
                <a:tab pos="354330" algn="l"/>
              </a:tabLst>
            </a:pPr>
            <a:r>
              <a:rPr lang="bg-BG" sz="2800" dirty="0">
                <a:solidFill>
                  <a:srgbClr val="A50021"/>
                </a:solidFill>
                <a:latin typeface="+mn-lt"/>
              </a:rPr>
              <a:t>Според </a:t>
            </a:r>
            <a:r>
              <a:rPr lang="en-US" sz="2800" dirty="0">
                <a:solidFill>
                  <a:srgbClr val="A50021"/>
                </a:solidFill>
                <a:latin typeface="+mn-lt"/>
              </a:rPr>
              <a:t>IEEE</a:t>
            </a:r>
            <a:r>
              <a:rPr lang="bg-BG" sz="2800" dirty="0">
                <a:solidFill>
                  <a:srgbClr val="A50021"/>
                </a:solidFill>
                <a:latin typeface="+mn-lt"/>
              </a:rPr>
              <a:t> най-популярен език за програмиране от 2017 до днес </a:t>
            </a:r>
          </a:p>
          <a:p>
            <a:pPr marL="354330" marR="267335" indent="-341630">
              <a:lnSpc>
                <a:spcPct val="100800"/>
              </a:lnSpc>
              <a:spcBef>
                <a:spcPts val="790"/>
              </a:spcBef>
              <a:buSzPct val="79687"/>
              <a:buFont typeface="Wingdings"/>
              <a:buChar char=""/>
              <a:tabLst>
                <a:tab pos="354330" algn="l"/>
              </a:tabLst>
            </a:pPr>
            <a:r>
              <a:rPr lang="bg-BG" sz="2800" dirty="0">
                <a:solidFill>
                  <a:srgbClr val="A50021"/>
                </a:solidFill>
                <a:latin typeface="+mn-lt"/>
                <a:cs typeface="Tahoma"/>
              </a:rPr>
              <a:t>Най-популярен според </a:t>
            </a:r>
            <a:r>
              <a:rPr lang="en-US" sz="2800" dirty="0">
                <a:solidFill>
                  <a:srgbClr val="A50021"/>
                </a:solidFill>
                <a:latin typeface="+mn-lt"/>
                <a:cs typeface="Tahoma"/>
              </a:rPr>
              <a:t>PYPL </a:t>
            </a:r>
            <a:r>
              <a:rPr lang="bg-BG" sz="2800" dirty="0">
                <a:solidFill>
                  <a:srgbClr val="A50021"/>
                </a:solidFill>
                <a:latin typeface="+mn-lt"/>
                <a:cs typeface="Tahoma"/>
              </a:rPr>
              <a:t>език за програмиране</a:t>
            </a:r>
          </a:p>
          <a:p>
            <a:pPr marL="354330" marR="267335" indent="-341630">
              <a:lnSpc>
                <a:spcPct val="100800"/>
              </a:lnSpc>
              <a:spcBef>
                <a:spcPts val="790"/>
              </a:spcBef>
              <a:buSzPct val="79687"/>
              <a:buFont typeface="Wingdings"/>
              <a:buChar char=""/>
              <a:tabLst>
                <a:tab pos="354330" algn="l"/>
              </a:tabLst>
            </a:pPr>
            <a:r>
              <a:rPr lang="bg-BG" sz="2800" dirty="0">
                <a:solidFill>
                  <a:srgbClr val="A50021"/>
                </a:solidFill>
                <a:latin typeface="+mn-lt"/>
                <a:cs typeface="Tahoma"/>
              </a:rPr>
              <a:t>Най-използван език за програмиране от професионални програмисти – </a:t>
            </a:r>
            <a:r>
              <a:rPr lang="en-US" sz="2800" dirty="0">
                <a:solidFill>
                  <a:srgbClr val="A50021"/>
                </a:solidFill>
                <a:latin typeface="+mn-lt"/>
                <a:cs typeface="Tahoma"/>
              </a:rPr>
              <a:t>TIOBE</a:t>
            </a:r>
          </a:p>
          <a:p>
            <a:pPr marL="354330" marR="267335" indent="-341630">
              <a:lnSpc>
                <a:spcPct val="100800"/>
              </a:lnSpc>
              <a:spcBef>
                <a:spcPts val="790"/>
              </a:spcBef>
              <a:buSzPct val="79687"/>
              <a:buFont typeface="Wingdings"/>
              <a:buChar char=""/>
              <a:tabLst>
                <a:tab pos="354330" algn="l"/>
              </a:tabLst>
            </a:pPr>
            <a:r>
              <a:rPr lang="bg-BG" sz="2800" dirty="0">
                <a:solidFill>
                  <a:srgbClr val="A50021"/>
                </a:solidFill>
                <a:latin typeface="+mn-lt"/>
                <a:cs typeface="Tahoma"/>
              </a:rPr>
              <a:t>Най-използван език за програмиране</a:t>
            </a:r>
            <a:r>
              <a:rPr lang="en-US" sz="2800" dirty="0">
                <a:solidFill>
                  <a:srgbClr val="A50021"/>
                </a:solidFill>
                <a:latin typeface="+mn-lt"/>
                <a:cs typeface="Tahoma"/>
              </a:rPr>
              <a:t> </a:t>
            </a:r>
            <a:r>
              <a:rPr lang="bg-BG" sz="2800" dirty="0">
                <a:solidFill>
                  <a:srgbClr val="A50021"/>
                </a:solidFill>
                <a:latin typeface="+mn-lt"/>
                <a:cs typeface="Tahoma"/>
              </a:rPr>
              <a:t>според </a:t>
            </a:r>
            <a:r>
              <a:rPr lang="en-US" sz="2800" dirty="0" err="1">
                <a:solidFill>
                  <a:srgbClr val="A50021"/>
                </a:solidFill>
                <a:latin typeface="+mn-lt"/>
                <a:cs typeface="Tahoma"/>
              </a:rPr>
              <a:t>Github</a:t>
            </a:r>
            <a:endParaRPr sz="2800" dirty="0">
              <a:solidFill>
                <a:srgbClr val="A50021"/>
              </a:solidFill>
              <a:latin typeface="+mn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82628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45574"/>
            <a:ext cx="8229600" cy="601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20"/>
              </a:lnSpc>
            </a:pPr>
            <a:r>
              <a:rPr lang="bg-BG" sz="4000" b="1" spc="-75" dirty="0"/>
              <a:t>Скриптов език ли е </a:t>
            </a:r>
            <a:r>
              <a:rPr sz="4000" b="1" spc="-75" dirty="0"/>
              <a:t> </a:t>
            </a:r>
            <a:r>
              <a:rPr sz="4000" b="1" spc="-5" dirty="0"/>
              <a:t>Pyt</a:t>
            </a:r>
            <a:r>
              <a:rPr sz="4000" b="1" spc="-204" dirty="0"/>
              <a:t>h</a:t>
            </a:r>
            <a:r>
              <a:rPr sz="4000" b="1" spc="-30" dirty="0"/>
              <a:t>o</a:t>
            </a:r>
            <a:r>
              <a:rPr sz="4000" b="1" spc="-25" dirty="0"/>
              <a:t>n</a:t>
            </a:r>
            <a:r>
              <a:rPr sz="4000" b="1" spc="-2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857" y="1905000"/>
            <a:ext cx="8926286" cy="4087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SzPct val="79687"/>
              <a:buFont typeface="Wingdings"/>
              <a:buChar char=""/>
              <a:tabLst>
                <a:tab pos="354330" algn="l"/>
              </a:tabLst>
            </a:pPr>
            <a:r>
              <a:rPr lang="bg-BG" sz="3200" spc="-25" dirty="0">
                <a:solidFill>
                  <a:srgbClr val="A50021"/>
                </a:solidFill>
                <a:latin typeface="Tahoma"/>
                <a:cs typeface="Tahoma"/>
              </a:rPr>
              <a:t>Повечето хора го приемат за такъв</a:t>
            </a:r>
            <a:endParaRPr sz="3200" dirty="0">
              <a:solidFill>
                <a:srgbClr val="A50021"/>
              </a:solidFill>
              <a:latin typeface="Tahoma"/>
              <a:cs typeface="Tahoma"/>
            </a:endParaRPr>
          </a:p>
          <a:p>
            <a:pPr marL="354330" indent="-341630">
              <a:lnSpc>
                <a:spcPct val="100000"/>
              </a:lnSpc>
              <a:spcBef>
                <a:spcPts val="830"/>
              </a:spcBef>
              <a:buSzPct val="79687"/>
              <a:buFont typeface="Wingdings"/>
              <a:buChar char=""/>
              <a:tabLst>
                <a:tab pos="354330" algn="l"/>
              </a:tabLst>
            </a:pPr>
            <a:r>
              <a:rPr lang="bg-BG" sz="3200" spc="-10" dirty="0">
                <a:solidFill>
                  <a:srgbClr val="A50021"/>
                </a:solidFill>
                <a:latin typeface="Tahoma"/>
                <a:cs typeface="Tahoma"/>
              </a:rPr>
              <a:t>Това е използвано като рекламен трик</a:t>
            </a:r>
            <a:endParaRPr sz="3200" dirty="0">
              <a:solidFill>
                <a:srgbClr val="A50021"/>
              </a:solidFill>
              <a:latin typeface="Tahoma"/>
              <a:cs typeface="Tahoma"/>
            </a:endParaRPr>
          </a:p>
          <a:p>
            <a:pPr marL="754380" marR="349885" lvl="1" indent="-284480">
              <a:lnSpc>
                <a:spcPct val="100299"/>
              </a:lnSpc>
              <a:spcBef>
                <a:spcPts val="700"/>
              </a:spcBef>
              <a:buSzPct val="80357"/>
              <a:buFont typeface="Wingdings"/>
              <a:buChar char=""/>
              <a:tabLst>
                <a:tab pos="754380" algn="l"/>
              </a:tabLst>
            </a:pPr>
            <a:r>
              <a:rPr lang="bg-BG" sz="2800" spc="-15" dirty="0">
                <a:solidFill>
                  <a:srgbClr val="A50021"/>
                </a:solidFill>
                <a:latin typeface="Tahoma"/>
                <a:cs typeface="Tahoma"/>
              </a:rPr>
              <a:t>Скриптовите езици се считат за лесни за изучаване </a:t>
            </a:r>
            <a:r>
              <a:rPr lang="bg-BG" sz="2800" spc="-5" dirty="0">
                <a:solidFill>
                  <a:srgbClr val="A50021"/>
                </a:solidFill>
                <a:latin typeface="Tahoma"/>
                <a:cs typeface="Tahoma"/>
              </a:rPr>
              <a:t>и доста полезни</a:t>
            </a:r>
            <a:r>
              <a:rPr sz="2800" spc="-20" dirty="0">
                <a:solidFill>
                  <a:srgbClr val="A50021"/>
                </a:solidFill>
                <a:latin typeface="Tahoma"/>
                <a:cs typeface="Tahoma"/>
              </a:rPr>
              <a:t>.</a:t>
            </a:r>
            <a:endParaRPr sz="2800" dirty="0">
              <a:solidFill>
                <a:srgbClr val="A50021"/>
              </a:solidFill>
              <a:latin typeface="Tahoma"/>
              <a:cs typeface="Tahoma"/>
            </a:endParaRPr>
          </a:p>
          <a:p>
            <a:pPr marL="354330" marR="267335" indent="-341630">
              <a:lnSpc>
                <a:spcPct val="100800"/>
              </a:lnSpc>
              <a:spcBef>
                <a:spcPts val="790"/>
              </a:spcBef>
              <a:buSzPct val="79687"/>
              <a:buFont typeface="Wingdings"/>
              <a:buChar char=""/>
              <a:tabLst>
                <a:tab pos="354330" algn="l"/>
              </a:tabLst>
            </a:pPr>
            <a:r>
              <a:rPr sz="3200" spc="5" dirty="0">
                <a:solidFill>
                  <a:srgbClr val="A50021"/>
                </a:solidFill>
                <a:latin typeface="Tahoma"/>
                <a:cs typeface="Tahoma"/>
              </a:rPr>
              <a:t>P</a:t>
            </a:r>
            <a:r>
              <a:rPr sz="3200" spc="-5" dirty="0">
                <a:solidFill>
                  <a:srgbClr val="A50021"/>
                </a:solidFill>
                <a:latin typeface="Tahoma"/>
                <a:cs typeface="Tahoma"/>
              </a:rPr>
              <a:t>yt</a:t>
            </a:r>
            <a:r>
              <a:rPr sz="3200" spc="-15" dirty="0">
                <a:solidFill>
                  <a:srgbClr val="A50021"/>
                </a:solidFill>
                <a:latin typeface="Tahoma"/>
                <a:cs typeface="Tahoma"/>
              </a:rPr>
              <a:t>h</a:t>
            </a:r>
            <a:r>
              <a:rPr sz="3200" spc="-20" dirty="0">
                <a:solidFill>
                  <a:srgbClr val="A50021"/>
                </a:solidFill>
                <a:latin typeface="Tahoma"/>
                <a:cs typeface="Tahoma"/>
              </a:rPr>
              <a:t>on</a:t>
            </a:r>
            <a:r>
              <a:rPr sz="3200" spc="-10" dirty="0">
                <a:solidFill>
                  <a:srgbClr val="A50021"/>
                </a:solidFill>
                <a:latin typeface="Tahoma"/>
                <a:cs typeface="Tahoma"/>
              </a:rPr>
              <a:t> </a:t>
            </a:r>
            <a:r>
              <a:rPr lang="bg-BG" sz="3200" spc="-5" dirty="0">
                <a:solidFill>
                  <a:srgbClr val="A50021"/>
                </a:solidFill>
                <a:latin typeface="Tahoma"/>
                <a:cs typeface="Tahoma"/>
              </a:rPr>
              <a:t>е проектиран като цялостен, ясен</a:t>
            </a:r>
            <a:r>
              <a:rPr sz="3200" spc="-5" dirty="0">
                <a:solidFill>
                  <a:srgbClr val="A50021"/>
                </a:solidFill>
                <a:latin typeface="Tahoma"/>
                <a:cs typeface="Tahoma"/>
              </a:rPr>
              <a:t> </a:t>
            </a:r>
            <a:r>
              <a:rPr lang="bg-BG" sz="3200" spc="-5" dirty="0">
                <a:solidFill>
                  <a:srgbClr val="A50021"/>
                </a:solidFill>
                <a:latin typeface="Tahoma"/>
                <a:cs typeface="Tahoma"/>
              </a:rPr>
              <a:t>и </a:t>
            </a:r>
            <a:r>
              <a:rPr lang="bg-BG" sz="3200" spc="-20" dirty="0">
                <a:solidFill>
                  <a:srgbClr val="A50021"/>
                </a:solidFill>
                <a:latin typeface="Tahoma"/>
                <a:cs typeface="Tahoma"/>
              </a:rPr>
              <a:t>разбираем</a:t>
            </a:r>
            <a:r>
              <a:rPr sz="3200" dirty="0">
                <a:solidFill>
                  <a:srgbClr val="A50021"/>
                </a:solidFill>
                <a:latin typeface="Tahoma"/>
                <a:cs typeface="Tahoma"/>
              </a:rPr>
              <a:t> </a:t>
            </a:r>
            <a:r>
              <a:rPr lang="bg-BG" sz="3200" spc="-20" dirty="0">
                <a:solidFill>
                  <a:srgbClr val="A50021"/>
                </a:solidFill>
                <a:latin typeface="Tahoma"/>
                <a:cs typeface="Tahoma"/>
              </a:rPr>
              <a:t>динамичен програмен език</a:t>
            </a:r>
            <a:endParaRPr sz="3200" dirty="0">
              <a:solidFill>
                <a:srgbClr val="A50021"/>
              </a:solidFill>
              <a:latin typeface="Tahoma"/>
              <a:cs typeface="Tahoma"/>
            </a:endParaRPr>
          </a:p>
          <a:p>
            <a:pPr marL="754380" marR="5080" lvl="1" indent="-284480">
              <a:lnSpc>
                <a:spcPct val="100000"/>
              </a:lnSpc>
              <a:spcBef>
                <a:spcPts val="710"/>
              </a:spcBef>
              <a:buSzPct val="80357"/>
              <a:buFont typeface="Wingdings"/>
              <a:buChar char=""/>
              <a:tabLst>
                <a:tab pos="754380" algn="l"/>
              </a:tabLst>
            </a:pPr>
            <a:r>
              <a:rPr lang="bg-BG" sz="2800" spc="-25" dirty="0">
                <a:solidFill>
                  <a:srgbClr val="A50021"/>
                </a:solidFill>
                <a:latin typeface="Tahoma"/>
                <a:cs typeface="Tahoma"/>
              </a:rPr>
              <a:t>Поради това се използва широко в практиката за най-разнообразни приложения</a:t>
            </a:r>
            <a:r>
              <a:rPr sz="2800" spc="-20" dirty="0">
                <a:solidFill>
                  <a:srgbClr val="A50021"/>
                </a:solidFill>
                <a:latin typeface="Tahoma"/>
                <a:cs typeface="Tahoma"/>
              </a:rPr>
              <a:t>.</a:t>
            </a:r>
            <a:endParaRPr sz="2800" dirty="0">
              <a:solidFill>
                <a:srgbClr val="A5002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999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bg-BG" sz="4000" b="1" dirty="0"/>
              <a:t>Какво ще научите</a:t>
            </a:r>
            <a:r>
              <a:rPr lang="en-US" sz="4000" b="1" dirty="0"/>
              <a:t> (2)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76800"/>
          </a:xfrm>
        </p:spPr>
        <p:txBody>
          <a:bodyPr/>
          <a:lstStyle/>
          <a:p>
            <a:pPr eaLnBrk="1" hangingPunct="1"/>
            <a:r>
              <a:rPr lang="bg-BG" dirty="0"/>
              <a:t>Език </a:t>
            </a:r>
            <a:r>
              <a:rPr lang="en-US" dirty="0"/>
              <a:t>Python – </a:t>
            </a:r>
            <a:r>
              <a:rPr lang="bg-BG" dirty="0"/>
              <a:t>кратка история</a:t>
            </a:r>
          </a:p>
          <a:p>
            <a:pPr eaLnBrk="1" hangingPunct="1"/>
            <a:r>
              <a:rPr lang="bg-BG" dirty="0"/>
              <a:t>Преимущества и недостатъци на езика </a:t>
            </a:r>
            <a:r>
              <a:rPr lang="en-US" dirty="0"/>
              <a:t>Python</a:t>
            </a:r>
          </a:p>
          <a:p>
            <a:pPr eaLnBrk="1" hangingPunct="1"/>
            <a:r>
              <a:rPr lang="bg-BG" dirty="0"/>
              <a:t>Области на използване на езика </a:t>
            </a:r>
            <a:r>
              <a:rPr lang="en-US" dirty="0"/>
              <a:t>Python</a:t>
            </a:r>
          </a:p>
          <a:p>
            <a:pPr eaLnBrk="1" hangingPunct="1"/>
            <a:r>
              <a:rPr lang="bg-BG" dirty="0"/>
              <a:t>Основни елементи на една програма</a:t>
            </a:r>
            <a:endParaRPr lang="en-US" dirty="0"/>
          </a:p>
          <a:p>
            <a:pPr eaLnBrk="1" hangingPunct="1"/>
            <a:r>
              <a:rPr lang="bg-BG" dirty="0"/>
              <a:t>Версии на езика </a:t>
            </a:r>
            <a:r>
              <a:rPr lang="en-US" dirty="0"/>
              <a:t>Python</a:t>
            </a:r>
          </a:p>
          <a:p>
            <a:pPr eaLnBrk="1" hangingPunct="1"/>
            <a:r>
              <a:rPr lang="bg-BG" dirty="0"/>
              <a:t>Среди за програмиране с езика </a:t>
            </a:r>
            <a:r>
              <a:rPr lang="en-US" dirty="0"/>
              <a:t>Python</a:t>
            </a:r>
            <a:r>
              <a:rPr lang="bg-BG" dirty="0"/>
              <a:t> </a:t>
            </a:r>
          </a:p>
          <a:p>
            <a:pPr eaLnBrk="1" hangingPunct="1"/>
            <a:r>
              <a:rPr lang="bg-BG" dirty="0"/>
              <a:t>Интерпретатор, програми, скриптове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45574"/>
            <a:ext cx="8229600" cy="601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8780">
              <a:lnSpc>
                <a:spcPts val="5020"/>
              </a:lnSpc>
            </a:pPr>
            <a:r>
              <a:rPr lang="bg-BG" sz="4000" b="1" spc="-30" dirty="0"/>
              <a:t>Философия на езика</a:t>
            </a:r>
            <a:endParaRPr sz="4000" b="1" spc="-3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&gt;&gt;&gt; import this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The Zen of Python, by Tim Peters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Beautiful is better than ugly.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Explicit is better than implicit.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Simple is better than complex.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Complex is better than complicated.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Flat is better than nested.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…</a:t>
            </a:r>
          </a:p>
          <a:p>
            <a:pPr marL="0" indent="0">
              <a:buNone/>
            </a:pPr>
            <a:endParaRPr lang="bg-B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63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557363"/>
            <a:ext cx="7622540" cy="601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20"/>
              </a:lnSpc>
            </a:pPr>
            <a:r>
              <a:rPr lang="bg-BG" sz="4000" b="1" spc="-50" dirty="0">
                <a:solidFill>
                  <a:srgbClr val="A50021"/>
                </a:solidFill>
                <a:latin typeface="+mj-lt"/>
                <a:cs typeface="Tahoma"/>
              </a:rPr>
              <a:t>Свойства на езика</a:t>
            </a:r>
            <a:r>
              <a:rPr sz="4000" b="1" spc="-5" dirty="0">
                <a:solidFill>
                  <a:srgbClr val="A50021"/>
                </a:solidFill>
                <a:latin typeface="+mj-lt"/>
                <a:cs typeface="Tahoma"/>
              </a:rPr>
              <a:t> Pyt</a:t>
            </a:r>
            <a:r>
              <a:rPr sz="4000" b="1" spc="-245" dirty="0">
                <a:solidFill>
                  <a:srgbClr val="A50021"/>
                </a:solidFill>
                <a:latin typeface="+mj-lt"/>
                <a:cs typeface="Tahoma"/>
              </a:rPr>
              <a:t>h</a:t>
            </a:r>
            <a:r>
              <a:rPr sz="4000" b="1" spc="-30" dirty="0">
                <a:solidFill>
                  <a:srgbClr val="A50021"/>
                </a:solidFill>
                <a:latin typeface="+mj-lt"/>
                <a:cs typeface="Tahoma"/>
              </a:rPr>
              <a:t>o</a:t>
            </a:r>
            <a:r>
              <a:rPr sz="4000" b="1" spc="-125" dirty="0">
                <a:solidFill>
                  <a:srgbClr val="A50021"/>
                </a:solidFill>
                <a:latin typeface="+mj-lt"/>
                <a:cs typeface="Tahoma"/>
              </a:rPr>
              <a:t>n</a:t>
            </a:r>
            <a:endParaRPr sz="4000" b="1" dirty="0">
              <a:solidFill>
                <a:srgbClr val="A50021"/>
              </a:solidFill>
              <a:latin typeface="+mj-lt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8763000" cy="49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SzPct val="78846"/>
              <a:buFont typeface="Wingdings"/>
              <a:buChar char=""/>
              <a:tabLst>
                <a:tab pos="354330" algn="l"/>
              </a:tabLst>
            </a:pPr>
            <a:r>
              <a:rPr lang="bg-BG" spc="-5" dirty="0"/>
              <a:t>Лесен за изучаване</a:t>
            </a:r>
            <a:endParaRPr dirty="0"/>
          </a:p>
          <a:p>
            <a:pPr marL="754380" lvl="1" indent="-284480">
              <a:lnSpc>
                <a:spcPct val="100000"/>
              </a:lnSpc>
              <a:spcBef>
                <a:spcPts val="730"/>
              </a:spcBef>
              <a:buSzPct val="78846"/>
              <a:buFont typeface="Wingdings"/>
              <a:buChar char=""/>
              <a:tabLst>
                <a:tab pos="754380" algn="l"/>
              </a:tabLst>
            </a:pPr>
            <a:r>
              <a:rPr lang="bg-BG" sz="2800" spc="-25" dirty="0">
                <a:cs typeface="Tahoma"/>
              </a:rPr>
              <a:t>Ясни и разбираеми изразни средства</a:t>
            </a:r>
            <a:endParaRPr sz="2800" dirty="0">
              <a:cs typeface="Tahoma"/>
            </a:endParaRPr>
          </a:p>
          <a:p>
            <a:pPr marL="754380" lvl="1" indent="-284480">
              <a:lnSpc>
                <a:spcPct val="100000"/>
              </a:lnSpc>
              <a:spcBef>
                <a:spcPts val="720"/>
              </a:spcBef>
              <a:buSzPct val="78846"/>
              <a:buFont typeface="Wingdings"/>
              <a:buChar char=""/>
              <a:tabLst>
                <a:tab pos="754380" algn="l"/>
              </a:tabLst>
            </a:pPr>
            <a:r>
              <a:rPr lang="bg-BG" sz="2800" spc="-35" dirty="0">
                <a:cs typeface="Tahoma"/>
              </a:rPr>
              <a:t>Много малко „запазени“ думи</a:t>
            </a:r>
            <a:endParaRPr sz="2800" dirty="0">
              <a:cs typeface="Tahoma"/>
            </a:endParaRPr>
          </a:p>
          <a:p>
            <a:pPr marL="354330" indent="-341630">
              <a:lnSpc>
                <a:spcPct val="100000"/>
              </a:lnSpc>
              <a:spcBef>
                <a:spcPts val="830"/>
              </a:spcBef>
              <a:buSzPct val="78846"/>
              <a:buFont typeface="Wingdings"/>
              <a:buChar char=""/>
              <a:tabLst>
                <a:tab pos="354330" algn="l"/>
              </a:tabLst>
            </a:pPr>
            <a:r>
              <a:rPr lang="bg-BG" spc="-25" dirty="0"/>
              <a:t>Лесно преносим</a:t>
            </a:r>
            <a:endParaRPr dirty="0"/>
          </a:p>
          <a:p>
            <a:pPr marL="754380" marR="449580" lvl="1" indent="-284480">
              <a:lnSpc>
                <a:spcPct val="101000"/>
              </a:lnSpc>
              <a:spcBef>
                <a:spcPts val="685"/>
              </a:spcBef>
              <a:buSzPct val="78846"/>
              <a:buFont typeface="Wingdings"/>
              <a:buChar char=""/>
              <a:tabLst>
                <a:tab pos="754380" algn="l"/>
              </a:tabLst>
            </a:pPr>
            <a:r>
              <a:rPr lang="bg-BG" sz="2800" spc="-15" dirty="0">
                <a:cs typeface="Tahoma"/>
              </a:rPr>
              <a:t>Лесно се инсталира и използва на всякакви компютри и операционни системи</a:t>
            </a:r>
            <a:endParaRPr sz="2800" dirty="0">
              <a:cs typeface="Tahoma"/>
            </a:endParaRPr>
          </a:p>
          <a:p>
            <a:pPr marL="754380" lvl="1" indent="-284480">
              <a:lnSpc>
                <a:spcPct val="100000"/>
              </a:lnSpc>
              <a:spcBef>
                <a:spcPts val="720"/>
              </a:spcBef>
              <a:buSzPct val="78846"/>
              <a:buFont typeface="Wingdings"/>
              <a:buChar char=""/>
              <a:tabLst>
                <a:tab pos="754380" algn="l"/>
              </a:tabLst>
            </a:pPr>
            <a:r>
              <a:rPr lang="bg-BG" sz="2800" spc="-25" dirty="0">
                <a:cs typeface="Tahoma"/>
              </a:rPr>
              <a:t>Използва машинно-независими команди (</a:t>
            </a:r>
            <a:r>
              <a:rPr sz="2800" spc="-5" dirty="0">
                <a:cs typeface="Tahoma"/>
              </a:rPr>
              <a:t>by</a:t>
            </a:r>
            <a:r>
              <a:rPr sz="2800" spc="20" dirty="0">
                <a:cs typeface="Tahoma"/>
              </a:rPr>
              <a:t>t</a:t>
            </a:r>
            <a:r>
              <a:rPr sz="2800" spc="-10" dirty="0">
                <a:cs typeface="Tahoma"/>
              </a:rPr>
              <a:t>e</a:t>
            </a:r>
            <a:r>
              <a:rPr sz="2800" spc="5" dirty="0">
                <a:cs typeface="Tahoma"/>
              </a:rPr>
              <a:t>-</a:t>
            </a:r>
            <a:r>
              <a:rPr sz="2800" spc="-5" dirty="0">
                <a:cs typeface="Tahoma"/>
              </a:rPr>
              <a:t>c</a:t>
            </a:r>
            <a:r>
              <a:rPr sz="2800" spc="5" dirty="0">
                <a:cs typeface="Tahoma"/>
              </a:rPr>
              <a:t>o</a:t>
            </a:r>
            <a:r>
              <a:rPr sz="2800" spc="-5" dirty="0">
                <a:cs typeface="Tahoma"/>
              </a:rPr>
              <a:t>des</a:t>
            </a:r>
            <a:r>
              <a:rPr lang="bg-BG" sz="2800" spc="-5" dirty="0">
                <a:cs typeface="Tahoma"/>
              </a:rPr>
              <a:t>)</a:t>
            </a:r>
            <a:endParaRPr sz="2800" dirty="0">
              <a:cs typeface="Tahoma"/>
            </a:endParaRPr>
          </a:p>
          <a:p>
            <a:pPr marL="354330" indent="-341630">
              <a:lnSpc>
                <a:spcPct val="100000"/>
              </a:lnSpc>
              <a:spcBef>
                <a:spcPts val="830"/>
              </a:spcBef>
              <a:buSzPct val="78846"/>
              <a:buFont typeface="Wingdings"/>
              <a:buChar char=""/>
              <a:tabLst>
                <a:tab pos="354330" algn="l"/>
              </a:tabLst>
            </a:pPr>
            <a:r>
              <a:rPr lang="bg-BG" dirty="0"/>
              <a:t>Лесно разширяем</a:t>
            </a:r>
            <a:endParaRPr dirty="0"/>
          </a:p>
          <a:p>
            <a:pPr marL="754380" marR="5080" lvl="1" indent="-284480">
              <a:lnSpc>
                <a:spcPct val="101000"/>
              </a:lnSpc>
              <a:spcBef>
                <a:spcPts val="685"/>
              </a:spcBef>
              <a:buSzPct val="78846"/>
              <a:buFont typeface="Wingdings"/>
              <a:buChar char=""/>
              <a:tabLst>
                <a:tab pos="754380" algn="l"/>
              </a:tabLst>
            </a:pPr>
            <a:r>
              <a:rPr lang="bg-BG" sz="2800" spc="-5" dirty="0">
                <a:cs typeface="Tahoma"/>
              </a:rPr>
              <a:t>Позволява използването на ефективни програми, писани на други езици като</a:t>
            </a:r>
            <a:r>
              <a:rPr sz="2800" spc="15" dirty="0">
                <a:cs typeface="Tahoma"/>
              </a:rPr>
              <a:t> </a:t>
            </a:r>
            <a:r>
              <a:rPr sz="2800" spc="-25" dirty="0">
                <a:cs typeface="Tahoma"/>
              </a:rPr>
              <a:t>C</a:t>
            </a:r>
            <a:r>
              <a:rPr sz="2800" spc="-5" dirty="0">
                <a:cs typeface="Tahoma"/>
              </a:rPr>
              <a:t>/</a:t>
            </a:r>
            <a:r>
              <a:rPr sz="2800" spc="-25" dirty="0">
                <a:cs typeface="Tahoma"/>
              </a:rPr>
              <a:t>C+</a:t>
            </a:r>
            <a:r>
              <a:rPr sz="2800" spc="-15" dirty="0">
                <a:cs typeface="Tahoma"/>
              </a:rPr>
              <a:t>+</a:t>
            </a:r>
            <a:endParaRPr sz="28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02646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457200"/>
            <a:ext cx="8000999" cy="601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20"/>
              </a:lnSpc>
            </a:pPr>
            <a:r>
              <a:rPr lang="bg-BG" sz="4000" b="1" spc="-50" dirty="0">
                <a:solidFill>
                  <a:srgbClr val="A50021"/>
                </a:solidFill>
                <a:latin typeface="+mj-lt"/>
                <a:cs typeface="Tahoma"/>
              </a:rPr>
              <a:t>Още свойства на езика</a:t>
            </a:r>
            <a:r>
              <a:rPr lang="bg-BG" sz="4000" b="1" spc="-5" dirty="0">
                <a:solidFill>
                  <a:srgbClr val="A50021"/>
                </a:solidFill>
                <a:latin typeface="+mj-lt"/>
                <a:cs typeface="Tahoma"/>
              </a:rPr>
              <a:t> </a:t>
            </a:r>
            <a:r>
              <a:rPr lang="en-GB" sz="4000" b="1" spc="-5" dirty="0">
                <a:solidFill>
                  <a:srgbClr val="A50021"/>
                </a:solidFill>
                <a:latin typeface="+mj-lt"/>
                <a:cs typeface="Tahoma"/>
              </a:rPr>
              <a:t>Pyt</a:t>
            </a:r>
            <a:r>
              <a:rPr lang="en-GB" sz="4000" b="1" spc="-245" dirty="0">
                <a:solidFill>
                  <a:srgbClr val="A50021"/>
                </a:solidFill>
                <a:latin typeface="+mj-lt"/>
                <a:cs typeface="Tahoma"/>
              </a:rPr>
              <a:t>h</a:t>
            </a:r>
            <a:r>
              <a:rPr lang="en-GB" sz="4000" b="1" spc="-30" dirty="0">
                <a:solidFill>
                  <a:srgbClr val="A50021"/>
                </a:solidFill>
                <a:latin typeface="+mj-lt"/>
                <a:cs typeface="Tahoma"/>
              </a:rPr>
              <a:t>o</a:t>
            </a:r>
            <a:r>
              <a:rPr lang="en-GB" sz="4000" b="1" spc="-125" dirty="0">
                <a:solidFill>
                  <a:srgbClr val="A50021"/>
                </a:solidFill>
                <a:latin typeface="+mj-lt"/>
                <a:cs typeface="Tahoma"/>
              </a:rPr>
              <a:t>n</a:t>
            </a:r>
            <a:endParaRPr lang="en-GB" sz="4000" b="1" dirty="0">
              <a:solidFill>
                <a:srgbClr val="A50021"/>
              </a:solidFill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295400"/>
            <a:ext cx="8610600" cy="5000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250"/>
              </a:spcBef>
              <a:buSzPct val="79687"/>
              <a:buFont typeface="Wingdings"/>
              <a:buChar char=""/>
              <a:tabLst>
                <a:tab pos="354330" algn="l"/>
              </a:tabLst>
            </a:pPr>
            <a:r>
              <a:rPr lang="bg-BG" sz="2800" spc="-35" dirty="0">
                <a:solidFill>
                  <a:srgbClr val="A50021"/>
                </a:solidFill>
                <a:latin typeface="+mn-lt"/>
                <a:cs typeface="Tahoma"/>
              </a:rPr>
              <a:t>Разнообразно множество от структури от данни</a:t>
            </a:r>
            <a:endParaRPr sz="2800" dirty="0">
              <a:solidFill>
                <a:srgbClr val="A50021"/>
              </a:solidFill>
              <a:latin typeface="+mn-lt"/>
              <a:cs typeface="Tahoma"/>
            </a:endParaRPr>
          </a:p>
          <a:p>
            <a:pPr marL="754380" marR="5080" lvl="1" indent="-284480">
              <a:lnSpc>
                <a:spcPct val="100299"/>
              </a:lnSpc>
              <a:spcBef>
                <a:spcPts val="710"/>
              </a:spcBef>
              <a:buSzPct val="78571"/>
              <a:buFont typeface="Wingdings"/>
              <a:buChar char=""/>
              <a:tabLst>
                <a:tab pos="754380" algn="l"/>
              </a:tabLst>
            </a:pPr>
            <a:r>
              <a:rPr lang="bg-BG" sz="2800" spc="-20" dirty="0">
                <a:solidFill>
                  <a:srgbClr val="A50021"/>
                </a:solidFill>
                <a:latin typeface="+mn-lt"/>
                <a:cs typeface="Tahoma"/>
              </a:rPr>
              <a:t>Позволява бързо създаване на програми</a:t>
            </a:r>
            <a:r>
              <a:rPr sz="2800" dirty="0">
                <a:solidFill>
                  <a:srgbClr val="A50021"/>
                </a:solidFill>
                <a:latin typeface="+mn-lt"/>
                <a:cs typeface="Tahoma"/>
              </a:rPr>
              <a:t> </a:t>
            </a:r>
            <a:r>
              <a:rPr sz="2800" spc="-20" dirty="0">
                <a:solidFill>
                  <a:srgbClr val="A50021"/>
                </a:solidFill>
                <a:latin typeface="+mn-lt"/>
                <a:cs typeface="Tahoma"/>
              </a:rPr>
              <a:t>(</a:t>
            </a:r>
            <a:r>
              <a:rPr lang="bg-BG" sz="2800" spc="5" dirty="0">
                <a:solidFill>
                  <a:srgbClr val="A50021"/>
                </a:solidFill>
                <a:latin typeface="+mn-lt"/>
                <a:cs typeface="Tahoma"/>
              </a:rPr>
              <a:t>Първи език за програмиране </a:t>
            </a:r>
            <a:r>
              <a:rPr lang="bg-BG" sz="2800" spc="-5" dirty="0">
                <a:solidFill>
                  <a:srgbClr val="A50021"/>
                </a:solidFill>
                <a:latin typeface="+mn-lt"/>
                <a:cs typeface="Tahoma"/>
              </a:rPr>
              <a:t>в много водещи университети</a:t>
            </a:r>
            <a:r>
              <a:rPr sz="2800" spc="-15" dirty="0">
                <a:solidFill>
                  <a:srgbClr val="A50021"/>
                </a:solidFill>
                <a:latin typeface="+mn-lt"/>
                <a:cs typeface="Tahoma"/>
              </a:rPr>
              <a:t>)</a:t>
            </a:r>
            <a:endParaRPr sz="2800" dirty="0">
              <a:solidFill>
                <a:srgbClr val="A50021"/>
              </a:solidFill>
              <a:latin typeface="+mn-lt"/>
              <a:cs typeface="Tahoma"/>
            </a:endParaRPr>
          </a:p>
          <a:p>
            <a:pPr marL="354330" indent="-341630">
              <a:lnSpc>
                <a:spcPct val="100000"/>
              </a:lnSpc>
              <a:spcBef>
                <a:spcPts val="820"/>
              </a:spcBef>
              <a:buSzPct val="79687"/>
              <a:buFont typeface="Wingdings"/>
              <a:buChar char=""/>
              <a:tabLst>
                <a:tab pos="354330" algn="l"/>
              </a:tabLst>
            </a:pPr>
            <a:r>
              <a:rPr lang="bg-BG" sz="2800" spc="-25" dirty="0">
                <a:solidFill>
                  <a:srgbClr val="A50021"/>
                </a:solidFill>
                <a:latin typeface="+mn-lt"/>
                <a:cs typeface="Tahoma"/>
              </a:rPr>
              <a:t>Използва интервали за подреждане на команди</a:t>
            </a:r>
            <a:endParaRPr sz="2800" dirty="0">
              <a:solidFill>
                <a:srgbClr val="A50021"/>
              </a:solidFill>
              <a:latin typeface="+mn-lt"/>
              <a:cs typeface="Tahoma"/>
            </a:endParaRPr>
          </a:p>
          <a:p>
            <a:pPr marL="754380" marR="1111885" lvl="1" indent="-284480">
              <a:lnSpc>
                <a:spcPct val="100600"/>
              </a:lnSpc>
              <a:spcBef>
                <a:spcPts val="690"/>
              </a:spcBef>
              <a:buSzPct val="78571"/>
              <a:buFont typeface="Wingdings"/>
              <a:buChar char=""/>
              <a:tabLst>
                <a:tab pos="754380" algn="l"/>
              </a:tabLst>
            </a:pPr>
            <a:r>
              <a:rPr lang="bg-BG" sz="2800" spc="-15" dirty="0">
                <a:solidFill>
                  <a:srgbClr val="A50021"/>
                </a:solidFill>
                <a:latin typeface="+mn-lt"/>
                <a:cs typeface="Tahoma"/>
              </a:rPr>
              <a:t>Прието е за добър стил на програмиране</a:t>
            </a:r>
            <a:endParaRPr sz="2800" dirty="0">
              <a:solidFill>
                <a:srgbClr val="A50021"/>
              </a:solidFill>
              <a:latin typeface="+mn-lt"/>
              <a:cs typeface="Tahoma"/>
            </a:endParaRPr>
          </a:p>
          <a:p>
            <a:pPr marL="754380" lvl="1" indent="-284480">
              <a:lnSpc>
                <a:spcPct val="100000"/>
              </a:lnSpc>
              <a:spcBef>
                <a:spcPts val="710"/>
              </a:spcBef>
              <a:buSzPct val="78571"/>
              <a:buFont typeface="Wingdings"/>
              <a:buChar char=""/>
              <a:tabLst>
                <a:tab pos="754380" algn="l"/>
              </a:tabLst>
            </a:pPr>
            <a:r>
              <a:rPr lang="bg-BG" sz="2800" spc="-30" dirty="0">
                <a:solidFill>
                  <a:srgbClr val="A50021"/>
                </a:solidFill>
                <a:latin typeface="+mn-lt"/>
                <a:cs typeface="Tahoma"/>
              </a:rPr>
              <a:t>Възпитава програмистите от самото начало</a:t>
            </a:r>
            <a:endParaRPr sz="2800" dirty="0">
              <a:solidFill>
                <a:srgbClr val="A50021"/>
              </a:solidFill>
              <a:latin typeface="+mn-lt"/>
              <a:cs typeface="Tahoma"/>
            </a:endParaRPr>
          </a:p>
          <a:p>
            <a:pPr marL="354330" indent="-341630">
              <a:lnSpc>
                <a:spcPct val="100000"/>
              </a:lnSpc>
              <a:spcBef>
                <a:spcPts val="820"/>
              </a:spcBef>
              <a:buSzPct val="79687"/>
              <a:buFont typeface="Wingdings"/>
              <a:buChar char=""/>
              <a:tabLst>
                <a:tab pos="354330" algn="l"/>
              </a:tabLst>
            </a:pPr>
            <a:r>
              <a:rPr lang="bg-BG" sz="2800" spc="-30" dirty="0">
                <a:solidFill>
                  <a:srgbClr val="A50021"/>
                </a:solidFill>
                <a:latin typeface="+mn-lt"/>
                <a:cs typeface="Tahoma"/>
              </a:rPr>
              <a:t>Променливите могат да приемат динамично стойности с различен тип данни</a:t>
            </a:r>
            <a:endParaRPr sz="2800" dirty="0">
              <a:solidFill>
                <a:srgbClr val="A50021"/>
              </a:solidFill>
              <a:latin typeface="+mn-lt"/>
              <a:cs typeface="Tahoma"/>
            </a:endParaRPr>
          </a:p>
          <a:p>
            <a:pPr marL="754380" lvl="1" indent="-284480">
              <a:lnSpc>
                <a:spcPct val="100000"/>
              </a:lnSpc>
              <a:spcBef>
                <a:spcPts val="710"/>
              </a:spcBef>
              <a:buSzPct val="78571"/>
              <a:buFont typeface="Wingdings"/>
              <a:buChar char=""/>
              <a:tabLst>
                <a:tab pos="754380" algn="l"/>
              </a:tabLst>
            </a:pPr>
            <a:r>
              <a:rPr lang="bg-BG" sz="2800" spc="-25" dirty="0">
                <a:solidFill>
                  <a:srgbClr val="A50021"/>
                </a:solidFill>
                <a:latin typeface="+mn-lt"/>
                <a:cs typeface="Tahoma"/>
              </a:rPr>
              <a:t>Всеки обект си има тип на данните</a:t>
            </a:r>
            <a:endParaRPr sz="2800" dirty="0">
              <a:solidFill>
                <a:srgbClr val="A50021"/>
              </a:solidFill>
              <a:latin typeface="+mn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82033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200" y="938363"/>
            <a:ext cx="4190999" cy="601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20"/>
              </a:lnSpc>
            </a:pPr>
            <a:r>
              <a:rPr lang="bg-BG" sz="4000" b="1" spc="-5" dirty="0">
                <a:solidFill>
                  <a:srgbClr val="A50021"/>
                </a:solidFill>
                <a:latin typeface="+mj-lt"/>
                <a:cs typeface="Tahoma"/>
              </a:rPr>
              <a:t>Продуктивност</a:t>
            </a:r>
            <a:endParaRPr sz="4000" b="1" dirty="0">
              <a:solidFill>
                <a:srgbClr val="A50021"/>
              </a:solidFill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2057400"/>
            <a:ext cx="8229599" cy="4501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SzPct val="79687"/>
              <a:buFont typeface="Wingdings"/>
              <a:buChar char=""/>
              <a:tabLst>
                <a:tab pos="354330" algn="l"/>
              </a:tabLst>
            </a:pPr>
            <a:r>
              <a:rPr lang="bg-BG" sz="2800" spc="-20" dirty="0">
                <a:solidFill>
                  <a:srgbClr val="A50021"/>
                </a:solidFill>
                <a:latin typeface="+mn-lt"/>
                <a:cs typeface="Tahoma"/>
              </a:rPr>
              <a:t>Кратко време за създаване на програма</a:t>
            </a:r>
            <a:endParaRPr sz="2800" dirty="0">
              <a:solidFill>
                <a:srgbClr val="A50021"/>
              </a:solidFill>
              <a:latin typeface="+mn-lt"/>
              <a:cs typeface="Tahoma"/>
            </a:endParaRPr>
          </a:p>
          <a:p>
            <a:pPr marL="1155700" lvl="1" indent="-228600">
              <a:lnSpc>
                <a:spcPct val="100000"/>
              </a:lnSpc>
              <a:spcBef>
                <a:spcPts val="540"/>
              </a:spcBef>
              <a:buSzPct val="79166"/>
              <a:buFont typeface="Wingdings"/>
              <a:buChar char=""/>
              <a:tabLst>
                <a:tab pos="1155700" algn="l"/>
              </a:tabLst>
            </a:pPr>
            <a:r>
              <a:rPr lang="bg-BG" sz="2800" spc="-30" dirty="0">
                <a:solidFill>
                  <a:srgbClr val="A50021"/>
                </a:solidFill>
                <a:latin typeface="+mn-lt"/>
                <a:cs typeface="Tahoma"/>
              </a:rPr>
              <a:t>Текстът на програма</a:t>
            </a:r>
            <a:r>
              <a:rPr sz="2800" spc="-55" dirty="0">
                <a:solidFill>
                  <a:srgbClr val="A50021"/>
                </a:solidFill>
                <a:latin typeface="+mn-lt"/>
                <a:cs typeface="Tahoma"/>
              </a:rPr>
              <a:t> </a:t>
            </a:r>
            <a:r>
              <a:rPr lang="bg-BG" sz="2800" spc="-15" dirty="0">
                <a:solidFill>
                  <a:srgbClr val="A50021"/>
                </a:solidFill>
                <a:latin typeface="+mn-lt"/>
                <a:cs typeface="Tahoma"/>
              </a:rPr>
              <a:t>е</a:t>
            </a:r>
            <a:r>
              <a:rPr sz="2800" spc="-50" dirty="0">
                <a:solidFill>
                  <a:srgbClr val="A50021"/>
                </a:solidFill>
                <a:latin typeface="+mn-lt"/>
                <a:cs typeface="Tahoma"/>
              </a:rPr>
              <a:t> </a:t>
            </a:r>
            <a:r>
              <a:rPr lang="bg-BG" sz="2800" spc="-50" dirty="0">
                <a:solidFill>
                  <a:srgbClr val="A50021"/>
                </a:solidFill>
                <a:latin typeface="+mn-lt"/>
                <a:cs typeface="Tahoma"/>
              </a:rPr>
              <a:t>от </a:t>
            </a:r>
            <a:r>
              <a:rPr sz="2800" spc="-50" dirty="0">
                <a:solidFill>
                  <a:srgbClr val="A50021"/>
                </a:solidFill>
                <a:latin typeface="+mn-lt"/>
                <a:cs typeface="Tahoma"/>
              </a:rPr>
              <a:t>2</a:t>
            </a:r>
            <a:r>
              <a:rPr lang="bg-BG" sz="2800" spc="-50" dirty="0">
                <a:solidFill>
                  <a:srgbClr val="A50021"/>
                </a:solidFill>
                <a:latin typeface="+mn-lt"/>
                <a:cs typeface="Tahoma"/>
              </a:rPr>
              <a:t> </a:t>
            </a:r>
            <a:r>
              <a:rPr lang="bg-BG" sz="2800" spc="-15" dirty="0">
                <a:solidFill>
                  <a:srgbClr val="A50021"/>
                </a:solidFill>
                <a:latin typeface="+mn-lt"/>
                <a:cs typeface="Tahoma"/>
              </a:rPr>
              <a:t>до </a:t>
            </a:r>
            <a:r>
              <a:rPr sz="2800" spc="-50" dirty="0">
                <a:solidFill>
                  <a:srgbClr val="A50021"/>
                </a:solidFill>
                <a:latin typeface="+mn-lt"/>
                <a:cs typeface="Tahoma"/>
              </a:rPr>
              <a:t>1</a:t>
            </a:r>
            <a:r>
              <a:rPr sz="2800" spc="-40" dirty="0">
                <a:solidFill>
                  <a:srgbClr val="A50021"/>
                </a:solidFill>
                <a:latin typeface="+mn-lt"/>
                <a:cs typeface="Tahoma"/>
              </a:rPr>
              <a:t>0</a:t>
            </a:r>
            <a:r>
              <a:rPr lang="bg-BG" sz="2800" spc="-40" dirty="0">
                <a:solidFill>
                  <a:srgbClr val="A50021"/>
                </a:solidFill>
                <a:latin typeface="+mn-lt"/>
                <a:cs typeface="Tahoma"/>
              </a:rPr>
              <a:t> </a:t>
            </a:r>
            <a:r>
              <a:rPr lang="bg-BG" sz="2800" dirty="0">
                <a:solidFill>
                  <a:srgbClr val="A50021"/>
                </a:solidFill>
                <a:latin typeface="+mn-lt"/>
                <a:cs typeface="Tahoma"/>
              </a:rPr>
              <a:t>пъти</a:t>
            </a:r>
            <a:r>
              <a:rPr sz="2800" spc="-50" dirty="0">
                <a:solidFill>
                  <a:srgbClr val="A50021"/>
                </a:solidFill>
                <a:latin typeface="+mn-lt"/>
                <a:cs typeface="Tahoma"/>
              </a:rPr>
              <a:t> </a:t>
            </a:r>
            <a:r>
              <a:rPr lang="bg-BG" sz="2800" spc="-25" dirty="0">
                <a:solidFill>
                  <a:srgbClr val="A50021"/>
                </a:solidFill>
                <a:latin typeface="+mn-lt"/>
                <a:cs typeface="Tahoma"/>
              </a:rPr>
              <a:t>по-кратък</a:t>
            </a:r>
            <a:r>
              <a:rPr sz="2800" spc="-30" dirty="0">
                <a:solidFill>
                  <a:srgbClr val="A50021"/>
                </a:solidFill>
                <a:latin typeface="+mn-lt"/>
                <a:cs typeface="Tahoma"/>
              </a:rPr>
              <a:t> </a:t>
            </a:r>
            <a:r>
              <a:rPr lang="bg-BG" sz="2800" spc="-15" dirty="0">
                <a:solidFill>
                  <a:srgbClr val="A50021"/>
                </a:solidFill>
                <a:latin typeface="+mn-lt"/>
                <a:cs typeface="Tahoma"/>
              </a:rPr>
              <a:t>от еквивалентна програма на</a:t>
            </a:r>
            <a:r>
              <a:rPr sz="2800" spc="-60" dirty="0">
                <a:solidFill>
                  <a:srgbClr val="A50021"/>
                </a:solidFill>
                <a:latin typeface="+mn-lt"/>
                <a:cs typeface="Tahoma"/>
              </a:rPr>
              <a:t> </a:t>
            </a:r>
            <a:r>
              <a:rPr sz="2800" spc="-40" dirty="0">
                <a:solidFill>
                  <a:srgbClr val="A50021"/>
                </a:solidFill>
                <a:latin typeface="+mn-lt"/>
                <a:cs typeface="Tahoma"/>
              </a:rPr>
              <a:t>C</a:t>
            </a:r>
            <a:r>
              <a:rPr sz="2800" spc="-10" dirty="0">
                <a:solidFill>
                  <a:srgbClr val="A50021"/>
                </a:solidFill>
                <a:latin typeface="+mn-lt"/>
                <a:cs typeface="Tahoma"/>
              </a:rPr>
              <a:t>,</a:t>
            </a:r>
            <a:r>
              <a:rPr sz="2800" spc="-40" dirty="0">
                <a:solidFill>
                  <a:srgbClr val="A50021"/>
                </a:solidFill>
                <a:latin typeface="+mn-lt"/>
                <a:cs typeface="Tahoma"/>
              </a:rPr>
              <a:t> C</a:t>
            </a:r>
            <a:r>
              <a:rPr sz="2800" spc="-60" dirty="0">
                <a:solidFill>
                  <a:srgbClr val="A50021"/>
                </a:solidFill>
                <a:latin typeface="+mn-lt"/>
                <a:cs typeface="Tahoma"/>
              </a:rPr>
              <a:t>+</a:t>
            </a:r>
            <a:r>
              <a:rPr sz="2800" spc="-50" dirty="0">
                <a:solidFill>
                  <a:srgbClr val="A50021"/>
                </a:solidFill>
                <a:latin typeface="+mn-lt"/>
                <a:cs typeface="Tahoma"/>
              </a:rPr>
              <a:t>+</a:t>
            </a:r>
            <a:r>
              <a:rPr sz="2800" spc="-10" dirty="0">
                <a:solidFill>
                  <a:srgbClr val="A50021"/>
                </a:solidFill>
                <a:latin typeface="+mn-lt"/>
                <a:cs typeface="Tahoma"/>
              </a:rPr>
              <a:t>,</a:t>
            </a:r>
            <a:r>
              <a:rPr sz="2800" spc="-40" dirty="0">
                <a:solidFill>
                  <a:srgbClr val="A50021"/>
                </a:solidFill>
                <a:latin typeface="+mn-lt"/>
                <a:cs typeface="Tahoma"/>
              </a:rPr>
              <a:t> </a:t>
            </a:r>
            <a:r>
              <a:rPr sz="2800" spc="-30" dirty="0">
                <a:solidFill>
                  <a:srgbClr val="A50021"/>
                </a:solidFill>
                <a:latin typeface="+mn-lt"/>
                <a:cs typeface="Tahoma"/>
              </a:rPr>
              <a:t>J</a:t>
            </a:r>
            <a:r>
              <a:rPr sz="2800" spc="-35" dirty="0">
                <a:solidFill>
                  <a:srgbClr val="A50021"/>
                </a:solidFill>
                <a:latin typeface="+mn-lt"/>
                <a:cs typeface="Tahoma"/>
              </a:rPr>
              <a:t>a</a:t>
            </a:r>
            <a:r>
              <a:rPr sz="2800" spc="-30" dirty="0">
                <a:solidFill>
                  <a:srgbClr val="A50021"/>
                </a:solidFill>
                <a:latin typeface="+mn-lt"/>
                <a:cs typeface="Tahoma"/>
              </a:rPr>
              <a:t>v</a:t>
            </a:r>
            <a:r>
              <a:rPr sz="2800" spc="-15" dirty="0">
                <a:solidFill>
                  <a:srgbClr val="A50021"/>
                </a:solidFill>
                <a:latin typeface="+mn-lt"/>
                <a:cs typeface="Tahoma"/>
              </a:rPr>
              <a:t>a</a:t>
            </a:r>
            <a:endParaRPr sz="2800" dirty="0">
              <a:solidFill>
                <a:srgbClr val="A50021"/>
              </a:solidFill>
              <a:latin typeface="+mn-lt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Wingdings"/>
              <a:buChar char=""/>
            </a:pPr>
            <a:endParaRPr sz="2800" dirty="0">
              <a:solidFill>
                <a:srgbClr val="A50021"/>
              </a:solidFill>
              <a:latin typeface="+mn-lt"/>
              <a:cs typeface="Times New Roman"/>
            </a:endParaRPr>
          </a:p>
          <a:p>
            <a:pPr marL="354330" indent="-341630">
              <a:lnSpc>
                <a:spcPct val="100000"/>
              </a:lnSpc>
              <a:buSzPct val="79687"/>
              <a:buFont typeface="Wingdings"/>
              <a:buChar char=""/>
              <a:tabLst>
                <a:tab pos="354330" algn="l"/>
              </a:tabLst>
            </a:pPr>
            <a:r>
              <a:rPr lang="bg-BG" sz="2800" spc="-5" dirty="0">
                <a:solidFill>
                  <a:srgbClr val="A50021"/>
                </a:solidFill>
                <a:latin typeface="+mn-lt"/>
                <a:cs typeface="Tahoma"/>
              </a:rPr>
              <a:t>Лесно поддържане на програмите</a:t>
            </a:r>
            <a:endParaRPr sz="2800" dirty="0">
              <a:solidFill>
                <a:srgbClr val="A50021"/>
              </a:solidFill>
              <a:latin typeface="+mn-lt"/>
              <a:cs typeface="Tahoma"/>
            </a:endParaRPr>
          </a:p>
          <a:p>
            <a:pPr marL="1155700" lvl="1" indent="-228600">
              <a:lnSpc>
                <a:spcPct val="100000"/>
              </a:lnSpc>
              <a:spcBef>
                <a:spcPts val="530"/>
              </a:spcBef>
              <a:buSzPct val="79166"/>
              <a:buFont typeface="Wingdings"/>
              <a:buChar char=""/>
              <a:tabLst>
                <a:tab pos="1155700" algn="l"/>
              </a:tabLst>
            </a:pPr>
            <a:r>
              <a:rPr lang="bg-BG" sz="2800" spc="-30" dirty="0">
                <a:solidFill>
                  <a:srgbClr val="A50021"/>
                </a:solidFill>
                <a:latin typeface="+mn-lt"/>
                <a:cs typeface="Tahoma"/>
              </a:rPr>
              <a:t>Високо ниво на надеждност на програмите</a:t>
            </a:r>
            <a:endParaRPr sz="2800" dirty="0">
              <a:solidFill>
                <a:srgbClr val="A50021"/>
              </a:solidFill>
              <a:latin typeface="+mn-lt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Font typeface="Wingdings"/>
              <a:buChar char=""/>
            </a:pPr>
            <a:endParaRPr sz="2800" dirty="0">
              <a:solidFill>
                <a:srgbClr val="A50021"/>
              </a:solidFill>
              <a:latin typeface="+mn-lt"/>
              <a:cs typeface="Times New Roman"/>
            </a:endParaRPr>
          </a:p>
          <a:p>
            <a:pPr marL="354330" indent="-341630">
              <a:lnSpc>
                <a:spcPct val="100000"/>
              </a:lnSpc>
              <a:buSzPct val="79687"/>
              <a:buFont typeface="Wingdings"/>
              <a:buChar char=""/>
              <a:tabLst>
                <a:tab pos="354330" algn="l"/>
              </a:tabLst>
            </a:pPr>
            <a:r>
              <a:rPr lang="bg-BG" sz="2800" spc="-25" dirty="0">
                <a:solidFill>
                  <a:srgbClr val="A50021"/>
                </a:solidFill>
                <a:latin typeface="+mn-lt"/>
                <a:cs typeface="Tahoma"/>
              </a:rPr>
              <a:t>Кратко време на изучаване на езика</a:t>
            </a:r>
            <a:endParaRPr sz="2800" dirty="0">
              <a:solidFill>
                <a:srgbClr val="A50021"/>
              </a:solidFill>
              <a:latin typeface="+mn-lt"/>
              <a:cs typeface="Tahoma"/>
            </a:endParaRPr>
          </a:p>
          <a:p>
            <a:pPr marL="1155700" lvl="1" indent="-228600">
              <a:lnSpc>
                <a:spcPct val="100000"/>
              </a:lnSpc>
              <a:spcBef>
                <a:spcPts val="530"/>
              </a:spcBef>
              <a:buSzPct val="79166"/>
              <a:buFont typeface="Wingdings"/>
              <a:buChar char=""/>
              <a:tabLst>
                <a:tab pos="1155700" algn="l"/>
              </a:tabLst>
            </a:pPr>
            <a:r>
              <a:rPr lang="bg-BG" sz="2800" spc="-20" dirty="0">
                <a:solidFill>
                  <a:srgbClr val="A50021"/>
                </a:solidFill>
                <a:latin typeface="+mn-lt"/>
                <a:cs typeface="Tahoma"/>
              </a:rPr>
              <a:t>От два до пет пъти по-кратко време от </a:t>
            </a:r>
            <a:r>
              <a:rPr lang="en-US" sz="2800" spc="-20" dirty="0">
                <a:solidFill>
                  <a:srgbClr val="A50021"/>
                </a:solidFill>
                <a:latin typeface="+mn-lt"/>
                <a:cs typeface="Tahoma"/>
              </a:rPr>
              <a:t>C, Java</a:t>
            </a:r>
            <a:endParaRPr sz="2800" dirty="0">
              <a:solidFill>
                <a:srgbClr val="A50021"/>
              </a:solidFill>
              <a:latin typeface="+mn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01978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04800"/>
            <a:ext cx="8153400" cy="601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20"/>
              </a:lnSpc>
            </a:pPr>
            <a:r>
              <a:rPr lang="bg-BG" sz="4000" b="1" spc="-50" dirty="0">
                <a:solidFill>
                  <a:srgbClr val="A50021"/>
                </a:solidFill>
                <a:latin typeface="+mj-lt"/>
                <a:cs typeface="Tahoma"/>
              </a:rPr>
              <a:t>Области на използване на езика </a:t>
            </a:r>
            <a:endParaRPr sz="4000" b="1" dirty="0">
              <a:solidFill>
                <a:srgbClr val="A50021"/>
              </a:solidFill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219200"/>
            <a:ext cx="708660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buSzPct val="78571"/>
              <a:buFont typeface="Wingdings"/>
              <a:buChar char=""/>
              <a:tabLst>
                <a:tab pos="297180" algn="l"/>
              </a:tabLst>
            </a:pPr>
            <a:r>
              <a:rPr lang="bg-BG" sz="2800" spc="-1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на данни</a:t>
            </a:r>
            <a:endParaRPr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180" indent="-284480">
              <a:lnSpc>
                <a:spcPct val="100000"/>
              </a:lnSpc>
              <a:spcBef>
                <a:spcPts val="600"/>
              </a:spcBef>
              <a:buSzPct val="78571"/>
              <a:buFont typeface="Wingdings"/>
              <a:buChar char=""/>
              <a:tabLst>
                <a:tab pos="297180" algn="l"/>
              </a:tabLst>
            </a:pPr>
            <a:r>
              <a:rPr lang="bg-BG" sz="2800" spc="-1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Уеб програмиране</a:t>
            </a:r>
            <a:endParaRPr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180" indent="-284480">
              <a:lnSpc>
                <a:spcPct val="100000"/>
              </a:lnSpc>
              <a:spcBef>
                <a:spcPts val="610"/>
              </a:spcBef>
              <a:buSzPct val="78571"/>
              <a:buFont typeface="Wingdings"/>
              <a:buChar char=""/>
              <a:tabLst>
                <a:tab pos="297180" algn="l"/>
              </a:tabLst>
            </a:pPr>
            <a:r>
              <a:rPr lang="bg-BG" sz="2800" spc="-1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Специализирани приложения</a:t>
            </a:r>
            <a:endParaRPr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180" indent="-284480">
              <a:lnSpc>
                <a:spcPct val="100000"/>
              </a:lnSpc>
              <a:spcBef>
                <a:spcPts val="610"/>
              </a:spcBef>
              <a:buSzPct val="78571"/>
              <a:buFont typeface="Wingdings"/>
              <a:buChar char=""/>
              <a:tabLst>
                <a:tab pos="297180" algn="l"/>
              </a:tabLst>
            </a:pPr>
            <a:r>
              <a:rPr lang="bg-BG" sz="2800" spc="-1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Научни разработки</a:t>
            </a:r>
            <a:endParaRPr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180" indent="-284480">
              <a:lnSpc>
                <a:spcPct val="100000"/>
              </a:lnSpc>
              <a:spcBef>
                <a:spcPts val="610"/>
              </a:spcBef>
              <a:buSzPct val="78571"/>
              <a:buFont typeface="Wingdings"/>
              <a:buChar char=""/>
              <a:tabLst>
                <a:tab pos="297180" algn="l"/>
              </a:tabLst>
            </a:pPr>
            <a:r>
              <a:rPr lang="bg-BG" sz="2800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Допълнителен език за разработки</a:t>
            </a:r>
            <a:endParaRPr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180" indent="-284480">
              <a:lnSpc>
                <a:spcPct val="100000"/>
              </a:lnSpc>
              <a:spcBef>
                <a:spcPts val="610"/>
              </a:spcBef>
              <a:buSzPct val="78571"/>
              <a:buFont typeface="Wingdings"/>
              <a:buChar char=""/>
              <a:tabLst>
                <a:tab pos="297180" algn="l"/>
              </a:tabLst>
            </a:pPr>
            <a:r>
              <a:rPr lang="bg-BG" sz="2800" spc="-3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на </a:t>
            </a:r>
            <a:r>
              <a:rPr sz="2800" spc="-3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</a:t>
            </a:r>
            <a:r>
              <a:rPr sz="2800" spc="-1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sz="2800" spc="-5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180" indent="-284480">
              <a:lnSpc>
                <a:spcPct val="100000"/>
              </a:lnSpc>
              <a:spcBef>
                <a:spcPts val="610"/>
              </a:spcBef>
              <a:buSzPct val="78571"/>
              <a:buFont typeface="Wingdings"/>
              <a:buChar char=""/>
              <a:tabLst>
                <a:tab pos="297180" algn="l"/>
              </a:tabLst>
            </a:pPr>
            <a:r>
              <a:rPr lang="bg-BG" sz="2800" spc="-3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за Бази от Данни</a:t>
            </a:r>
            <a:endParaRPr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180" indent="-284480">
              <a:lnSpc>
                <a:spcPct val="100000"/>
              </a:lnSpc>
              <a:spcBef>
                <a:spcPts val="600"/>
              </a:spcBef>
              <a:buSzPct val="78571"/>
              <a:buFont typeface="Wingdings"/>
              <a:buChar char=""/>
              <a:tabLst>
                <a:tab pos="297180" algn="l"/>
              </a:tabLst>
            </a:pPr>
            <a:r>
              <a:rPr lang="bg-BG" sz="2800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Създаване на графични интерфейси</a:t>
            </a:r>
            <a:endParaRPr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180" indent="-284480">
              <a:lnSpc>
                <a:spcPct val="100000"/>
              </a:lnSpc>
              <a:spcBef>
                <a:spcPts val="610"/>
              </a:spcBef>
              <a:buSzPct val="78571"/>
              <a:buFont typeface="Wingdings"/>
              <a:buChar char=""/>
              <a:tabLst>
                <a:tab pos="297180" algn="l"/>
              </a:tabLst>
            </a:pPr>
            <a:r>
              <a:rPr lang="bg-BG" sz="2800" spc="-2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Език за свързване на приложения от различни други езици за програмиране</a:t>
            </a:r>
            <a:endParaRPr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57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/>
              <a:t>Примери за използване на </a:t>
            </a:r>
            <a:r>
              <a:rPr lang="en-US" sz="4000" b="1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690520"/>
            <a:ext cx="8839200" cy="48768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CA" sz="2800" dirty="0">
                <a:hlinkClick r:id="rId2"/>
              </a:rPr>
              <a:t>Industrial Light and Magic </a:t>
            </a:r>
            <a:r>
              <a:rPr lang="en-CA" sz="2800" dirty="0"/>
              <a:t> </a:t>
            </a:r>
            <a:r>
              <a:rPr lang="en-CA" sz="2800" dirty="0">
                <a:solidFill>
                  <a:srgbClr val="A50021"/>
                </a:solidFill>
              </a:rPr>
              <a:t>- </a:t>
            </a:r>
            <a:r>
              <a:rPr lang="bg-BG" sz="2800" dirty="0">
                <a:solidFill>
                  <a:srgbClr val="A50021"/>
                </a:solidFill>
              </a:rPr>
              <a:t>за обработка на изображения и специални светлинни ефекти</a:t>
            </a:r>
            <a:endParaRPr lang="en-CA" sz="2800" dirty="0">
              <a:solidFill>
                <a:srgbClr val="A50021"/>
              </a:solidFill>
            </a:endParaRPr>
          </a:p>
          <a:p>
            <a:pPr algn="l"/>
            <a:endParaRPr lang="en-CA" sz="2800" dirty="0"/>
          </a:p>
          <a:p>
            <a:pPr algn="l"/>
            <a:r>
              <a:rPr lang="en-CA" sz="2800" dirty="0">
                <a:hlinkClick r:id="rId3"/>
              </a:rPr>
              <a:t>ForecastWatch.com</a:t>
            </a:r>
            <a:r>
              <a:rPr lang="en-CA" sz="2800" dirty="0"/>
              <a:t> </a:t>
            </a:r>
            <a:r>
              <a:rPr lang="bg-BG" sz="2800" dirty="0">
                <a:solidFill>
                  <a:srgbClr val="A50021"/>
                </a:solidFill>
              </a:rPr>
              <a:t>– прогноза на времето</a:t>
            </a:r>
            <a:endParaRPr lang="en-CA" sz="2800" dirty="0">
              <a:solidFill>
                <a:srgbClr val="A50021"/>
              </a:solidFill>
            </a:endParaRPr>
          </a:p>
          <a:p>
            <a:pPr algn="l"/>
            <a:endParaRPr lang="en-CA" sz="2800" dirty="0">
              <a:hlinkClick r:id="rId4"/>
            </a:endParaRPr>
          </a:p>
          <a:p>
            <a:pPr algn="l"/>
            <a:r>
              <a:rPr lang="en-CA" sz="2800" dirty="0" err="1">
                <a:hlinkClick r:id="rId4"/>
              </a:rPr>
              <a:t>DevNet</a:t>
            </a:r>
            <a:r>
              <a:rPr lang="en-CA" sz="2800" dirty="0"/>
              <a:t> </a:t>
            </a:r>
            <a:r>
              <a:rPr lang="bg-BG" sz="2800" dirty="0">
                <a:solidFill>
                  <a:srgbClr val="A50021"/>
                </a:solidFill>
              </a:rPr>
              <a:t>– Уеб услуги и агрегиране на новини</a:t>
            </a:r>
            <a:endParaRPr lang="en-CA" sz="2800" dirty="0">
              <a:solidFill>
                <a:srgbClr val="A50021"/>
              </a:solidFill>
            </a:endParaRPr>
          </a:p>
          <a:p>
            <a:pPr algn="l"/>
            <a:endParaRPr lang="en-CA" sz="2800" dirty="0"/>
          </a:p>
          <a:p>
            <a:pPr algn="l"/>
            <a:r>
              <a:rPr lang="bg-BG" sz="2800" dirty="0">
                <a:solidFill>
                  <a:srgbClr val="A50021"/>
                </a:solidFill>
              </a:rPr>
              <a:t>Английски ученик създаде</a:t>
            </a:r>
            <a:r>
              <a:rPr lang="en-CA" sz="2800" dirty="0"/>
              <a:t> </a:t>
            </a:r>
            <a:r>
              <a:rPr lang="bg-BG" sz="2800" dirty="0">
                <a:hlinkClick r:id="rId5"/>
              </a:rPr>
              <a:t>ревящ динозавър</a:t>
            </a:r>
            <a:r>
              <a:rPr lang="en-CA" sz="2800" dirty="0"/>
              <a:t> </a:t>
            </a:r>
            <a:r>
              <a:rPr lang="bg-BG" sz="2800" dirty="0">
                <a:solidFill>
                  <a:srgbClr val="A50021"/>
                </a:solidFill>
              </a:rPr>
              <a:t>който реве всеки път, когато някой спомене в</a:t>
            </a:r>
            <a:r>
              <a:rPr lang="en-CA" sz="2800" dirty="0">
                <a:solidFill>
                  <a:srgbClr val="A50021"/>
                </a:solidFill>
              </a:rPr>
              <a:t> twitter </a:t>
            </a:r>
            <a:r>
              <a:rPr lang="bg-BG" sz="2800" dirty="0">
                <a:solidFill>
                  <a:srgbClr val="A50021"/>
                </a:solidFill>
              </a:rPr>
              <a:t>думите</a:t>
            </a:r>
            <a:r>
              <a:rPr lang="en-CA" sz="2800" dirty="0">
                <a:solidFill>
                  <a:srgbClr val="A50021"/>
                </a:solidFill>
              </a:rPr>
              <a:t> Python </a:t>
            </a:r>
            <a:r>
              <a:rPr lang="bg-BG" sz="2800" dirty="0">
                <a:solidFill>
                  <a:srgbClr val="A50021"/>
                </a:solidFill>
              </a:rPr>
              <a:t>и</a:t>
            </a:r>
            <a:r>
              <a:rPr lang="en-CA" sz="2800" dirty="0">
                <a:solidFill>
                  <a:srgbClr val="A50021"/>
                </a:solidFill>
              </a:rPr>
              <a:t> Raspberry Pi</a:t>
            </a:r>
            <a:endParaRPr lang="en-US" sz="2800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3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54028"/>
            <a:ext cx="8153399" cy="1231106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35789"/>
            <a:r>
              <a:rPr lang="bg-BG" sz="4000" b="1" spc="401" dirty="0"/>
              <a:t>Големи компании използващи </a:t>
            </a:r>
            <a:r>
              <a:rPr lang="en-US" sz="4000" b="1" spc="401" dirty="0"/>
              <a:t>Python</a:t>
            </a:r>
            <a:endParaRPr sz="4000" b="1" spc="422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2133600"/>
            <a:ext cx="5181600" cy="479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751" indent="-401822">
              <a:buSzPct val="170238"/>
              <a:buFont typeface="Arial Narrow"/>
              <a:buChar char="•"/>
              <a:tabLst>
                <a:tab pos="410751" algn="l"/>
              </a:tabLst>
            </a:pPr>
            <a:r>
              <a:rPr sz="2800" kern="0" dirty="0">
                <a:solidFill>
                  <a:srgbClr val="A50021"/>
                </a:solidFill>
                <a:latin typeface="+mn-lt"/>
                <a:cs typeface="Arial Narrow"/>
              </a:rPr>
              <a:t>Google</a:t>
            </a:r>
          </a:p>
          <a:p>
            <a:pPr marL="410751" indent="-401822">
              <a:spcBef>
                <a:spcPts val="1540"/>
              </a:spcBef>
              <a:buSzPct val="170238"/>
              <a:buFont typeface="Arial Narrow"/>
              <a:buChar char="•"/>
              <a:tabLst>
                <a:tab pos="410751" algn="l"/>
              </a:tabLst>
            </a:pPr>
            <a:r>
              <a:rPr sz="2800" kern="0" dirty="0">
                <a:solidFill>
                  <a:srgbClr val="A50021"/>
                </a:solidFill>
                <a:latin typeface="+mn-lt"/>
                <a:cs typeface="Arial Narrow"/>
              </a:rPr>
              <a:t>PBS</a:t>
            </a:r>
          </a:p>
          <a:p>
            <a:pPr marL="410751" indent="-401822">
              <a:spcBef>
                <a:spcPts val="1533"/>
              </a:spcBef>
              <a:buSzPct val="170238"/>
              <a:buFont typeface="Arial Narrow"/>
              <a:buChar char="•"/>
              <a:tabLst>
                <a:tab pos="410751" algn="l"/>
              </a:tabLst>
            </a:pPr>
            <a:r>
              <a:rPr sz="2800" kern="0" dirty="0">
                <a:solidFill>
                  <a:srgbClr val="A50021"/>
                </a:solidFill>
                <a:latin typeface="+mn-lt"/>
                <a:cs typeface="Arial Narrow"/>
              </a:rPr>
              <a:t>NASA</a:t>
            </a:r>
          </a:p>
          <a:p>
            <a:pPr marL="410751" indent="-401822">
              <a:spcBef>
                <a:spcPts val="1533"/>
              </a:spcBef>
              <a:buSzPct val="170238"/>
              <a:buFont typeface="Arial Narrow"/>
              <a:buChar char="•"/>
              <a:tabLst>
                <a:tab pos="410751" algn="l"/>
              </a:tabLst>
            </a:pPr>
            <a:r>
              <a:rPr sz="2800" kern="0" dirty="0">
                <a:solidFill>
                  <a:srgbClr val="A50021"/>
                </a:solidFill>
                <a:latin typeface="+mn-lt"/>
                <a:cs typeface="Arial Narrow"/>
              </a:rPr>
              <a:t>Library of Congress</a:t>
            </a:r>
          </a:p>
          <a:p>
            <a:pPr marL="410751" indent="-401822">
              <a:spcBef>
                <a:spcPts val="1533"/>
              </a:spcBef>
              <a:buSzPct val="170238"/>
              <a:buFont typeface="Arial Narrow"/>
              <a:buChar char="•"/>
              <a:tabLst>
                <a:tab pos="410751" algn="l"/>
              </a:tabLst>
            </a:pPr>
            <a:r>
              <a:rPr sz="2800" kern="0" dirty="0">
                <a:solidFill>
                  <a:srgbClr val="A50021"/>
                </a:solidFill>
                <a:latin typeface="+mn-lt"/>
                <a:cs typeface="Arial Narrow"/>
              </a:rPr>
              <a:t>the ONION</a:t>
            </a:r>
            <a:endParaRPr lang="en-US" sz="2800" kern="0" dirty="0">
              <a:solidFill>
                <a:srgbClr val="A50021"/>
              </a:solidFill>
              <a:latin typeface="+mn-lt"/>
              <a:cs typeface="Arial Narrow"/>
            </a:endParaRPr>
          </a:p>
          <a:p>
            <a:pPr marL="410751" indent="-401822">
              <a:spcBef>
                <a:spcPts val="1533"/>
              </a:spcBef>
              <a:buSzPct val="170238"/>
              <a:buFont typeface="Arial Narrow"/>
              <a:buChar char="•"/>
              <a:tabLst>
                <a:tab pos="410751" algn="l"/>
              </a:tabLst>
            </a:pPr>
            <a:r>
              <a:rPr lang="en-US" sz="2800" kern="0" dirty="0">
                <a:solidFill>
                  <a:srgbClr val="A50021"/>
                </a:solidFill>
                <a:latin typeface="+mn-lt"/>
                <a:cs typeface="Arial Narrow"/>
              </a:rPr>
              <a:t>You Tube</a:t>
            </a:r>
          </a:p>
          <a:p>
            <a:pPr marL="410751" indent="-401822">
              <a:spcBef>
                <a:spcPts val="1533"/>
              </a:spcBef>
              <a:buSzPct val="170238"/>
              <a:buFont typeface="Arial Narrow"/>
              <a:buChar char="•"/>
              <a:tabLst>
                <a:tab pos="410751" algn="l"/>
              </a:tabLst>
            </a:pPr>
            <a:r>
              <a:rPr lang="en-US" sz="2800" kern="0" dirty="0">
                <a:solidFill>
                  <a:srgbClr val="A50021"/>
                </a:solidFill>
                <a:latin typeface="+mn-lt"/>
                <a:cs typeface="Arial Narrow"/>
              </a:rPr>
              <a:t>ESRI</a:t>
            </a:r>
            <a:endParaRPr sz="2800" kern="0" dirty="0">
              <a:solidFill>
                <a:srgbClr val="A50021"/>
              </a:solidFill>
              <a:latin typeface="+mn-lt"/>
              <a:cs typeface="Arial Narrow"/>
            </a:endParaRPr>
          </a:p>
          <a:p>
            <a:pPr marL="410751" indent="-401822">
              <a:spcBef>
                <a:spcPts val="1540"/>
              </a:spcBef>
              <a:buSzPct val="170238"/>
              <a:buFont typeface="Arial Narrow"/>
              <a:buChar char="•"/>
              <a:tabLst>
                <a:tab pos="410751" algn="l"/>
              </a:tabLst>
            </a:pPr>
            <a:r>
              <a:rPr sz="2800" kern="0" dirty="0">
                <a:solidFill>
                  <a:srgbClr val="A50021"/>
                </a:solidFill>
                <a:latin typeface="+mn-lt"/>
                <a:cs typeface="Arial Narrow"/>
              </a:rPr>
              <a:t>...</a:t>
            </a:r>
            <a:r>
              <a:rPr lang="bg-BG" sz="2800" kern="0" dirty="0">
                <a:solidFill>
                  <a:srgbClr val="A50021"/>
                </a:solidFill>
                <a:latin typeface="+mn-lt"/>
                <a:cs typeface="Arial Narrow"/>
              </a:rPr>
              <a:t> и много други </a:t>
            </a:r>
            <a:r>
              <a:rPr sz="2800" kern="0" dirty="0">
                <a:solidFill>
                  <a:srgbClr val="A50021"/>
                </a:solidFill>
                <a:latin typeface="+mn-lt"/>
                <a:cs typeface="Arial Narrow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31471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5869" y="457200"/>
            <a:ext cx="8272212" cy="686892"/>
          </a:xfrm>
        </p:spPr>
        <p:txBody>
          <a:bodyPr/>
          <a:lstStyle/>
          <a:p>
            <a:r>
              <a:rPr lang="bg-BG" b="1" dirty="0"/>
              <a:t>Още примери за използването на </a:t>
            </a:r>
            <a:r>
              <a:rPr lang="pl-PL" b="1" dirty="0"/>
              <a:t>Python</a:t>
            </a:r>
            <a:endParaRPr lang="en-GB" b="1" dirty="0"/>
          </a:p>
        </p:txBody>
      </p:sp>
      <p:sp>
        <p:nvSpPr>
          <p:cNvPr id="9" name="Symbol zastępczy numeru slajdu 7"/>
          <p:cNvSpPr txBox="1">
            <a:spLocks/>
          </p:cNvSpPr>
          <p:nvPr/>
        </p:nvSpPr>
        <p:spPr>
          <a:xfrm>
            <a:off x="8071125" y="5714878"/>
            <a:ext cx="78938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675" dirty="0">
                <a:solidFill>
                  <a:schemeClr val="bg1">
                    <a:lumMod val="50000"/>
                  </a:schemeClr>
                </a:solidFill>
              </a:rPr>
              <a:t>20</a:t>
            </a:r>
            <a:endParaRPr lang="en-GB" sz="67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06299" y="1295400"/>
            <a:ext cx="85941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3200" dirty="0">
                <a:solidFill>
                  <a:srgbClr val="A50021"/>
                </a:solidFill>
                <a:latin typeface="Calibri" panose="020F0502020204030204" pitchFamily="34" charset="0"/>
              </a:rPr>
              <a:t>Компютърни игри (</a:t>
            </a:r>
            <a:r>
              <a:rPr lang="pl-PL" sz="3200" dirty="0">
                <a:solidFill>
                  <a:srgbClr val="A50021"/>
                </a:solidFill>
                <a:latin typeface="Calibri" panose="020F0502020204030204" pitchFamily="34" charset="0"/>
              </a:rPr>
              <a:t>Battlefield, Civilization)</a:t>
            </a:r>
            <a:endParaRPr lang="bg-BG" sz="3200" dirty="0">
              <a:solidFill>
                <a:srgbClr val="A50021"/>
              </a:solidFill>
              <a:latin typeface="Calibri" panose="020F0502020204030204" pitchFamily="34" charset="0"/>
            </a:endParaRPr>
          </a:p>
          <a:p>
            <a:pPr algn="just"/>
            <a:endParaRPr lang="pl-PL" sz="3200" dirty="0">
              <a:solidFill>
                <a:srgbClr val="A50021"/>
              </a:solidFill>
              <a:latin typeface="Calibri" panose="020F0502020204030204" pitchFamily="34" charset="0"/>
            </a:endParaRPr>
          </a:p>
          <a:p>
            <a:r>
              <a:rPr lang="bg-BG" sz="3200" dirty="0">
                <a:solidFill>
                  <a:srgbClr val="A50021"/>
                </a:solidFill>
                <a:latin typeface="Calibri" panose="020F0502020204030204" pitchFamily="34" charset="0"/>
              </a:rPr>
              <a:t>Уеб сайтове (</a:t>
            </a:r>
            <a:r>
              <a:rPr lang="pl-PL" sz="3200" dirty="0">
                <a:solidFill>
                  <a:srgbClr val="A50021"/>
                </a:solidFill>
                <a:latin typeface="Calibri" panose="020F0502020204030204" pitchFamily="34" charset="0"/>
              </a:rPr>
              <a:t>Dropbox, Uber, SPotify, Printrest, Buzzfeed</a:t>
            </a:r>
            <a:r>
              <a:rPr lang="bg-BG" sz="3200" dirty="0">
                <a:solidFill>
                  <a:srgbClr val="A50021"/>
                </a:solidFill>
                <a:latin typeface="Calibri" panose="020F0502020204030204" pitchFamily="34" charset="0"/>
              </a:rPr>
              <a:t>, …</a:t>
            </a:r>
            <a:r>
              <a:rPr lang="pl-PL" sz="3200" dirty="0">
                <a:solidFill>
                  <a:srgbClr val="A50021"/>
                </a:solidFill>
                <a:latin typeface="Calibri" panose="020F0502020204030204" pitchFamily="34" charset="0"/>
              </a:rPr>
              <a:t>)</a:t>
            </a:r>
            <a:endParaRPr lang="bg-BG" sz="3200" dirty="0">
              <a:solidFill>
                <a:srgbClr val="A50021"/>
              </a:solidFill>
              <a:latin typeface="Calibri" panose="020F0502020204030204" pitchFamily="34" charset="0"/>
            </a:endParaRPr>
          </a:p>
          <a:p>
            <a:pPr algn="just"/>
            <a:endParaRPr lang="pl-PL" sz="3200" dirty="0">
              <a:solidFill>
                <a:srgbClr val="A50021"/>
              </a:solidFill>
              <a:latin typeface="Calibri" panose="020F0502020204030204" pitchFamily="34" charset="0"/>
            </a:endParaRPr>
          </a:p>
          <a:p>
            <a:pPr algn="just"/>
            <a:r>
              <a:rPr lang="bg-BG" sz="3200" dirty="0">
                <a:solidFill>
                  <a:srgbClr val="A50021"/>
                </a:solidFill>
                <a:latin typeface="Calibri" panose="020F0502020204030204" pitchFamily="34" charset="0"/>
              </a:rPr>
              <a:t>Интернет приложения (</a:t>
            </a:r>
            <a:r>
              <a:rPr lang="pl-PL" sz="3200" dirty="0">
                <a:solidFill>
                  <a:srgbClr val="A50021"/>
                </a:solidFill>
                <a:latin typeface="Calibri" panose="020F0502020204030204" pitchFamily="34" charset="0"/>
              </a:rPr>
              <a:t>BitTorent, TheCircle, ...)</a:t>
            </a:r>
            <a:endParaRPr lang="en-US" sz="3200" dirty="0">
              <a:solidFill>
                <a:srgbClr val="A50021"/>
              </a:solidFill>
              <a:latin typeface="Calibri" panose="020F0502020204030204" pitchFamily="34" charset="0"/>
            </a:endParaRPr>
          </a:p>
          <a:p>
            <a:pPr algn="just"/>
            <a:endParaRPr lang="en-US" sz="3200" dirty="0">
              <a:solidFill>
                <a:srgbClr val="A50021"/>
              </a:solidFill>
              <a:latin typeface="Calibri" panose="020F0502020204030204" pitchFamily="34" charset="0"/>
            </a:endParaRPr>
          </a:p>
          <a:p>
            <a:pPr algn="just"/>
            <a:r>
              <a:rPr lang="bg-BG" sz="3200" dirty="0">
                <a:solidFill>
                  <a:srgbClr val="A50021"/>
                </a:solidFill>
                <a:latin typeface="Calibri" panose="020F0502020204030204" pitchFamily="34" charset="0"/>
              </a:rPr>
              <a:t>Гео-информационни системи</a:t>
            </a:r>
          </a:p>
          <a:p>
            <a:pPr algn="just"/>
            <a:endParaRPr lang="pl-PL" sz="3200" dirty="0">
              <a:solidFill>
                <a:srgbClr val="A50021"/>
              </a:solidFill>
              <a:latin typeface="Calibri" panose="020F0502020204030204" pitchFamily="34" charset="0"/>
            </a:endParaRPr>
          </a:p>
          <a:p>
            <a:pPr algn="just"/>
            <a:r>
              <a:rPr lang="bg-BG" sz="3200" dirty="0">
                <a:solidFill>
                  <a:srgbClr val="A50021"/>
                </a:solidFill>
                <a:latin typeface="Calibri" panose="020F0502020204030204" pitchFamily="34" charset="0"/>
              </a:rPr>
              <a:t>Компютърна графика (</a:t>
            </a:r>
            <a:r>
              <a:rPr lang="pl-PL" sz="3200" dirty="0">
                <a:solidFill>
                  <a:srgbClr val="A50021"/>
                </a:solidFill>
                <a:latin typeface="Calibri" panose="020F0502020204030204" pitchFamily="34" charset="0"/>
              </a:rPr>
              <a:t>FreeCAD, Fandango, Blender, ...)</a:t>
            </a:r>
          </a:p>
          <a:p>
            <a:pPr algn="just"/>
            <a:endParaRPr lang="pl-PL" sz="1200" dirty="0">
              <a:solidFill>
                <a:srgbClr val="A5002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04987"/>
      </p:ext>
    </p:extLst>
  </p:cSld>
  <p:clrMapOvr>
    <a:masterClrMapping/>
  </p:clrMapOvr>
  <p:transition spd="med">
    <p:pull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9937"/>
          </a:xfrm>
        </p:spPr>
        <p:txBody>
          <a:bodyPr/>
          <a:lstStyle/>
          <a:p>
            <a:pPr>
              <a:defRPr/>
            </a:pPr>
            <a:r>
              <a:rPr lang="en-US" altLang="bg-BG" sz="4000" b="1" dirty="0">
                <a:ea typeface="ＭＳ Ｐゴシック" panose="020B0600070205080204" pitchFamily="34" charset="-128"/>
              </a:rPr>
              <a:t>http://docs.python.org/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482E1-6ADD-49DD-A5DF-C9197079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8" y="1143000"/>
            <a:ext cx="902067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99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en-US" altLang="bg-BG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Python tutorial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916"/>
            <a:ext cx="9144000" cy="59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5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bg-BG" sz="4000" b="1" dirty="0"/>
              <a:t>Алгоритъм</a:t>
            </a:r>
            <a:endParaRPr lang="en-US" sz="4000" b="1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5181600"/>
          </a:xfrm>
        </p:spPr>
        <p:txBody>
          <a:bodyPr/>
          <a:lstStyle/>
          <a:p>
            <a:r>
              <a:rPr lang="bg-BG" dirty="0"/>
              <a:t>Крайна последователност от прости инструкции, която се изпълнява за крайно време</a:t>
            </a:r>
            <a:r>
              <a:rPr lang="en-US" dirty="0"/>
              <a:t>.</a:t>
            </a:r>
          </a:p>
          <a:p>
            <a:r>
              <a:rPr lang="bg-BG" dirty="0"/>
              <a:t>Твърде абстрактна дефиниция, понеже</a:t>
            </a:r>
            <a:r>
              <a:rPr lang="en-US" dirty="0"/>
              <a:t>:</a:t>
            </a:r>
          </a:p>
          <a:p>
            <a:pPr lvl="1"/>
            <a:r>
              <a:rPr lang="bg-BG" sz="2800" dirty="0"/>
              <a:t>Не задаваме характера на простите инструкции</a:t>
            </a:r>
            <a:r>
              <a:rPr lang="en-US" sz="2800" dirty="0"/>
              <a:t>. </a:t>
            </a:r>
          </a:p>
          <a:p>
            <a:pPr lvl="2"/>
            <a:r>
              <a:rPr lang="bg-BG" sz="2400" dirty="0"/>
              <a:t>Пример за такава може да бъде</a:t>
            </a:r>
            <a:r>
              <a:rPr lang="en-US" sz="2400" dirty="0"/>
              <a:t> “</a:t>
            </a:r>
            <a:r>
              <a:rPr lang="bg-BG" sz="2400" dirty="0"/>
              <a:t>увеличи с единица дадено число</a:t>
            </a:r>
            <a:r>
              <a:rPr lang="en-US" sz="2400" dirty="0"/>
              <a:t>” </a:t>
            </a:r>
            <a:r>
              <a:rPr lang="bg-BG" sz="2400" dirty="0"/>
              <a:t>или</a:t>
            </a:r>
            <a:r>
              <a:rPr lang="en-US" sz="2400" dirty="0"/>
              <a:t> “</a:t>
            </a:r>
            <a:r>
              <a:rPr lang="bg-BG" sz="2400" dirty="0"/>
              <a:t>изчисли троен интеграл</a:t>
            </a:r>
            <a:r>
              <a:rPr lang="en-US" sz="2400" dirty="0"/>
              <a:t>”</a:t>
            </a:r>
          </a:p>
          <a:p>
            <a:pPr lvl="1"/>
            <a:r>
              <a:rPr lang="bg-BG" sz="2800" dirty="0"/>
              <a:t>Не казваме кой ще изпълнява тези инструкции</a:t>
            </a:r>
            <a:r>
              <a:rPr lang="en-US" sz="2800" dirty="0"/>
              <a:t>.</a:t>
            </a:r>
          </a:p>
          <a:p>
            <a:pPr lvl="2"/>
            <a:r>
              <a:rPr lang="bg-BG" sz="2400" dirty="0"/>
              <a:t>Например дали е човек, калкулатор, компютър</a:t>
            </a:r>
            <a:r>
              <a:rPr lang="en-US" sz="2400" dirty="0"/>
              <a:t>, …</a:t>
            </a:r>
          </a:p>
          <a:p>
            <a:pPr lvl="2"/>
            <a:r>
              <a:rPr lang="bg-BG" sz="2400" dirty="0"/>
              <a:t>Ако е компютър, какъв му е процесора</a:t>
            </a:r>
            <a:r>
              <a:rPr lang="en-US" sz="2400" dirty="0"/>
              <a:t>? </a:t>
            </a:r>
            <a:r>
              <a:rPr lang="bg-BG" sz="2400" dirty="0"/>
              <a:t>Колко оперативна памет има</a:t>
            </a:r>
            <a:r>
              <a:rPr lang="en-US" sz="2400" dirty="0"/>
              <a:t>? </a:t>
            </a:r>
            <a:r>
              <a:rPr lang="bg-BG" sz="2400" dirty="0"/>
              <a:t>Колко му е външната памет</a:t>
            </a:r>
            <a:r>
              <a:rPr lang="en-US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858442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2"/>
          <p:cNvGrpSpPr>
            <a:grpSpLocks/>
          </p:cNvGrpSpPr>
          <p:nvPr/>
        </p:nvGrpSpPr>
        <p:grpSpPr bwMode="auto">
          <a:xfrm>
            <a:off x="533400" y="1143000"/>
            <a:ext cx="7937500" cy="180975"/>
            <a:chOff x="295" y="1311"/>
            <a:chExt cx="5177" cy="114"/>
          </a:xfrm>
        </p:grpSpPr>
        <p:sp>
          <p:nvSpPr>
            <p:cNvPr id="19464" name="Rectangle 3"/>
            <p:cNvSpPr>
              <a:spLocks noChangeArrowheads="1"/>
            </p:cNvSpPr>
            <p:nvPr/>
          </p:nvSpPr>
          <p:spPr bwMode="auto">
            <a:xfrm>
              <a:off x="295" y="1311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bg-BG" altLang="bg-BG"/>
            </a:p>
          </p:txBody>
        </p:sp>
        <p:sp>
          <p:nvSpPr>
            <p:cNvPr id="19465" name="Rectangle 4"/>
            <p:cNvSpPr>
              <a:spLocks noChangeArrowheads="1"/>
            </p:cNvSpPr>
            <p:nvPr/>
          </p:nvSpPr>
          <p:spPr bwMode="auto">
            <a:xfrm>
              <a:off x="295" y="1377"/>
              <a:ext cx="5177" cy="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bg-BG" altLang="bg-BG"/>
            </a:p>
          </p:txBody>
        </p:sp>
      </p:grpSp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457200" y="288925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bg-BG" altLang="bg-BG" sz="4000" dirty="0"/>
              <a:t>Езикът </a:t>
            </a:r>
            <a:r>
              <a:rPr lang="en-US" altLang="bg-BG" sz="4000" dirty="0"/>
              <a:t>Python </a:t>
            </a:r>
            <a:r>
              <a:rPr lang="bg-BG" altLang="bg-BG" sz="4000" dirty="0"/>
              <a:t>и средата</a:t>
            </a:r>
            <a:r>
              <a:rPr lang="en-US" altLang="bg-BG" sz="4000" dirty="0"/>
              <a:t> IDLE</a:t>
            </a:r>
          </a:p>
        </p:txBody>
      </p:sp>
      <p:sp>
        <p:nvSpPr>
          <p:cNvPr id="19459" name="Text Box 31"/>
          <p:cNvSpPr txBox="1">
            <a:spLocks noChangeArrowheads="1"/>
          </p:cNvSpPr>
          <p:nvPr/>
        </p:nvSpPr>
        <p:spPr bwMode="auto">
          <a:xfrm>
            <a:off x="457200" y="4444424"/>
            <a:ext cx="4227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bg-BG" sz="1600" i="1" dirty="0"/>
          </a:p>
        </p:txBody>
      </p:sp>
      <p:sp>
        <p:nvSpPr>
          <p:cNvPr id="19461" name="Text Box 31"/>
          <p:cNvSpPr txBox="1">
            <a:spLocks noChangeArrowheads="1"/>
          </p:cNvSpPr>
          <p:nvPr/>
        </p:nvSpPr>
        <p:spPr bwMode="auto">
          <a:xfrm>
            <a:off x="4953000" y="4421188"/>
            <a:ext cx="381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bg-BG" altLang="bg-BG" sz="1600" dirty="0"/>
              <a:t>Редактор</a:t>
            </a:r>
            <a:r>
              <a:rPr lang="en-US" altLang="bg-BG" sz="1600" dirty="0"/>
              <a:t>: </a:t>
            </a:r>
            <a:r>
              <a:rPr lang="bg-BG" altLang="bg-BG" sz="1600" dirty="0"/>
              <a:t>Създаване на програми, запазване във файлове и изпълнение</a:t>
            </a:r>
            <a:endParaRPr lang="en-US" altLang="bg-BG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99256" y="1524704"/>
            <a:ext cx="8363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3.9.1 (tags/v3.9.1:1e5d33e, Dec  7 2020, 17:08:21) [MSC v.1927 64 bit (AMD64)] on win32</a:t>
            </a:r>
          </a:p>
          <a:p>
            <a:r>
              <a:rPr lang="en-US" dirty="0"/>
              <a:t>Type "help", "copyright", "credits" or "license()" for more information.</a:t>
            </a:r>
          </a:p>
          <a:p>
            <a:r>
              <a:rPr lang="en-US" dirty="0"/>
              <a:t>&gt;&gt;&gt; </a:t>
            </a:r>
            <a:endParaRPr lang="bg-BG" dirty="0"/>
          </a:p>
          <a:p>
            <a:endParaRPr lang="bg-BG" dirty="0"/>
          </a:p>
          <a:p>
            <a:r>
              <a:rPr lang="bg-BG" altLang="bg-BG" dirty="0"/>
              <a:t>Директна работа с интерпретатора на</a:t>
            </a:r>
            <a:r>
              <a:rPr lang="en-US" altLang="bg-BG" dirty="0"/>
              <a:t> Python</a:t>
            </a:r>
            <a:endParaRPr lang="en-US" altLang="bg-BG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2" y="3665831"/>
            <a:ext cx="374384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35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>
              <a:defRPr/>
            </a:pPr>
            <a:r>
              <a:rPr lang="bg-BG" altLang="bg-BG" b="1" i="1" dirty="0">
                <a:ea typeface="ＭＳ Ｐゴシック" panose="020B0600070205080204" pitchFamily="34" charset="-128"/>
              </a:rPr>
              <a:t>Интерпретатор за</a:t>
            </a:r>
            <a:r>
              <a:rPr lang="en-US" altLang="bg-BG" b="1" i="1" dirty="0">
                <a:ea typeface="ＭＳ Ｐゴシック" panose="020B0600070205080204" pitchFamily="34" charset="-128"/>
              </a:rPr>
              <a:t> Python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bg-BG" altLang="bg-BG" sz="3200" b="0" dirty="0">
                <a:ea typeface="ＭＳ Ｐゴシック" panose="020B0600070205080204" pitchFamily="34" charset="-128"/>
              </a:rPr>
              <a:t>Предлага се интерпретатор и компилатор</a:t>
            </a:r>
            <a:endParaRPr lang="en-US" altLang="bg-BG" sz="3200" b="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bg-BG" altLang="bg-BG" sz="3200" b="0" dirty="0">
                <a:ea typeface="ＭＳ Ｐゴシック" panose="020B0600070205080204" pitchFamily="34" charset="-128"/>
              </a:rPr>
              <a:t>Интерактивен интерфейс:</a:t>
            </a:r>
            <a:endParaRPr lang="en-US" altLang="bg-BG" sz="3200" b="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en-US" altLang="bg-BG" sz="800" b="0" dirty="0">
              <a:ea typeface="ＭＳ Ｐゴシック" panose="020B0600070205080204" pitchFamily="34" charset="-128"/>
            </a:endParaRP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bg-BG" sz="2200" dirty="0">
                <a:ea typeface="ＭＳ Ｐゴシック" panose="020B0600070205080204" pitchFamily="34" charset="-128"/>
              </a:rPr>
              <a:t>Microsoft Windows [Version 10.0.17763.1697]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bg-BG" sz="2200" dirty="0">
                <a:ea typeface="ＭＳ Ｐゴシック" panose="020B0600070205080204" pitchFamily="34" charset="-128"/>
              </a:rPr>
              <a:t>(c) 2018 Microsoft Corporation. All rights reserved.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bg-BG" sz="2200" dirty="0">
                <a:ea typeface="ＭＳ Ｐゴシック" panose="020B0600070205080204" pitchFamily="34" charset="-128"/>
              </a:rPr>
              <a:t>C:\Users\Krassen&gt;python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bg-BG" sz="2200" dirty="0">
                <a:ea typeface="ＭＳ Ｐゴシック" panose="020B0600070205080204" pitchFamily="34" charset="-128"/>
              </a:rPr>
              <a:t>Python 3.9.1 (tags/v3.9.1:1e5d33e, Dec  7 2020, 17:08:21) [MSC v.1927 64 bit (AMD64)] on win32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bg-BG" sz="2200" dirty="0">
                <a:ea typeface="ＭＳ Ｐゴシック" panose="020B0600070205080204" pitchFamily="34" charset="-128"/>
              </a:rPr>
              <a:t>Type "help", "copyright", "credits" or "license" for more information.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bg-BG" sz="2200" dirty="0">
                <a:ea typeface="ＭＳ Ｐゴシック" panose="020B0600070205080204" pitchFamily="34" charset="-128"/>
              </a:rPr>
              <a:t>&gt;&gt;&gt; </a:t>
            </a:r>
            <a:r>
              <a:rPr lang="en-US" altLang="bg-BG" sz="2200" b="1" dirty="0">
                <a:ea typeface="ＭＳ Ｐゴシック" panose="020B0600070205080204" pitchFamily="34" charset="-128"/>
              </a:rPr>
              <a:t>def square(x):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bg-BG" sz="2200" dirty="0">
                <a:ea typeface="ＭＳ Ｐゴシック" panose="020B0600070205080204" pitchFamily="34" charset="-128"/>
              </a:rPr>
              <a:t>...   </a:t>
            </a:r>
            <a:r>
              <a:rPr lang="en-US" altLang="bg-BG" sz="2200" b="1" dirty="0">
                <a:ea typeface="ＭＳ Ｐゴシック" panose="020B0600070205080204" pitchFamily="34" charset="-128"/>
              </a:rPr>
              <a:t>return x * x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bg-BG" sz="2200" dirty="0">
                <a:ea typeface="ＭＳ Ｐゴシック" panose="020B0600070205080204" pitchFamily="34" charset="-128"/>
              </a:rPr>
              <a:t>... 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bg-BG" sz="2200" dirty="0">
                <a:ea typeface="ＭＳ Ｐゴシック" panose="020B0600070205080204" pitchFamily="34" charset="-128"/>
              </a:rPr>
              <a:t>&gt;&gt;&gt; </a:t>
            </a:r>
            <a:r>
              <a:rPr lang="en-US" altLang="bg-BG" sz="2200" b="1" dirty="0">
                <a:ea typeface="ＭＳ Ｐゴシック" panose="020B0600070205080204" pitchFamily="34" charset="-128"/>
              </a:rPr>
              <a:t>print(list(map(square, [1, 2, 3, 4])))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bg-BG" sz="2200" dirty="0">
                <a:ea typeface="ＭＳ Ｐゴシック" panose="020B0600070205080204" pitchFamily="34" charset="-128"/>
              </a:rPr>
              <a:t>[1, 4, 9, 16]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altLang="bg-BG" sz="2200" dirty="0">
                <a:ea typeface="ＭＳ Ｐゴシック" panose="020B0600070205080204" pitchFamily="34" charset="-128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868884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bg-BG" altLang="bg-BG" sz="3800" b="1" i="1" dirty="0">
                <a:ea typeface="ＭＳ Ｐゴシック" panose="020B0600070205080204" pitchFamily="34" charset="-128"/>
              </a:rPr>
              <a:t>Среда за програмиране </a:t>
            </a:r>
            <a:r>
              <a:rPr lang="en-US" altLang="bg-BG" sz="3800" b="1" i="1" dirty="0">
                <a:ea typeface="ＭＳ Ｐゴシック" panose="020B0600070205080204" pitchFamily="34" charset="-128"/>
              </a:rPr>
              <a:t>IDLE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48750" cy="4708525"/>
          </a:xfrm>
        </p:spPr>
        <p:txBody>
          <a:bodyPr/>
          <a:lstStyle/>
          <a:p>
            <a:pPr marL="236538" indent="-236538"/>
            <a:r>
              <a:rPr lang="en-US" altLang="bg-BG" sz="2800" b="0" dirty="0">
                <a:ea typeface="ＭＳ Ｐゴシック" panose="020B0600070205080204" pitchFamily="34" charset="-128"/>
              </a:rPr>
              <a:t>IDLE </a:t>
            </a:r>
            <a:r>
              <a:rPr lang="bg-BG" altLang="bg-BG" sz="2800" b="0" dirty="0">
                <a:ea typeface="ＭＳ Ｐゴシック" panose="020B0600070205080204" pitchFamily="34" charset="-128"/>
              </a:rPr>
              <a:t>е специализирана среда за езика 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Python, </a:t>
            </a:r>
            <a:r>
              <a:rPr lang="bg-BG" altLang="bg-BG" sz="2800" b="0" dirty="0">
                <a:ea typeface="ＭＳ Ｐゴシック" panose="020B0600070205080204" pitchFamily="34" charset="-128"/>
              </a:rPr>
              <a:t>най-често използвана в ОС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 Windows</a:t>
            </a:r>
          </a:p>
          <a:p>
            <a:pPr marL="236538" indent="-236538"/>
            <a:r>
              <a:rPr lang="bg-BG" altLang="bg-BG" sz="2800" b="0" dirty="0">
                <a:ea typeface="ＭＳ Ｐゴシック" panose="020B0600070205080204" pitchFamily="34" charset="-128"/>
              </a:rPr>
              <a:t>Редактор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 </a:t>
            </a:r>
            <a:r>
              <a:rPr lang="bg-BG" altLang="bg-BG" sz="2800" b="0" dirty="0">
                <a:ea typeface="ＭＳ Ｐゴシック" panose="020B0600070205080204" pitchFamily="34" charset="-128"/>
              </a:rPr>
              <a:t>с открояване на обекти от езика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, </a:t>
            </a:r>
            <a:r>
              <a:rPr lang="bg-BG" altLang="bg-BG" sz="2800" b="0" dirty="0">
                <a:ea typeface="ＭＳ Ｐゴシック" panose="020B0600070205080204" pitchFamily="34" charset="-128"/>
              </a:rPr>
              <a:t>автоматично дописване на запазени думи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, </a:t>
            </a:r>
            <a:r>
              <a:rPr lang="bg-BG" altLang="bg-BG" sz="2800" b="0" dirty="0">
                <a:ea typeface="ＭＳ Ｐゴシック" panose="020B0600070205080204" pitchFamily="34" charset="-128"/>
              </a:rPr>
              <a:t>подреждане на текста и </a:t>
            </a:r>
            <a:r>
              <a:rPr lang="bg-BG" altLang="bg-BG" sz="2800" b="0" dirty="0" err="1">
                <a:ea typeface="ＭＳ Ｐゴシック" panose="020B0600070205080204" pitchFamily="34" charset="-128"/>
              </a:rPr>
              <a:t>др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.</a:t>
            </a:r>
          </a:p>
          <a:p>
            <a:pPr marL="236538" indent="-236538"/>
            <a:r>
              <a:rPr lang="bg-BG" altLang="bg-BG" sz="2800" b="0" dirty="0">
                <a:ea typeface="ＭＳ Ｐゴシック" panose="020B0600070205080204" pitchFamily="34" charset="-128"/>
              </a:rPr>
              <a:t>Интегриран интерпретатор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 </a:t>
            </a:r>
            <a:endParaRPr lang="bg-BG" altLang="bg-BG" sz="2800" b="0" dirty="0">
              <a:ea typeface="ＭＳ Ｐゴシック" panose="020B0600070205080204" pitchFamily="34" charset="-128"/>
            </a:endParaRPr>
          </a:p>
          <a:p>
            <a:pPr marL="236538" indent="-236538"/>
            <a:r>
              <a:rPr lang="bg-BG" altLang="bg-BG" sz="2800" b="0" dirty="0">
                <a:ea typeface="ＭＳ Ｐゴシック" panose="020B0600070205080204" pitchFamily="34" charset="-128"/>
              </a:rPr>
              <a:t>Проверка по команди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, </a:t>
            </a:r>
            <a:r>
              <a:rPr lang="bg-BG" altLang="bg-BG" sz="2800" b="0" dirty="0">
                <a:ea typeface="ＭＳ Ｐゴシック" panose="020B0600070205080204" pitchFamily="34" charset="-128"/>
              </a:rPr>
              <a:t>точки на прекъсване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, </a:t>
            </a:r>
            <a:r>
              <a:rPr lang="bg-BG" altLang="bg-BG" dirty="0">
                <a:ea typeface="ＭＳ Ｐゴシック" panose="020B0600070205080204" pitchFamily="34" charset="-128"/>
              </a:rPr>
              <a:t>следене променливи и</a:t>
            </a:r>
            <a:r>
              <a:rPr lang="en-US" altLang="bg-BG" dirty="0">
                <a:ea typeface="ＭＳ Ｐゴシック" panose="020B0600070205080204" pitchFamily="34" charset="-128"/>
              </a:rPr>
              <a:t> </a:t>
            </a:r>
            <a:r>
              <a:rPr lang="bg-BG" altLang="bg-BG" dirty="0">
                <a:ea typeface="ＭＳ Ｐゴシック" panose="020B0600070205080204" pitchFamily="34" charset="-128"/>
              </a:rPr>
              <a:t>други.</a:t>
            </a:r>
            <a:endParaRPr lang="en-US" altLang="bg-BG" sz="2800" b="0" dirty="0"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8D6C8-DD1F-4D28-B602-EE2C69BE4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4267200"/>
            <a:ext cx="8801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64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523002"/>
            <a:ext cx="7162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lang="bg-BG" sz="4000" b="1" spc="-100" dirty="0"/>
              <a:t>Програми на </a:t>
            </a:r>
            <a:r>
              <a:rPr sz="4000" b="1" spc="-100" dirty="0"/>
              <a:t>P</a:t>
            </a:r>
            <a:r>
              <a:rPr sz="4000" b="1" spc="-50" dirty="0"/>
              <a:t>YTHO</a:t>
            </a:r>
            <a:r>
              <a:rPr sz="4000" b="1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447800"/>
            <a:ext cx="8229600" cy="5175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800" dirty="0">
                <a:solidFill>
                  <a:srgbClr val="A50021"/>
                </a:solidFill>
                <a:latin typeface="+mn-lt"/>
                <a:cs typeface="Calibri"/>
              </a:rPr>
              <a:t> </a:t>
            </a:r>
            <a:r>
              <a:rPr lang="bg-BG" sz="2800" b="1" dirty="0">
                <a:solidFill>
                  <a:srgbClr val="A50021"/>
                </a:solidFill>
                <a:latin typeface="+mn-lt"/>
                <a:cs typeface="Calibri"/>
              </a:rPr>
              <a:t>програма</a:t>
            </a:r>
            <a:r>
              <a:rPr sz="2800" b="1" spc="20" dirty="0">
                <a:solidFill>
                  <a:srgbClr val="A50021"/>
                </a:solidFill>
                <a:latin typeface="+mn-lt"/>
                <a:cs typeface="Calibri"/>
              </a:rPr>
              <a:t> </a:t>
            </a:r>
            <a:r>
              <a:rPr lang="bg-BG" sz="2800" dirty="0">
                <a:solidFill>
                  <a:srgbClr val="A50021"/>
                </a:solidFill>
                <a:latin typeface="+mn-lt"/>
                <a:cs typeface="Calibri"/>
              </a:rPr>
              <a:t>е</a:t>
            </a:r>
            <a:r>
              <a:rPr sz="2800" spc="-25" dirty="0">
                <a:solidFill>
                  <a:srgbClr val="A50021"/>
                </a:solidFill>
                <a:latin typeface="+mn-lt"/>
                <a:cs typeface="Calibri"/>
              </a:rPr>
              <a:t> </a:t>
            </a:r>
            <a:r>
              <a:rPr lang="bg-BG" sz="2800" spc="-5" dirty="0">
                <a:solidFill>
                  <a:srgbClr val="A50021"/>
                </a:solidFill>
                <a:latin typeface="+mn-lt"/>
                <a:cs typeface="Calibri"/>
              </a:rPr>
              <a:t>последователност от команди и дефиниции</a:t>
            </a:r>
            <a:endParaRPr sz="2800" dirty="0">
              <a:solidFill>
                <a:srgbClr val="A50021"/>
              </a:solidFill>
              <a:latin typeface="+mn-lt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lang="bg-BG" sz="2800" spc="-20" dirty="0">
                <a:solidFill>
                  <a:srgbClr val="A50021"/>
                </a:solidFill>
                <a:latin typeface="+mn-lt"/>
                <a:cs typeface="Calibri"/>
              </a:rPr>
              <a:t>Дефинициите се</a:t>
            </a:r>
            <a:r>
              <a:rPr sz="2800" spc="10" dirty="0">
                <a:solidFill>
                  <a:srgbClr val="A50021"/>
                </a:solidFill>
                <a:latin typeface="+mn-lt"/>
                <a:cs typeface="Calibri"/>
              </a:rPr>
              <a:t> </a:t>
            </a:r>
            <a:r>
              <a:rPr lang="bg-BG" sz="2800" b="1" spc="-15" dirty="0">
                <a:solidFill>
                  <a:srgbClr val="A50021"/>
                </a:solidFill>
                <a:latin typeface="+mn-lt"/>
                <a:cs typeface="Calibri"/>
              </a:rPr>
              <a:t>оценяват (например дефиниция на функция)</a:t>
            </a:r>
            <a:endParaRPr sz="2800" dirty="0">
              <a:solidFill>
                <a:srgbClr val="A50021"/>
              </a:solidFill>
              <a:latin typeface="+mn-lt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lang="bg-BG" sz="2800" spc="-35" dirty="0">
                <a:solidFill>
                  <a:srgbClr val="A50021"/>
                </a:solidFill>
                <a:latin typeface="+mn-lt"/>
                <a:cs typeface="Calibri"/>
              </a:rPr>
              <a:t>Командите се</a:t>
            </a:r>
            <a:r>
              <a:rPr sz="2800" spc="-15" dirty="0">
                <a:solidFill>
                  <a:srgbClr val="A50021"/>
                </a:solidFill>
                <a:latin typeface="+mn-lt"/>
                <a:cs typeface="Calibri"/>
              </a:rPr>
              <a:t> </a:t>
            </a:r>
            <a:r>
              <a:rPr lang="bg-BG" sz="2800" b="1" spc="-40" dirty="0">
                <a:solidFill>
                  <a:srgbClr val="A50021"/>
                </a:solidFill>
                <a:latin typeface="+mn-lt"/>
                <a:cs typeface="Calibri"/>
              </a:rPr>
              <a:t>изпълняват</a:t>
            </a:r>
            <a:r>
              <a:rPr sz="2800" b="1" spc="10" dirty="0">
                <a:solidFill>
                  <a:srgbClr val="A50021"/>
                </a:solidFill>
                <a:latin typeface="+mn-lt"/>
                <a:cs typeface="Calibri"/>
              </a:rPr>
              <a:t> </a:t>
            </a:r>
            <a:r>
              <a:rPr lang="bg-BG" sz="2800" spc="-15" dirty="0">
                <a:solidFill>
                  <a:srgbClr val="A50021"/>
                </a:solidFill>
                <a:latin typeface="+mn-lt"/>
                <a:cs typeface="Calibri"/>
              </a:rPr>
              <a:t>от интерпретатора на</a:t>
            </a:r>
            <a:r>
              <a:rPr sz="2800" dirty="0">
                <a:solidFill>
                  <a:srgbClr val="A50021"/>
                </a:solidFill>
                <a:latin typeface="+mn-lt"/>
                <a:cs typeface="Calibri"/>
              </a:rPr>
              <a:t> </a:t>
            </a:r>
            <a:r>
              <a:rPr sz="2800" spc="-10" dirty="0">
                <a:solidFill>
                  <a:srgbClr val="A50021"/>
                </a:solidFill>
                <a:latin typeface="+mn-lt"/>
                <a:cs typeface="Calibri"/>
              </a:rPr>
              <a:t>P</a:t>
            </a:r>
            <a:r>
              <a:rPr sz="2800" spc="-5" dirty="0">
                <a:solidFill>
                  <a:srgbClr val="A50021"/>
                </a:solidFill>
                <a:latin typeface="+mn-lt"/>
                <a:cs typeface="Calibri"/>
              </a:rPr>
              <a:t>y</a:t>
            </a:r>
            <a:r>
              <a:rPr sz="2800" dirty="0">
                <a:solidFill>
                  <a:srgbClr val="A50021"/>
                </a:solidFill>
                <a:latin typeface="+mn-lt"/>
                <a:cs typeface="Calibri"/>
              </a:rPr>
              <a:t>thon</a:t>
            </a:r>
            <a:r>
              <a:rPr sz="2800" spc="-15" dirty="0">
                <a:solidFill>
                  <a:srgbClr val="A50021"/>
                </a:solidFill>
                <a:latin typeface="+mn-lt"/>
                <a:cs typeface="Calibri"/>
              </a:rPr>
              <a:t> </a:t>
            </a:r>
            <a:r>
              <a:rPr lang="bg-BG" sz="2800" dirty="0">
                <a:solidFill>
                  <a:srgbClr val="A50021"/>
                </a:solidFill>
                <a:latin typeface="+mn-lt"/>
                <a:cs typeface="Calibri"/>
              </a:rPr>
              <a:t>в команден </a:t>
            </a:r>
            <a:r>
              <a:rPr lang="bg-BG" sz="2800" dirty="0" err="1">
                <a:solidFill>
                  <a:srgbClr val="A50021"/>
                </a:solidFill>
                <a:latin typeface="+mn-lt"/>
                <a:cs typeface="Calibri"/>
              </a:rPr>
              <a:t>шел</a:t>
            </a:r>
            <a:r>
              <a:rPr lang="bg-BG" sz="2800" dirty="0">
                <a:solidFill>
                  <a:srgbClr val="A50021"/>
                </a:solidFill>
                <a:latin typeface="+mn-lt"/>
                <a:cs typeface="Calibri"/>
              </a:rPr>
              <a:t> (прозорец)</a:t>
            </a:r>
            <a:endParaRPr sz="2800" dirty="0">
              <a:solidFill>
                <a:srgbClr val="A50021"/>
              </a:solidFill>
              <a:latin typeface="+mn-lt"/>
              <a:cs typeface="Calibri"/>
            </a:endParaRPr>
          </a:p>
          <a:p>
            <a:pPr marL="104139" marR="553085" indent="-91440">
              <a:lnSpc>
                <a:spcPts val="2810"/>
              </a:lnSpc>
              <a:spcBef>
                <a:spcPts val="162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bg-BG" sz="2800" b="1" spc="-15" dirty="0">
                <a:solidFill>
                  <a:srgbClr val="A50021"/>
                </a:solidFill>
                <a:latin typeface="+mn-lt"/>
                <a:cs typeface="Calibri"/>
              </a:rPr>
              <a:t> командите</a:t>
            </a:r>
            <a:r>
              <a:rPr sz="2800" b="1" spc="15" dirty="0">
                <a:solidFill>
                  <a:srgbClr val="A50021"/>
                </a:solidFill>
                <a:latin typeface="+mn-lt"/>
                <a:cs typeface="Calibri"/>
              </a:rPr>
              <a:t> </a:t>
            </a:r>
            <a:r>
              <a:rPr lang="bg-BG" sz="2800" dirty="0">
                <a:solidFill>
                  <a:srgbClr val="A50021"/>
                </a:solidFill>
                <a:latin typeface="+mn-lt"/>
                <a:cs typeface="Calibri"/>
              </a:rPr>
              <a:t>указват на интерпретатора какво да се извърши</a:t>
            </a:r>
            <a:endParaRPr sz="2800" dirty="0">
              <a:solidFill>
                <a:srgbClr val="A50021"/>
              </a:solidFill>
              <a:latin typeface="+mn-lt"/>
              <a:cs typeface="Calibri"/>
            </a:endParaRPr>
          </a:p>
          <a:p>
            <a:pPr marL="104139" marR="18923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bg-BG" sz="2800" spc="-45" dirty="0">
                <a:solidFill>
                  <a:srgbClr val="A50021"/>
                </a:solidFill>
                <a:latin typeface="+mn-lt"/>
                <a:cs typeface="Calibri"/>
              </a:rPr>
              <a:t> могат да се изписват директно в командния прозорец</a:t>
            </a:r>
            <a:r>
              <a:rPr sz="2800" spc="10" dirty="0">
                <a:solidFill>
                  <a:srgbClr val="A50021"/>
                </a:solidFill>
                <a:latin typeface="+mn-lt"/>
                <a:cs typeface="Calibri"/>
              </a:rPr>
              <a:t> </a:t>
            </a:r>
            <a:r>
              <a:rPr lang="bg-BG" sz="2800" spc="10" dirty="0">
                <a:solidFill>
                  <a:srgbClr val="A50021"/>
                </a:solidFill>
                <a:latin typeface="+mn-lt"/>
                <a:cs typeface="Calibri"/>
              </a:rPr>
              <a:t>(</a:t>
            </a:r>
            <a:r>
              <a:rPr lang="bg-BG" sz="2800" b="1" spc="-10" dirty="0" err="1">
                <a:solidFill>
                  <a:srgbClr val="A50021"/>
                </a:solidFill>
                <a:latin typeface="+mn-lt"/>
                <a:cs typeface="Calibri"/>
              </a:rPr>
              <a:t>шел</a:t>
            </a:r>
            <a:r>
              <a:rPr lang="bg-BG" sz="2800" b="1" spc="-10" dirty="0">
                <a:solidFill>
                  <a:srgbClr val="A50021"/>
                </a:solidFill>
                <a:latin typeface="+mn-lt"/>
                <a:cs typeface="Calibri"/>
              </a:rPr>
              <a:t>)</a:t>
            </a:r>
            <a:r>
              <a:rPr sz="2800" b="1" spc="10" dirty="0">
                <a:solidFill>
                  <a:srgbClr val="A50021"/>
                </a:solidFill>
                <a:latin typeface="+mn-lt"/>
                <a:cs typeface="Calibri"/>
              </a:rPr>
              <a:t> </a:t>
            </a:r>
            <a:r>
              <a:rPr lang="bg-BG" sz="2800" spc="-20" dirty="0">
                <a:solidFill>
                  <a:srgbClr val="A50021"/>
                </a:solidFill>
                <a:latin typeface="+mn-lt"/>
                <a:cs typeface="Calibri"/>
              </a:rPr>
              <a:t>или съхраняват във</a:t>
            </a:r>
            <a:r>
              <a:rPr sz="2800" spc="15" dirty="0">
                <a:solidFill>
                  <a:srgbClr val="A50021"/>
                </a:solidFill>
                <a:latin typeface="+mn-lt"/>
                <a:cs typeface="Calibri"/>
              </a:rPr>
              <a:t> </a:t>
            </a:r>
            <a:r>
              <a:rPr lang="bg-BG" sz="2800" b="1" spc="-15" dirty="0">
                <a:solidFill>
                  <a:srgbClr val="A50021"/>
                </a:solidFill>
                <a:latin typeface="+mn-lt"/>
                <a:cs typeface="Calibri"/>
              </a:rPr>
              <a:t>файл (програма)</a:t>
            </a:r>
            <a:r>
              <a:rPr sz="2800" b="1" spc="5" dirty="0">
                <a:solidFill>
                  <a:srgbClr val="A50021"/>
                </a:solidFill>
                <a:latin typeface="+mn-lt"/>
                <a:cs typeface="Calibri"/>
              </a:rPr>
              <a:t> </a:t>
            </a:r>
            <a:r>
              <a:rPr lang="bg-BG" sz="2800" spc="-15" dirty="0">
                <a:solidFill>
                  <a:srgbClr val="A50021"/>
                </a:solidFill>
                <a:latin typeface="+mn-lt"/>
                <a:cs typeface="Calibri"/>
              </a:rPr>
              <a:t>който се изчита от интерпретатора и изпълнява команда по команда</a:t>
            </a:r>
            <a:endParaRPr sz="2800" dirty="0">
              <a:solidFill>
                <a:srgbClr val="A50021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7727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4205"/>
            <a:ext cx="8229600" cy="1243866"/>
          </a:xfrm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lang="bg-BG" sz="4000" b="1" spc="-75" dirty="0"/>
              <a:t>Изрази в езика </a:t>
            </a:r>
            <a:r>
              <a:rPr lang="en-US" sz="4000" b="1" spc="-75" dirty="0"/>
              <a:t>Python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893842"/>
            <a:ext cx="7647941" cy="3311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bg-BG" sz="2800" b="1" spc="-15" dirty="0">
                <a:solidFill>
                  <a:srgbClr val="C00000"/>
                </a:solidFill>
                <a:latin typeface="+mn-lt"/>
                <a:cs typeface="Calibri"/>
              </a:rPr>
              <a:t>комбинират</a:t>
            </a:r>
            <a:r>
              <a:rPr sz="2800" b="1" spc="15" dirty="0">
                <a:solidFill>
                  <a:srgbClr val="C00000"/>
                </a:solidFill>
                <a:latin typeface="+mn-lt"/>
                <a:cs typeface="Calibri"/>
              </a:rPr>
              <a:t> </a:t>
            </a:r>
            <a:r>
              <a:rPr lang="bg-BG" sz="2800" b="1" dirty="0">
                <a:solidFill>
                  <a:srgbClr val="C00000"/>
                </a:solidFill>
                <a:latin typeface="+mn-lt"/>
                <a:cs typeface="Calibri"/>
              </a:rPr>
              <a:t>обекти от езика (променливи, константи и други имена на елементи от езика)</a:t>
            </a:r>
            <a:r>
              <a:rPr sz="2800" b="1" spc="-10" dirty="0">
                <a:solidFill>
                  <a:srgbClr val="C00000"/>
                </a:solidFill>
                <a:latin typeface="+mn-lt"/>
                <a:cs typeface="Calibri"/>
              </a:rPr>
              <a:t> </a:t>
            </a:r>
            <a:r>
              <a:rPr lang="bg-BG" sz="2800" b="1" spc="-15" dirty="0">
                <a:solidFill>
                  <a:srgbClr val="C00000"/>
                </a:solidFill>
                <a:latin typeface="+mn-lt"/>
                <a:cs typeface="Calibri"/>
              </a:rPr>
              <a:t>свързани с</a:t>
            </a:r>
            <a:r>
              <a:rPr sz="2800" b="1" spc="5" dirty="0">
                <a:solidFill>
                  <a:srgbClr val="C00000"/>
                </a:solidFill>
                <a:latin typeface="+mn-lt"/>
                <a:cs typeface="Calibri"/>
              </a:rPr>
              <a:t> </a:t>
            </a:r>
            <a:r>
              <a:rPr lang="bg-BG" sz="2800" b="1" dirty="0">
                <a:solidFill>
                  <a:srgbClr val="C00000"/>
                </a:solidFill>
                <a:latin typeface="+mn-lt"/>
                <a:cs typeface="Calibri"/>
              </a:rPr>
              <a:t>оператори от езика</a:t>
            </a:r>
            <a:endParaRPr sz="2800" dirty="0">
              <a:latin typeface="+mn-lt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bg-BG" sz="2800" spc="-15" dirty="0">
                <a:solidFill>
                  <a:srgbClr val="A50021"/>
                </a:solidFill>
                <a:latin typeface="+mn-lt"/>
                <a:cs typeface="Calibri"/>
              </a:rPr>
              <a:t>Всеки израз има </a:t>
            </a:r>
            <a:r>
              <a:rPr lang="bg-BG" sz="2800" b="1" spc="-15" dirty="0">
                <a:solidFill>
                  <a:srgbClr val="A50021"/>
                </a:solidFill>
                <a:latin typeface="+mn-lt"/>
                <a:cs typeface="Calibri"/>
              </a:rPr>
              <a:t>стойност</a:t>
            </a:r>
            <a:r>
              <a:rPr sz="2800" spc="-10" dirty="0">
                <a:solidFill>
                  <a:srgbClr val="A50021"/>
                </a:solidFill>
                <a:latin typeface="+mn-lt"/>
                <a:cs typeface="Calibri"/>
              </a:rPr>
              <a:t>,</a:t>
            </a:r>
            <a:r>
              <a:rPr sz="2800" spc="5" dirty="0">
                <a:solidFill>
                  <a:srgbClr val="A50021"/>
                </a:solidFill>
                <a:latin typeface="+mn-lt"/>
                <a:cs typeface="Calibri"/>
              </a:rPr>
              <a:t> </a:t>
            </a:r>
            <a:r>
              <a:rPr lang="bg-BG" sz="2800" spc="-15" dirty="0">
                <a:solidFill>
                  <a:srgbClr val="A50021"/>
                </a:solidFill>
                <a:latin typeface="+mn-lt"/>
                <a:cs typeface="Calibri"/>
              </a:rPr>
              <a:t>която е от някакъв тип данни (цяло число, реално число, низ и др.)</a:t>
            </a:r>
            <a:endParaRPr sz="2800" dirty="0">
              <a:solidFill>
                <a:srgbClr val="A50021"/>
              </a:solidFill>
              <a:latin typeface="+mn-lt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bg-BG" sz="2800" spc="-65" dirty="0">
                <a:solidFill>
                  <a:srgbClr val="A50021"/>
                </a:solidFill>
                <a:latin typeface="+mn-lt"/>
                <a:cs typeface="Calibri"/>
              </a:rPr>
              <a:t>Синтаксис на един прост израз в езика:</a:t>
            </a:r>
            <a:endParaRPr sz="2800" dirty="0">
              <a:solidFill>
                <a:srgbClr val="A50021"/>
              </a:solidFill>
              <a:latin typeface="+mn-lt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65"/>
              </a:spcBef>
            </a:pPr>
            <a:r>
              <a:rPr sz="2800" spc="-5" dirty="0">
                <a:latin typeface="+mn-lt"/>
                <a:cs typeface="Courier New"/>
              </a:rPr>
              <a:t>&lt;ob</a:t>
            </a:r>
            <a:r>
              <a:rPr sz="2800" spc="-15" dirty="0">
                <a:latin typeface="+mn-lt"/>
                <a:cs typeface="Courier New"/>
              </a:rPr>
              <a:t>j</a:t>
            </a:r>
            <a:r>
              <a:rPr sz="2800" spc="-5" dirty="0">
                <a:latin typeface="+mn-lt"/>
                <a:cs typeface="Courier New"/>
              </a:rPr>
              <a:t>ect</a:t>
            </a:r>
            <a:r>
              <a:rPr sz="2800" dirty="0">
                <a:latin typeface="+mn-lt"/>
                <a:cs typeface="Courier New"/>
              </a:rPr>
              <a:t>&gt;</a:t>
            </a:r>
            <a:r>
              <a:rPr sz="2800" spc="-15" dirty="0">
                <a:latin typeface="+mn-lt"/>
                <a:cs typeface="Courier New"/>
              </a:rPr>
              <a:t> </a:t>
            </a:r>
            <a:r>
              <a:rPr sz="2800" spc="-5" dirty="0">
                <a:latin typeface="+mn-lt"/>
                <a:cs typeface="Courier New"/>
              </a:rPr>
              <a:t>&lt;o</a:t>
            </a:r>
            <a:r>
              <a:rPr sz="2800" spc="-15" dirty="0">
                <a:latin typeface="+mn-lt"/>
                <a:cs typeface="Courier New"/>
              </a:rPr>
              <a:t>p</a:t>
            </a:r>
            <a:r>
              <a:rPr sz="2800" spc="-5" dirty="0">
                <a:latin typeface="+mn-lt"/>
                <a:cs typeface="Courier New"/>
              </a:rPr>
              <a:t>era</a:t>
            </a:r>
            <a:r>
              <a:rPr sz="2800" spc="-15" dirty="0">
                <a:latin typeface="+mn-lt"/>
                <a:cs typeface="Courier New"/>
              </a:rPr>
              <a:t>t</a:t>
            </a:r>
            <a:r>
              <a:rPr sz="2800" spc="-5" dirty="0">
                <a:latin typeface="+mn-lt"/>
                <a:cs typeface="Courier New"/>
              </a:rPr>
              <a:t>or</a:t>
            </a:r>
            <a:r>
              <a:rPr sz="2800" dirty="0">
                <a:latin typeface="+mn-lt"/>
                <a:cs typeface="Courier New"/>
              </a:rPr>
              <a:t>&gt;</a:t>
            </a:r>
            <a:r>
              <a:rPr sz="2800" spc="-15" dirty="0">
                <a:latin typeface="+mn-lt"/>
                <a:cs typeface="Courier New"/>
              </a:rPr>
              <a:t> </a:t>
            </a:r>
            <a:r>
              <a:rPr sz="2800" spc="-5" dirty="0">
                <a:latin typeface="+mn-lt"/>
                <a:cs typeface="Courier New"/>
              </a:rPr>
              <a:t>&lt;ob</a:t>
            </a:r>
            <a:r>
              <a:rPr sz="2800" spc="-15" dirty="0">
                <a:latin typeface="+mn-lt"/>
                <a:cs typeface="Courier New"/>
              </a:rPr>
              <a:t>j</a:t>
            </a:r>
            <a:r>
              <a:rPr sz="2800" spc="-5" dirty="0">
                <a:latin typeface="+mn-lt"/>
                <a:cs typeface="Courier New"/>
              </a:rPr>
              <a:t>ect&gt;</a:t>
            </a:r>
            <a:endParaRPr sz="2800" dirty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7559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bg-BG" sz="4000" b="1" dirty="0">
                <a:ea typeface="ＭＳ Ｐゴシック" panose="020B0600070205080204" pitchFamily="34" charset="-128"/>
              </a:rPr>
              <a:t>Скриптове в езика </a:t>
            </a:r>
            <a:r>
              <a:rPr lang="en-US" altLang="bg-BG" sz="4000" b="1" dirty="0">
                <a:ea typeface="ＭＳ Ｐゴシック" panose="020B0600070205080204" pitchFamily="34" charset="-128"/>
              </a:rPr>
              <a:t>Python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/>
          <a:lstStyle/>
          <a:p>
            <a:r>
              <a:rPr lang="bg-BG" altLang="bg-BG" sz="2800" b="0" dirty="0">
                <a:ea typeface="ＭＳ Ｐゴシック" panose="020B0600070205080204" pitchFamily="34" charset="-128"/>
              </a:rPr>
              <a:t>Когато се изпълни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 </a:t>
            </a:r>
            <a:r>
              <a:rPr lang="bg-BG" altLang="bg-BG" sz="2800" b="0" dirty="0">
                <a:ea typeface="ＭＳ Ｐゴシック" panose="020B0600070205080204" pitchFamily="34" charset="-128"/>
              </a:rPr>
              <a:t>програма на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 Python </a:t>
            </a:r>
            <a:r>
              <a:rPr lang="bg-BG" altLang="bg-BG" sz="2800" b="0" dirty="0">
                <a:ea typeface="ＭＳ Ｐゴシック" panose="020B0600070205080204" pitchFamily="34" charset="-128"/>
              </a:rPr>
              <a:t>във файл,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 </a:t>
            </a:r>
            <a:r>
              <a:rPr lang="bg-BG" altLang="bg-BG" sz="2800" b="0" dirty="0">
                <a:ea typeface="ＭＳ Ｐゴシック" panose="020B0600070205080204" pitchFamily="34" charset="-128"/>
              </a:rPr>
              <a:t>командния ред на интерпретатора оценява всяка команда и дефиниция последователно</a:t>
            </a:r>
            <a:endParaRPr lang="en-US" altLang="bg-BG" sz="2800" b="0" dirty="0">
              <a:ea typeface="ＭＳ Ｐゴシック" panose="020B0600070205080204" pitchFamily="34" charset="-128"/>
            </a:endParaRPr>
          </a:p>
          <a:p>
            <a:r>
              <a:rPr lang="bg-BG" altLang="bg-BG" sz="2800" b="0" dirty="0">
                <a:ea typeface="ＭＳ Ｐゴシック" panose="020B0600070205080204" pitchFamily="34" charset="-128"/>
              </a:rPr>
              <a:t>ОС предоставя допълнителен механизъм за задаване на аргументи към програмата (скрипта)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 </a:t>
            </a:r>
            <a:r>
              <a:rPr lang="bg-BG" altLang="bg-BG" sz="2800" b="0" dirty="0">
                <a:ea typeface="ＭＳ Ｐゴシック" panose="020B0600070205080204" pitchFamily="34" charset="-128"/>
              </a:rPr>
              <a:t>чрез командния ред, както и за пренасочване на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 </a:t>
            </a:r>
            <a:r>
              <a:rPr lang="bg-BG" altLang="bg-BG" sz="2800" b="0" dirty="0">
                <a:ea typeface="ＭＳ Ｐゴシック" panose="020B0600070205080204" pitchFamily="34" charset="-128"/>
              </a:rPr>
              <a:t>входните и изходните данни от програмата</a:t>
            </a:r>
            <a:endParaRPr lang="en-US" altLang="bg-BG" sz="2800" b="0" dirty="0">
              <a:ea typeface="ＭＳ Ｐゴシック" panose="020B0600070205080204" pitchFamily="34" charset="-128"/>
            </a:endParaRPr>
          </a:p>
          <a:p>
            <a:r>
              <a:rPr lang="bg-BG" altLang="bg-BG" sz="2800" b="0" dirty="0">
                <a:ea typeface="ＭＳ Ｐゴシック" panose="020B0600070205080204" pitchFamily="34" charset="-128"/>
              </a:rPr>
              <a:t>Езикът 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Python </a:t>
            </a:r>
            <a:r>
              <a:rPr lang="bg-BG" altLang="bg-BG" sz="2800" b="0" dirty="0">
                <a:ea typeface="ＭＳ Ｐゴシック" panose="020B0600070205080204" pitchFamily="34" charset="-128"/>
              </a:rPr>
              <a:t>има механизъм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 </a:t>
            </a:r>
            <a:r>
              <a:rPr lang="bg-BG" altLang="bg-BG" sz="2800" b="0" dirty="0">
                <a:ea typeface="ＭＳ Ｐゴシック" panose="020B0600070205080204" pitchFamily="34" charset="-128"/>
              </a:rPr>
              <a:t>който указва на една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 </a:t>
            </a:r>
            <a:r>
              <a:rPr lang="bg-BG" altLang="bg-BG" sz="2800" b="0" dirty="0">
                <a:ea typeface="ＭＳ Ｐゴシック" panose="020B0600070205080204" pitchFamily="34" charset="-128"/>
              </a:rPr>
              <a:t>програма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 </a:t>
            </a:r>
            <a:r>
              <a:rPr lang="bg-BG" altLang="bg-BG" sz="2800" b="0" dirty="0">
                <a:ea typeface="ＭＳ Ｐゴシック" panose="020B0600070205080204" pitchFamily="34" charset="-128"/>
              </a:rPr>
              <a:t>дали и как да функционира като скрипт</a:t>
            </a:r>
            <a:r>
              <a:rPr lang="en-US" altLang="bg-BG" sz="2800" b="0" dirty="0">
                <a:ea typeface="ＭＳ Ｐゴシック" panose="020B0600070205080204" pitchFamily="34" charset="-128"/>
              </a:rPr>
              <a:t> </a:t>
            </a:r>
            <a:r>
              <a:rPr lang="bg-BG" altLang="bg-BG" sz="2800" b="0" dirty="0">
                <a:ea typeface="ＭＳ Ｐゴシック" panose="020B0600070205080204" pitchFamily="34" charset="-128"/>
              </a:rPr>
              <a:t>или модул, който да се използва от друга програма</a:t>
            </a:r>
            <a:endParaRPr lang="en-US" altLang="bg-BG" sz="2800" b="0" dirty="0">
              <a:ea typeface="ＭＳ Ｐゴシック" panose="020B0600070205080204" pitchFamily="34" charset="-128"/>
            </a:endParaRPr>
          </a:p>
          <a:p>
            <a:endParaRPr lang="en-US" altLang="bg-BG" sz="2800" b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146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91440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bg-BG" sz="4000" b="1" dirty="0"/>
              <a:t>Заключение</a:t>
            </a:r>
            <a:endParaRPr lang="en-US" sz="4000" b="1" dirty="0"/>
          </a:p>
        </p:txBody>
      </p:sp>
      <p:sp>
        <p:nvSpPr>
          <p:cNvPr id="64515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7924800" cy="457200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bg-BG" dirty="0"/>
              <a:t>Езикът </a:t>
            </a:r>
            <a:r>
              <a:rPr lang="en-US" dirty="0"/>
              <a:t>Python </a:t>
            </a:r>
            <a:r>
              <a:rPr lang="bg-BG" dirty="0"/>
              <a:t>е лесен и подходящ за обучение.</a:t>
            </a:r>
            <a:endParaRPr lang="en-US" dirty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bg-BG" dirty="0"/>
              <a:t>Всяка програма включва команди и дефиниции. </a:t>
            </a:r>
            <a:endParaRPr lang="en-US" dirty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bg-BG" dirty="0"/>
              <a:t>Програмите могат да се изпълняват от интерпретатора или да се компилират и вмъкват в други програми.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bg-BG" dirty="0"/>
              <a:t>Командите включват запазени думи и изрази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bg-BG" dirty="0"/>
              <a:t>Всеки израз включва променливи, константи и оператори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/>
              <a:t>Дефиниция на Алгоритъм</a:t>
            </a:r>
            <a:endParaRPr lang="en-US" sz="4000" b="1" dirty="0"/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3733800"/>
          </a:xfrm>
        </p:spPr>
        <p:txBody>
          <a:bodyPr/>
          <a:lstStyle/>
          <a:p>
            <a:pPr marL="0" indent="0">
              <a:buNone/>
            </a:pPr>
            <a:r>
              <a:rPr lang="bg-BG" sz="3200" dirty="0"/>
              <a:t>За всеки алгоритъм (крайна последователност от инструкции които завършват за крайно време</a:t>
            </a:r>
            <a:r>
              <a:rPr lang="en-US" sz="3200" dirty="0"/>
              <a:t>)</a:t>
            </a:r>
            <a:r>
              <a:rPr lang="bg-BG" sz="3200" dirty="0"/>
              <a:t>,</a:t>
            </a:r>
            <a:r>
              <a:rPr lang="en-US" sz="3200" dirty="0"/>
              <a:t> </a:t>
            </a:r>
            <a:r>
              <a:rPr lang="bg-BG" sz="3200" dirty="0"/>
              <a:t>който може да бъде изпълнен на някакво изчислително устройство</a:t>
            </a:r>
            <a:r>
              <a:rPr lang="en-US" sz="3200" dirty="0"/>
              <a:t>, </a:t>
            </a:r>
            <a:r>
              <a:rPr lang="bg-BG" sz="3200" dirty="0"/>
              <a:t>съществува</a:t>
            </a:r>
            <a:r>
              <a:rPr lang="en-US" sz="3200" dirty="0"/>
              <a:t> </a:t>
            </a:r>
            <a:r>
              <a:rPr lang="bg-BG" sz="3200" dirty="0"/>
              <a:t>програма за машината на </a:t>
            </a:r>
            <a:r>
              <a:rPr lang="en-US" sz="3200" dirty="0"/>
              <a:t>Turing, </a:t>
            </a:r>
            <a:r>
              <a:rPr lang="bg-BG" sz="3200" dirty="0"/>
              <a:t>която може да бъде изпълнена</a:t>
            </a:r>
            <a:r>
              <a:rPr lang="en-US" sz="3200" dirty="0"/>
              <a:t> </a:t>
            </a:r>
            <a:r>
              <a:rPr lang="bg-BG" sz="3200" dirty="0"/>
              <a:t>на машината на </a:t>
            </a:r>
            <a:r>
              <a:rPr lang="en-US" sz="3200" dirty="0"/>
              <a:t>Turing</a:t>
            </a:r>
            <a:r>
              <a:rPr lang="bg-BG" sz="3200" dirty="0"/>
              <a:t>,</a:t>
            </a:r>
            <a:r>
              <a:rPr lang="en-US" sz="3200" dirty="0"/>
              <a:t> </a:t>
            </a:r>
            <a:r>
              <a:rPr lang="bg-BG" sz="3200" dirty="0"/>
              <a:t>и да произведе същият резултат</a:t>
            </a:r>
            <a:r>
              <a:rPr lang="en-U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9264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30617"/>
            <a:ext cx="8229600" cy="1231042"/>
          </a:xfrm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lang="bg-BG" sz="4000" b="1" spc="-95" dirty="0"/>
              <a:t>Алгоритъмът като предписание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04801" y="1905000"/>
            <a:ext cx="8610600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585858"/>
              </a:buClr>
              <a:tabLst>
                <a:tab pos="601980" algn="l"/>
              </a:tabLst>
            </a:pPr>
            <a:r>
              <a:rPr lang="bg-BG" sz="3200" spc="-20" dirty="0">
                <a:latin typeface="+mn-lt"/>
                <a:cs typeface="Calibri"/>
              </a:rPr>
              <a:t>Предписанието включва:</a:t>
            </a:r>
          </a:p>
          <a:p>
            <a:pPr marL="527050" indent="-514350">
              <a:lnSpc>
                <a:spcPct val="100000"/>
              </a:lnSpc>
              <a:buClr>
                <a:srgbClr val="585858"/>
              </a:buClr>
              <a:buFont typeface="Calibri"/>
              <a:buAutoNum type="arabicParenR"/>
              <a:tabLst>
                <a:tab pos="601980" algn="l"/>
              </a:tabLst>
            </a:pPr>
            <a:r>
              <a:rPr lang="bg-BG" sz="3200" spc="-20" dirty="0">
                <a:latin typeface="+mn-lt"/>
                <a:cs typeface="Calibri"/>
              </a:rPr>
              <a:t> Последователност от кратки и ясни</a:t>
            </a:r>
            <a:r>
              <a:rPr sz="3200" spc="-5" dirty="0">
                <a:latin typeface="+mn-lt"/>
                <a:cs typeface="Calibri"/>
              </a:rPr>
              <a:t> </a:t>
            </a:r>
            <a:r>
              <a:rPr lang="bg-BG" sz="3200" b="1" spc="-45" dirty="0">
                <a:solidFill>
                  <a:srgbClr val="C00000"/>
                </a:solidFill>
                <a:latin typeface="+mn-lt"/>
                <a:cs typeface="Calibri"/>
              </a:rPr>
              <a:t>стъпки</a:t>
            </a:r>
            <a:endParaRPr sz="3200" dirty="0">
              <a:latin typeface="+mn-lt"/>
              <a:cs typeface="Calibri"/>
            </a:endParaRPr>
          </a:p>
          <a:p>
            <a:pPr marL="527050" marR="5080" indent="-51435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Calibri"/>
              <a:buAutoNum type="arabicParenR"/>
              <a:tabLst>
                <a:tab pos="601980" algn="l"/>
              </a:tabLst>
            </a:pPr>
            <a:r>
              <a:rPr lang="bg-BG" sz="3200" spc="-15" dirty="0">
                <a:solidFill>
                  <a:srgbClr val="C00000"/>
                </a:solidFill>
                <a:latin typeface="+mn-lt"/>
                <a:cs typeface="Calibri"/>
              </a:rPr>
              <a:t> </a:t>
            </a:r>
            <a:r>
              <a:rPr lang="bg-BG" sz="3200" b="1" spc="-15" dirty="0">
                <a:solidFill>
                  <a:srgbClr val="C00000"/>
                </a:solidFill>
                <a:latin typeface="+mn-lt"/>
                <a:cs typeface="Calibri"/>
              </a:rPr>
              <a:t>Процес на управление</a:t>
            </a:r>
            <a:r>
              <a:rPr sz="3200" b="1" spc="15" dirty="0">
                <a:solidFill>
                  <a:srgbClr val="C00000"/>
                </a:solidFill>
                <a:latin typeface="+mn-lt"/>
                <a:cs typeface="Calibri"/>
              </a:rPr>
              <a:t> </a:t>
            </a:r>
            <a:r>
              <a:rPr lang="bg-BG" sz="3200" spc="-20" dirty="0">
                <a:latin typeface="+mn-lt"/>
                <a:cs typeface="Calibri"/>
              </a:rPr>
              <a:t>който определя</a:t>
            </a:r>
            <a:r>
              <a:rPr sz="3200" spc="-15" dirty="0">
                <a:latin typeface="+mn-lt"/>
                <a:cs typeface="Calibri"/>
              </a:rPr>
              <a:t> </a:t>
            </a:r>
            <a:r>
              <a:rPr lang="bg-BG" sz="3200" spc="-15" dirty="0">
                <a:latin typeface="+mn-lt"/>
                <a:cs typeface="Calibri"/>
              </a:rPr>
              <a:t>кога  да се изпълни</a:t>
            </a:r>
            <a:r>
              <a:rPr sz="3200" spc="-5" dirty="0">
                <a:latin typeface="+mn-lt"/>
                <a:cs typeface="Calibri"/>
              </a:rPr>
              <a:t> </a:t>
            </a:r>
            <a:r>
              <a:rPr lang="bg-BG" sz="3200" spc="-65" dirty="0">
                <a:latin typeface="+mn-lt"/>
                <a:cs typeface="Calibri"/>
              </a:rPr>
              <a:t>всяка стъпка</a:t>
            </a:r>
            <a:endParaRPr sz="3200" dirty="0">
              <a:latin typeface="+mn-lt"/>
              <a:cs typeface="Calibri"/>
            </a:endParaRPr>
          </a:p>
          <a:p>
            <a:pPr marL="601345" indent="-588645">
              <a:lnSpc>
                <a:spcPct val="100000"/>
              </a:lnSpc>
              <a:spcBef>
                <a:spcPts val="1050"/>
              </a:spcBef>
              <a:buClr>
                <a:srgbClr val="585858"/>
              </a:buClr>
              <a:buFont typeface="Calibri"/>
              <a:buAutoNum type="arabicParenR"/>
              <a:tabLst>
                <a:tab pos="601980" algn="l"/>
              </a:tabLst>
            </a:pPr>
            <a:r>
              <a:rPr lang="bg-BG" sz="3200" spc="-15" dirty="0">
                <a:latin typeface="+mn-lt"/>
                <a:cs typeface="Calibri"/>
              </a:rPr>
              <a:t>Ясно правило</a:t>
            </a:r>
            <a:r>
              <a:rPr sz="3200" spc="10" dirty="0">
                <a:latin typeface="+mn-lt"/>
                <a:cs typeface="Calibri"/>
              </a:rPr>
              <a:t> </a:t>
            </a:r>
            <a:r>
              <a:rPr lang="bg-BG" sz="3200" b="1" spc="-25" dirty="0">
                <a:solidFill>
                  <a:srgbClr val="C00000"/>
                </a:solidFill>
                <a:latin typeface="+mn-lt"/>
                <a:cs typeface="Calibri"/>
              </a:rPr>
              <a:t>кога да се спре</a:t>
            </a:r>
            <a:endParaRPr sz="3200" dirty="0">
              <a:latin typeface="+mn-lt"/>
              <a:cs typeface="Calibri"/>
            </a:endParaRPr>
          </a:p>
          <a:p>
            <a:pPr>
              <a:lnSpc>
                <a:spcPct val="100000"/>
              </a:lnSpc>
            </a:pPr>
            <a:endParaRPr sz="3200" dirty="0">
              <a:latin typeface="+mn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lang="bg-BG" sz="3200" spc="-15" dirty="0">
                <a:latin typeface="+mn-lt"/>
                <a:cs typeface="Calibri"/>
              </a:rPr>
              <a:t>             </a:t>
            </a:r>
            <a:r>
              <a:rPr sz="3200" spc="-15" dirty="0">
                <a:latin typeface="+mn-lt"/>
                <a:cs typeface="Calibri"/>
              </a:rPr>
              <a:t>1</a:t>
            </a:r>
            <a:r>
              <a:rPr lang="bg-BG" sz="3200" spc="-15" dirty="0">
                <a:latin typeface="+mn-lt"/>
                <a:cs typeface="Calibri"/>
              </a:rPr>
              <a:t>) </a:t>
            </a:r>
            <a:r>
              <a:rPr sz="3200" spc="-15" dirty="0">
                <a:latin typeface="+mn-lt"/>
                <a:cs typeface="Calibri"/>
              </a:rPr>
              <a:t>+</a:t>
            </a:r>
            <a:r>
              <a:rPr lang="bg-BG" sz="3200" spc="-15" dirty="0">
                <a:latin typeface="+mn-lt"/>
                <a:cs typeface="Calibri"/>
              </a:rPr>
              <a:t> </a:t>
            </a:r>
            <a:r>
              <a:rPr sz="3200" spc="-15" dirty="0">
                <a:latin typeface="+mn-lt"/>
                <a:cs typeface="Calibri"/>
              </a:rPr>
              <a:t>2</a:t>
            </a:r>
            <a:r>
              <a:rPr lang="bg-BG" sz="3200" spc="-15" dirty="0">
                <a:latin typeface="+mn-lt"/>
                <a:cs typeface="Calibri"/>
              </a:rPr>
              <a:t>) </a:t>
            </a:r>
            <a:r>
              <a:rPr sz="3200" spc="-15" dirty="0">
                <a:latin typeface="+mn-lt"/>
                <a:cs typeface="Calibri"/>
              </a:rPr>
              <a:t>+</a:t>
            </a:r>
            <a:r>
              <a:rPr lang="bg-BG" sz="3200" spc="-15" dirty="0">
                <a:latin typeface="+mn-lt"/>
                <a:cs typeface="Calibri"/>
              </a:rPr>
              <a:t> </a:t>
            </a:r>
            <a:r>
              <a:rPr sz="3200" spc="-15" dirty="0">
                <a:latin typeface="+mn-lt"/>
                <a:cs typeface="Calibri"/>
              </a:rPr>
              <a:t>3</a:t>
            </a:r>
            <a:r>
              <a:rPr lang="bg-BG" sz="3200" spc="-15" dirty="0">
                <a:latin typeface="+mn-lt"/>
                <a:cs typeface="Calibri"/>
              </a:rPr>
              <a:t>) </a:t>
            </a:r>
            <a:r>
              <a:rPr sz="3200" spc="-5" dirty="0">
                <a:latin typeface="+mn-lt"/>
                <a:cs typeface="Calibri"/>
              </a:rPr>
              <a:t> </a:t>
            </a:r>
            <a:r>
              <a:rPr sz="3200" spc="-15" dirty="0">
                <a:latin typeface="+mn-lt"/>
                <a:cs typeface="Calibri"/>
              </a:rPr>
              <a:t>=</a:t>
            </a:r>
            <a:r>
              <a:rPr sz="3200" spc="-5" dirty="0">
                <a:latin typeface="+mn-lt"/>
                <a:cs typeface="Calibri"/>
              </a:rPr>
              <a:t> </a:t>
            </a:r>
            <a:r>
              <a:rPr lang="bg-BG" sz="3200" spc="-5" dirty="0">
                <a:latin typeface="+mn-lt"/>
                <a:cs typeface="Calibri"/>
              </a:rPr>
              <a:t> </a:t>
            </a:r>
            <a:r>
              <a:rPr lang="bg-BG" sz="3200" b="1" spc="-10" dirty="0">
                <a:solidFill>
                  <a:srgbClr val="C00000"/>
                </a:solidFill>
                <a:latin typeface="+mn-lt"/>
                <a:cs typeface="Calibri"/>
              </a:rPr>
              <a:t>алгоритъм!</a:t>
            </a:r>
            <a:endParaRPr sz="320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69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8021"/>
            <a:ext cx="8229600" cy="1243866"/>
          </a:xfrm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</a:pPr>
            <a:r>
              <a:rPr lang="bg-BG" sz="4000" b="1" spc="-100" dirty="0"/>
              <a:t>Съвременният компютър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650192"/>
            <a:ext cx="8610600" cy="4588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bg-BG" sz="2800" spc="-5" dirty="0">
                <a:latin typeface="+mn-lt"/>
                <a:cs typeface="Calibri"/>
              </a:rPr>
              <a:t> изпълнява</a:t>
            </a:r>
            <a:r>
              <a:rPr sz="2800" dirty="0">
                <a:latin typeface="+mn-lt"/>
                <a:cs typeface="Calibri"/>
              </a:rPr>
              <a:t> </a:t>
            </a:r>
            <a:r>
              <a:rPr lang="bg-BG" sz="2800" b="1" spc="-10" dirty="0">
                <a:solidFill>
                  <a:srgbClr val="C00000"/>
                </a:solidFill>
                <a:latin typeface="+mn-lt"/>
                <a:cs typeface="Calibri"/>
              </a:rPr>
              <a:t>команди съхранявани</a:t>
            </a:r>
            <a:r>
              <a:rPr sz="2800" b="1" spc="15" dirty="0">
                <a:solidFill>
                  <a:srgbClr val="C00000"/>
                </a:solidFill>
                <a:latin typeface="+mn-lt"/>
                <a:cs typeface="Calibri"/>
              </a:rPr>
              <a:t> </a:t>
            </a:r>
            <a:r>
              <a:rPr lang="bg-BG" sz="2800" dirty="0">
                <a:latin typeface="+mn-lt"/>
                <a:cs typeface="Calibri"/>
              </a:rPr>
              <a:t>в паметта му</a:t>
            </a:r>
            <a:endParaRPr sz="2800" dirty="0">
              <a:latin typeface="+mn-lt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lang="bg-BG" sz="2800" spc="-5" dirty="0">
                <a:latin typeface="+mn-lt"/>
                <a:cs typeface="Calibri"/>
              </a:rPr>
              <a:t>Всеки процесор</a:t>
            </a:r>
            <a:r>
              <a:rPr sz="2800" spc="25" dirty="0">
                <a:latin typeface="+mn-lt"/>
                <a:cs typeface="Calibri"/>
              </a:rPr>
              <a:t> </a:t>
            </a:r>
            <a:r>
              <a:rPr lang="bg-BG" sz="2800" spc="-15" dirty="0">
                <a:latin typeface="+mn-lt"/>
                <a:cs typeface="Calibri"/>
              </a:rPr>
              <a:t>има множество</a:t>
            </a:r>
            <a:r>
              <a:rPr sz="2800" dirty="0">
                <a:latin typeface="+mn-lt"/>
                <a:cs typeface="Calibri"/>
              </a:rPr>
              <a:t> </a:t>
            </a:r>
            <a:r>
              <a:rPr lang="bg-BG" sz="2800" spc="-5" dirty="0">
                <a:latin typeface="+mn-lt"/>
                <a:cs typeface="Calibri"/>
              </a:rPr>
              <a:t>вградени </a:t>
            </a:r>
            <a:r>
              <a:rPr lang="bg-BG" sz="2800" dirty="0">
                <a:latin typeface="+mn-lt"/>
                <a:cs typeface="Calibri"/>
              </a:rPr>
              <a:t>команди:</a:t>
            </a:r>
            <a:endParaRPr sz="2800" dirty="0">
              <a:latin typeface="+mn-lt"/>
              <a:cs typeface="Calibri"/>
            </a:endParaRPr>
          </a:p>
          <a:p>
            <a:pPr marL="853440" lvl="2" indent="-457200">
              <a:lnSpc>
                <a:spcPct val="100000"/>
              </a:lnSpc>
              <a:spcBef>
                <a:spcPts val="385"/>
              </a:spcBef>
              <a:buClr>
                <a:srgbClr val="585858"/>
              </a:buClr>
              <a:buFont typeface="Calibri"/>
              <a:buAutoNum type="arabicParenR"/>
              <a:tabLst>
                <a:tab pos="854075" algn="l"/>
              </a:tabLst>
            </a:pPr>
            <a:r>
              <a:rPr lang="bg-BG" sz="2800" spc="-10" dirty="0">
                <a:latin typeface="+mn-lt"/>
                <a:cs typeface="Calibri"/>
              </a:rPr>
              <a:t>Аритметични и логически</a:t>
            </a:r>
            <a:endParaRPr sz="2800" dirty="0">
              <a:latin typeface="+mn-lt"/>
              <a:cs typeface="Calibri"/>
            </a:endParaRPr>
          </a:p>
          <a:p>
            <a:pPr marL="853440" lvl="2" indent="-457200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Font typeface="Calibri"/>
              <a:buAutoNum type="arabicParenR"/>
              <a:tabLst>
                <a:tab pos="854075" algn="l"/>
              </a:tabLst>
            </a:pPr>
            <a:r>
              <a:rPr lang="bg-BG" sz="2800" spc="-15" dirty="0">
                <a:latin typeface="+mn-lt"/>
                <a:cs typeface="Calibri"/>
              </a:rPr>
              <a:t>Прости проверки</a:t>
            </a:r>
            <a:endParaRPr sz="2800" dirty="0">
              <a:latin typeface="+mn-lt"/>
              <a:cs typeface="Calibri"/>
            </a:endParaRPr>
          </a:p>
          <a:p>
            <a:pPr marL="853440" lvl="2" indent="-457200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Font typeface="Calibri"/>
              <a:buAutoNum type="arabicParenR"/>
              <a:tabLst>
                <a:tab pos="854075" algn="l"/>
              </a:tabLst>
            </a:pPr>
            <a:r>
              <a:rPr lang="bg-BG" sz="2800" spc="-20" dirty="0">
                <a:latin typeface="+mn-lt"/>
                <a:cs typeface="Calibri"/>
              </a:rPr>
              <a:t>Преместване на данните между ОП, ЦП и В/И устройства</a:t>
            </a:r>
            <a:endParaRPr sz="2800" dirty="0">
              <a:latin typeface="+mn-lt"/>
              <a:cs typeface="Calibri"/>
            </a:endParaRPr>
          </a:p>
          <a:p>
            <a:pPr marL="104139" marR="919480" indent="-91440">
              <a:lnSpc>
                <a:spcPts val="2810"/>
              </a:lnSpc>
              <a:spcBef>
                <a:spcPts val="16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bg-BG" sz="2800" spc="-20" dirty="0">
                <a:latin typeface="+mn-lt"/>
                <a:cs typeface="Calibri"/>
              </a:rPr>
              <a:t> използва управляващо устройство </a:t>
            </a:r>
            <a:r>
              <a:rPr lang="bg-BG" sz="2800" b="1" spc="-45" dirty="0">
                <a:solidFill>
                  <a:srgbClr val="C00000"/>
                </a:solidFill>
                <a:latin typeface="+mn-lt"/>
                <a:cs typeface="Calibri"/>
              </a:rPr>
              <a:t>което зарежда и изпълнява </a:t>
            </a:r>
            <a:r>
              <a:rPr lang="bg-BG" sz="2800" b="1" spc="-65" dirty="0">
                <a:solidFill>
                  <a:srgbClr val="C00000"/>
                </a:solidFill>
                <a:latin typeface="+mn-lt"/>
                <a:cs typeface="Calibri"/>
              </a:rPr>
              <a:t>командите </a:t>
            </a:r>
            <a:r>
              <a:rPr lang="bg-BG" sz="2800" b="1" spc="-15" dirty="0">
                <a:solidFill>
                  <a:srgbClr val="C00000"/>
                </a:solidFill>
                <a:latin typeface="+mn-lt"/>
                <a:cs typeface="Calibri"/>
              </a:rPr>
              <a:t>в определен ред</a:t>
            </a:r>
            <a:endParaRPr sz="2800" dirty="0">
              <a:latin typeface="+mn-lt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8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lang="bg-BG" sz="2800" spc="-5" dirty="0">
                <a:latin typeface="+mn-lt"/>
                <a:cs typeface="Calibri"/>
              </a:rPr>
              <a:t>Използва проверки за промяна на реда</a:t>
            </a:r>
            <a:endParaRPr sz="2800" dirty="0">
              <a:latin typeface="+mn-lt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lang="bg-BG" sz="2800" spc="-35" dirty="0">
                <a:latin typeface="+mn-lt"/>
                <a:cs typeface="Calibri"/>
              </a:rPr>
              <a:t>Спира при настъпване на условието за край</a:t>
            </a:r>
            <a:endParaRPr sz="280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6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59077"/>
            <a:ext cx="7924800" cy="1243866"/>
          </a:xfrm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lang="bg-BG" sz="4000" b="1" spc="-100" dirty="0"/>
              <a:t>Машинни (вградени) команди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457201" y="1893842"/>
            <a:ext cx="8229600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ts val="3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bg-BG" sz="2800" spc="-165" dirty="0">
                <a:latin typeface="+mn-lt"/>
                <a:cs typeface="Calibri"/>
              </a:rPr>
              <a:t> </a:t>
            </a:r>
            <a:r>
              <a:rPr lang="bg-BG" sz="2800" spc="-165" dirty="0" err="1">
                <a:latin typeface="+mn-lt"/>
                <a:cs typeface="Calibri"/>
              </a:rPr>
              <a:t>Тюринг</a:t>
            </a:r>
            <a:r>
              <a:rPr lang="bg-BG" sz="2800" spc="-165" dirty="0">
                <a:latin typeface="+mn-lt"/>
                <a:cs typeface="Calibri"/>
              </a:rPr>
              <a:t>  доказва че</a:t>
            </a:r>
            <a:r>
              <a:rPr sz="2800" spc="5" dirty="0">
                <a:latin typeface="+mn-lt"/>
                <a:cs typeface="Calibri"/>
              </a:rPr>
              <a:t> </a:t>
            </a:r>
            <a:r>
              <a:rPr lang="bg-BG" sz="2800" b="1" spc="-15" dirty="0">
                <a:solidFill>
                  <a:srgbClr val="C00000"/>
                </a:solidFill>
                <a:latin typeface="+mn-lt"/>
                <a:cs typeface="Calibri"/>
              </a:rPr>
              <a:t>всяко изчисление</a:t>
            </a:r>
            <a:r>
              <a:rPr sz="2800" b="1" spc="30" dirty="0">
                <a:solidFill>
                  <a:srgbClr val="C00000"/>
                </a:solidFill>
                <a:latin typeface="+mn-lt"/>
                <a:cs typeface="Calibri"/>
              </a:rPr>
              <a:t> </a:t>
            </a:r>
            <a:r>
              <a:rPr lang="bg-BG" sz="2800" spc="-5" dirty="0">
                <a:latin typeface="+mn-lt"/>
                <a:cs typeface="Calibri"/>
              </a:rPr>
              <a:t>използва до </a:t>
            </a:r>
            <a:r>
              <a:rPr sz="2800" spc="-15" dirty="0">
                <a:latin typeface="+mn-lt"/>
                <a:cs typeface="Calibri"/>
              </a:rPr>
              <a:t>6</a:t>
            </a:r>
            <a:endParaRPr sz="2800" dirty="0">
              <a:latin typeface="+mn-lt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lang="bg-BG" sz="2800" spc="-15" dirty="0">
                <a:latin typeface="+mn-lt"/>
                <a:cs typeface="Calibri"/>
              </a:rPr>
              <a:t>примитивни команди</a:t>
            </a:r>
            <a:r>
              <a:rPr lang="bg-BG" sz="2800" dirty="0">
                <a:latin typeface="+mn-lt"/>
                <a:cs typeface="Calibri"/>
              </a:rPr>
              <a:t> </a:t>
            </a:r>
          </a:p>
          <a:p>
            <a:pPr marL="238125" indent="-225425"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ru-RU" sz="2800" dirty="0">
                <a:latin typeface="+mn-lt"/>
                <a:cs typeface="Times New Roman"/>
              </a:rPr>
              <a:t>Съвременните машинни и програмни езици имат по-голямо множество от удобни команди</a:t>
            </a:r>
          </a:p>
          <a:p>
            <a:pPr marL="238125" indent="-225425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bg-BG" sz="2800" spc="-45" dirty="0">
                <a:latin typeface="+mn-lt"/>
                <a:cs typeface="Calibri"/>
              </a:rPr>
              <a:t>Езиците за програмиране имат средства за </a:t>
            </a:r>
            <a:r>
              <a:rPr lang="bg-BG" sz="2800" b="1" spc="-5" dirty="0">
                <a:solidFill>
                  <a:srgbClr val="C00000"/>
                </a:solidFill>
                <a:latin typeface="+mn-lt"/>
                <a:cs typeface="Calibri"/>
              </a:rPr>
              <a:t>създаване на нови команди (оператори)</a:t>
            </a:r>
            <a:endParaRPr sz="2800" dirty="0">
              <a:latin typeface="+mn-lt"/>
              <a:cs typeface="Calibri"/>
            </a:endParaRPr>
          </a:p>
          <a:p>
            <a:pPr marL="238125" indent="-225425">
              <a:lnSpc>
                <a:spcPts val="2965"/>
              </a:lnSpc>
              <a:spcBef>
                <a:spcPts val="2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bg-BG" sz="2800" dirty="0">
                <a:latin typeface="+mn-lt"/>
                <a:cs typeface="Calibri"/>
              </a:rPr>
              <a:t>Всяка програма на един език за програмиране може да се реализира чрез програма на всеки друг език за програмиране</a:t>
            </a:r>
            <a:endParaRPr sz="280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20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433237"/>
            <a:ext cx="8229600" cy="825802"/>
          </a:xfrm>
          <a:prstGeom prst="rect">
            <a:avLst/>
          </a:prstGeom>
        </p:spPr>
        <p:txBody>
          <a:bodyPr vert="horz" wrap="square" lIns="0" tIns="3301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lang="bg-BG" spc="-50" dirty="0"/>
              <a:t>Елементи на езиците за програмиране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0" y="1601742"/>
            <a:ext cx="8305800" cy="4842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585858"/>
              </a:buClr>
              <a:tabLst>
                <a:tab pos="238760" algn="l"/>
              </a:tabLst>
            </a:pPr>
            <a:r>
              <a:rPr lang="bg-BG" sz="2800" b="1" dirty="0">
                <a:solidFill>
                  <a:srgbClr val="C00000"/>
                </a:solidFill>
                <a:latin typeface="+mn-lt"/>
                <a:cs typeface="Calibri"/>
              </a:rPr>
              <a:t>Говорим език	    Език за програмиране</a:t>
            </a:r>
            <a:endParaRPr sz="2800" dirty="0">
              <a:latin typeface="+mn-lt"/>
              <a:cs typeface="Calibri"/>
            </a:endParaRPr>
          </a:p>
          <a:p>
            <a:pPr marL="213360" lvl="1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tabLst>
                <a:tab pos="465455" algn="l"/>
              </a:tabLst>
            </a:pPr>
            <a:r>
              <a:rPr lang="bg-BG" sz="2800" spc="-5" dirty="0">
                <a:latin typeface="+mn-lt"/>
                <a:cs typeface="Calibri"/>
              </a:rPr>
              <a:t>Завършен текст	    Програма</a:t>
            </a:r>
          </a:p>
          <a:p>
            <a:pPr marL="213360" lvl="1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tabLst>
                <a:tab pos="465455" algn="l"/>
              </a:tabLst>
            </a:pPr>
            <a:endParaRPr lang="bg-BG" sz="2800" spc="-5" dirty="0">
              <a:latin typeface="+mn-lt"/>
              <a:cs typeface="Calibri"/>
            </a:endParaRPr>
          </a:p>
          <a:p>
            <a:pPr marL="213360" lvl="1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tabLst>
                <a:tab pos="465455" algn="l"/>
              </a:tabLst>
            </a:pPr>
            <a:r>
              <a:rPr lang="bg-BG" sz="2800" spc="-5" dirty="0">
                <a:latin typeface="+mn-lt"/>
                <a:cs typeface="Calibri"/>
              </a:rPr>
              <a:t>Изречение		    Команда</a:t>
            </a:r>
          </a:p>
          <a:p>
            <a:pPr marL="213360" lvl="1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tabLst>
                <a:tab pos="465455" algn="l"/>
              </a:tabLst>
            </a:pPr>
            <a:endParaRPr lang="bg-BG" sz="2800" spc="-5" dirty="0">
              <a:latin typeface="+mn-lt"/>
              <a:cs typeface="Calibri"/>
            </a:endParaRPr>
          </a:p>
          <a:p>
            <a:pPr marL="213360" lvl="1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tabLst>
                <a:tab pos="465455" algn="l"/>
              </a:tabLst>
            </a:pPr>
            <a:r>
              <a:rPr lang="bg-BG" sz="2800" spc="-5" dirty="0">
                <a:latin typeface="+mn-lt"/>
                <a:cs typeface="Calibri"/>
              </a:rPr>
              <a:t>Д</a:t>
            </a:r>
            <a:r>
              <a:rPr lang="bg-BG" sz="2800" spc="-45" dirty="0">
                <a:latin typeface="+mn-lt"/>
                <a:cs typeface="Calibri"/>
              </a:rPr>
              <a:t>уми 		    Запазени думи (фиксирани, не се 					    променят) и думи, дефинирани от 					    програмист</a:t>
            </a:r>
          </a:p>
          <a:p>
            <a:pPr marL="213360" lvl="1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tabLst>
                <a:tab pos="465455" algn="l"/>
              </a:tabLst>
            </a:pPr>
            <a:endParaRPr lang="bg-BG" sz="2800" spc="-45" dirty="0">
              <a:latin typeface="+mn-lt"/>
              <a:cs typeface="Calibri"/>
            </a:endParaRPr>
          </a:p>
          <a:p>
            <a:pPr marL="0" lvl="1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tabLst>
                <a:tab pos="465455" algn="l"/>
              </a:tabLst>
            </a:pPr>
            <a:r>
              <a:rPr lang="bg-BG" sz="2800" spc="-45" dirty="0">
                <a:latin typeface="+mn-lt"/>
                <a:cs typeface="Calibri"/>
              </a:rPr>
              <a:t>Препинателни знаци    Оператори</a:t>
            </a:r>
          </a:p>
          <a:p>
            <a:pPr marL="213360" lvl="1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tabLst>
                <a:tab pos="465455" algn="l"/>
              </a:tabLst>
            </a:pPr>
            <a:endParaRPr sz="280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6025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CA6F8"/>
      </a:accent1>
      <a:accent2>
        <a:srgbClr val="333399"/>
      </a:accent2>
      <a:accent3>
        <a:srgbClr val="FFFFFF"/>
      </a:accent3>
      <a:accent4>
        <a:srgbClr val="000000"/>
      </a:accent4>
      <a:accent5>
        <a:srgbClr val="D2D0FB"/>
      </a:accent5>
      <a:accent6>
        <a:srgbClr val="2D2D8A"/>
      </a:accent6>
      <a:hlink>
        <a:srgbClr val="3333CC"/>
      </a:hlink>
      <a:folHlink>
        <a:srgbClr val="0080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CC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CC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A50021"/>
        </a:dk1>
        <a:lt1>
          <a:srgbClr val="FFFFFF"/>
        </a:lt1>
        <a:dk2>
          <a:srgbClr val="000000"/>
        </a:dk2>
        <a:lt2>
          <a:srgbClr val="808080"/>
        </a:lt2>
        <a:accent1>
          <a:srgbClr val="ACA6F8"/>
        </a:accent1>
        <a:accent2>
          <a:srgbClr val="333399"/>
        </a:accent2>
        <a:accent3>
          <a:srgbClr val="FFFFFF"/>
        </a:accent3>
        <a:accent4>
          <a:srgbClr val="8C001B"/>
        </a:accent4>
        <a:accent5>
          <a:srgbClr val="D2D0FB"/>
        </a:accent5>
        <a:accent6>
          <a:srgbClr val="2D2D8A"/>
        </a:accent6>
        <a:hlink>
          <a:srgbClr val="3333CC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A50021"/>
        </a:dk1>
        <a:lt1>
          <a:srgbClr val="FFFFFF"/>
        </a:lt1>
        <a:dk2>
          <a:srgbClr val="000000"/>
        </a:dk2>
        <a:lt2>
          <a:srgbClr val="808080"/>
        </a:lt2>
        <a:accent1>
          <a:srgbClr val="ACA6F8"/>
        </a:accent1>
        <a:accent2>
          <a:srgbClr val="333399"/>
        </a:accent2>
        <a:accent3>
          <a:srgbClr val="FFFFFF"/>
        </a:accent3>
        <a:accent4>
          <a:srgbClr val="8C001B"/>
        </a:accent4>
        <a:accent5>
          <a:srgbClr val="D2D0FB"/>
        </a:accent5>
        <a:accent6>
          <a:srgbClr val="2D2D8A"/>
        </a:accent6>
        <a:hlink>
          <a:srgbClr val="3333CC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</TotalTime>
  <Words>2453</Words>
  <Application>Microsoft Office PowerPoint</Application>
  <PresentationFormat>On-screen Show (4:3)</PresentationFormat>
  <Paragraphs>369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Arial Narrow</vt:lpstr>
      <vt:lpstr>Calibri</vt:lpstr>
      <vt:lpstr>Courier</vt:lpstr>
      <vt:lpstr>Helvetica</vt:lpstr>
      <vt:lpstr>Symbol</vt:lpstr>
      <vt:lpstr>Tahoma</vt:lpstr>
      <vt:lpstr>Times</vt:lpstr>
      <vt:lpstr>Times New Roman</vt:lpstr>
      <vt:lpstr>Wingdings</vt:lpstr>
      <vt:lpstr>Default Design</vt:lpstr>
      <vt:lpstr>Основи на Програмирането </vt:lpstr>
      <vt:lpstr>Какво ще научите (1)</vt:lpstr>
      <vt:lpstr>Какво ще научите (2)</vt:lpstr>
      <vt:lpstr>Алгоритъм</vt:lpstr>
      <vt:lpstr>Дефиниция на Алгоритъм</vt:lpstr>
      <vt:lpstr>Алгоритъмът като предписание</vt:lpstr>
      <vt:lpstr>Съвременният компютър</vt:lpstr>
      <vt:lpstr>Машинни (вградени) команди</vt:lpstr>
      <vt:lpstr>Елементи на езиците за програмиране</vt:lpstr>
      <vt:lpstr>Запазени думи</vt:lpstr>
      <vt:lpstr>Дефинирани от програмист думи</vt:lpstr>
      <vt:lpstr>Създаване на програми (алгоритми)</vt:lpstr>
      <vt:lpstr>Грешки в програмите</vt:lpstr>
      <vt:lpstr>Езици за програмиране</vt:lpstr>
      <vt:lpstr>Синтаксис и семантика</vt:lpstr>
      <vt:lpstr>Компилатори и Интерпретатори</vt:lpstr>
      <vt:lpstr>Компютърна програма (софтуер)</vt:lpstr>
      <vt:lpstr>Поколения езици за програмиране</vt:lpstr>
      <vt:lpstr>Първо поколение езици</vt:lpstr>
      <vt:lpstr>Второ поколение езици </vt:lpstr>
      <vt:lpstr>Трето поколение езици</vt:lpstr>
      <vt:lpstr>Четвърто поколение езици</vt:lpstr>
      <vt:lpstr>Четвърто поколение езици</vt:lpstr>
      <vt:lpstr>Програма на езика Python</vt:lpstr>
      <vt:lpstr>PowerPoint Presentation</vt:lpstr>
      <vt:lpstr>Кратка история на Python</vt:lpstr>
      <vt:lpstr>PowerPoint Presentation</vt:lpstr>
      <vt:lpstr>Популярен език ли е  Python?</vt:lpstr>
      <vt:lpstr>Скриптов език ли е  Python?</vt:lpstr>
      <vt:lpstr>Философия на езика</vt:lpstr>
      <vt:lpstr>PowerPoint Presentation</vt:lpstr>
      <vt:lpstr>PowerPoint Presentation</vt:lpstr>
      <vt:lpstr>PowerPoint Presentation</vt:lpstr>
      <vt:lpstr>PowerPoint Presentation</vt:lpstr>
      <vt:lpstr>Примери за използване на Python</vt:lpstr>
      <vt:lpstr>Големи компании използващи Python</vt:lpstr>
      <vt:lpstr>Още примери за използването на Python</vt:lpstr>
      <vt:lpstr>http://docs.python.org/</vt:lpstr>
      <vt:lpstr>The Python tutorial</vt:lpstr>
      <vt:lpstr>PowerPoint Presentation</vt:lpstr>
      <vt:lpstr>Интерпретатор за Python</vt:lpstr>
      <vt:lpstr>Среда за програмиране IDLE</vt:lpstr>
      <vt:lpstr>Програми на PYTHON</vt:lpstr>
      <vt:lpstr>Изрази в езика Python</vt:lpstr>
      <vt:lpstr>Скриптове в езика Python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Title</dc:title>
  <dc:creator>Michele Reader</dc:creator>
  <cp:lastModifiedBy>grade</cp:lastModifiedBy>
  <cp:revision>196</cp:revision>
  <dcterms:created xsi:type="dcterms:W3CDTF">2003-01-24T01:03:45Z</dcterms:created>
  <dcterms:modified xsi:type="dcterms:W3CDTF">2023-02-22T10:06:06Z</dcterms:modified>
</cp:coreProperties>
</file>