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1148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/>
    <p:restoredTop sz="94623"/>
  </p:normalViewPr>
  <p:slideViewPr>
    <p:cSldViewPr snapToGrid="0">
      <p:cViewPr>
        <p:scale>
          <a:sx n="20" d="100"/>
          <a:sy n="20" d="100"/>
        </p:scale>
        <p:origin x="86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6734178"/>
            <a:ext cx="34975800" cy="14325600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21612228"/>
            <a:ext cx="30861000" cy="9934572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2190750"/>
            <a:ext cx="8872538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2190750"/>
            <a:ext cx="26103263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10258437"/>
            <a:ext cx="35490150" cy="17116422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7536787"/>
            <a:ext cx="35490150" cy="9001122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10953750"/>
            <a:ext cx="174879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10953750"/>
            <a:ext cx="174879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4" y="2190759"/>
            <a:ext cx="3549015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10086978"/>
            <a:ext cx="17407530" cy="4943472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5030450"/>
            <a:ext cx="1740753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10086978"/>
            <a:ext cx="17493260" cy="4943472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5030450"/>
            <a:ext cx="1749326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743200"/>
            <a:ext cx="13271301" cy="96012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5924559"/>
            <a:ext cx="20831175" cy="29241750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12344400"/>
            <a:ext cx="13271301" cy="22869528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743200"/>
            <a:ext cx="13271301" cy="96012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5924559"/>
            <a:ext cx="20831175" cy="29241750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12344400"/>
            <a:ext cx="13271301" cy="22869528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2190759"/>
            <a:ext cx="3549015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10953750"/>
            <a:ext cx="3549015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38138109"/>
            <a:ext cx="92583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4D80-6A70-2B40-9C93-EE161339C46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38138109"/>
            <a:ext cx="1388745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38138109"/>
            <a:ext cx="92583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4FDD-4762-E442-BF74-D2414820D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github.com/PowerCyberTraining/powercybertraining.github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l.gamepedia.com/Mississippi_State_University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Oklahoma_State%E2%80%93Tulsa_football_rival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6C5478-458D-A75B-314E-AE5F797C2828}"/>
              </a:ext>
            </a:extLst>
          </p:cNvPr>
          <p:cNvSpPr/>
          <p:nvPr/>
        </p:nvSpPr>
        <p:spPr>
          <a:xfrm>
            <a:off x="140675" y="75733"/>
            <a:ext cx="40866647" cy="5162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14C0-7F7C-0007-90D3-D691DF0E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405"/>
            <a:ext cx="41147999" cy="3715836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effectLst/>
                <a:latin typeface="Helvetica" pitchFamily="2" charset="0"/>
              </a:rPr>
              <a:t>Collaborative Research: </a:t>
            </a:r>
            <a:r>
              <a:rPr lang="en-US" sz="9600" dirty="0" err="1">
                <a:effectLst/>
                <a:latin typeface="Helvetica" pitchFamily="2" charset="0"/>
              </a:rPr>
              <a:t>CyberTraining</a:t>
            </a:r>
            <a:r>
              <a:rPr lang="en-US" sz="9600" dirty="0">
                <a:effectLst/>
                <a:latin typeface="Helvetica" pitchFamily="2" charset="0"/>
              </a:rPr>
              <a:t>: Pilot: </a:t>
            </a:r>
            <a:r>
              <a:rPr lang="en-US" sz="9600" dirty="0" err="1">
                <a:effectLst/>
                <a:latin typeface="Helvetica" pitchFamily="2" charset="0"/>
              </a:rPr>
              <a:t>PowerCyber</a:t>
            </a:r>
            <a:r>
              <a:rPr lang="en-US" sz="9600" dirty="0">
                <a:effectLst/>
                <a:latin typeface="Helvetica" pitchFamily="2" charset="0"/>
              </a:rPr>
              <a:t>: Computational</a:t>
            </a:r>
            <a:br>
              <a:rPr lang="en-US" sz="9600" dirty="0">
                <a:effectLst/>
                <a:latin typeface="Helvetica" pitchFamily="2" charset="0"/>
              </a:rPr>
            </a:br>
            <a:r>
              <a:rPr lang="en-US" sz="9600" dirty="0">
                <a:effectLst/>
                <a:latin typeface="Helvetica" pitchFamily="2" charset="0"/>
              </a:rPr>
              <a:t>Training for Power Engineering Researchers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41E76-EC67-6134-5CE3-E327C16D1ECB}"/>
              </a:ext>
            </a:extLst>
          </p:cNvPr>
          <p:cNvSpPr txBox="1"/>
          <p:nvPr/>
        </p:nvSpPr>
        <p:spPr>
          <a:xfrm>
            <a:off x="7071360" y="3667559"/>
            <a:ext cx="2977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Award No.: 2319895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zh-CN" altLang="en-US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2319896, PIs: </a:t>
            </a:r>
            <a:r>
              <a:rPr lang="en-US" altLang="zh-CN" sz="7200" dirty="0" err="1">
                <a:solidFill>
                  <a:schemeClr val="accent3">
                    <a:lumMod val="50000"/>
                  </a:schemeClr>
                </a:solidFill>
              </a:rPr>
              <a:t>Hantao</a:t>
            </a:r>
            <a:r>
              <a:rPr lang="zh-CN" altLang="en-US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Cui,</a:t>
            </a:r>
            <a:r>
              <a:rPr lang="zh-CN" altLang="en-US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Xin</a:t>
            </a:r>
            <a:r>
              <a:rPr lang="zh-CN" altLang="en-US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Fang</a:t>
            </a:r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, 202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-202</a:t>
            </a:r>
            <a:r>
              <a:rPr lang="en-US" altLang="zh-CN" sz="7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7230E-CFBF-3BAD-7CC1-22D90EC21B96}"/>
              </a:ext>
            </a:extLst>
          </p:cNvPr>
          <p:cNvGrpSpPr/>
          <p:nvPr/>
        </p:nvGrpSpPr>
        <p:grpSpPr>
          <a:xfrm>
            <a:off x="467245" y="5721540"/>
            <a:ext cx="20667429" cy="14770292"/>
            <a:chOff x="19892730" y="5690751"/>
            <a:chExt cx="20667429" cy="111669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481180-D606-63C8-727D-8131AE337BB3}"/>
                </a:ext>
              </a:extLst>
            </p:cNvPr>
            <p:cNvSpPr/>
            <p:nvPr/>
          </p:nvSpPr>
          <p:spPr>
            <a:xfrm>
              <a:off x="19892730" y="5690751"/>
              <a:ext cx="20667429" cy="11166904"/>
            </a:xfrm>
            <a:prstGeom prst="rect">
              <a:avLst/>
            </a:prstGeom>
            <a:ln w="1270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CE534C-9A31-3A4B-62A4-FDA7CDF408C2}"/>
                </a:ext>
              </a:extLst>
            </p:cNvPr>
            <p:cNvSpPr txBox="1"/>
            <p:nvPr/>
          </p:nvSpPr>
          <p:spPr>
            <a:xfrm>
              <a:off x="19892730" y="5750079"/>
              <a:ext cx="20667429" cy="1569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0070C0"/>
                  </a:solidFill>
                  <a:latin typeface="+mn-lt"/>
                </a:rPr>
                <a:t>Objectives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936938-8910-192F-E63E-23E48390B17A}"/>
              </a:ext>
            </a:extLst>
          </p:cNvPr>
          <p:cNvGrpSpPr/>
          <p:nvPr/>
        </p:nvGrpSpPr>
        <p:grpSpPr>
          <a:xfrm>
            <a:off x="426720" y="21041880"/>
            <a:ext cx="25828284" cy="19212436"/>
            <a:chOff x="567396" y="21043323"/>
            <a:chExt cx="25828284" cy="19190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A2856-4BFD-7867-3435-807A8CDBA3B4}"/>
                </a:ext>
              </a:extLst>
            </p:cNvPr>
            <p:cNvSpPr/>
            <p:nvPr/>
          </p:nvSpPr>
          <p:spPr>
            <a:xfrm>
              <a:off x="567396" y="21043323"/>
              <a:ext cx="25828284" cy="19190277"/>
            </a:xfrm>
            <a:prstGeom prst="rect">
              <a:avLst/>
            </a:prstGeom>
            <a:ln w="1270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9AF262-23CB-E7BF-0483-0F6C9811B457}"/>
                </a:ext>
              </a:extLst>
            </p:cNvPr>
            <p:cNvSpPr txBox="1"/>
            <p:nvPr/>
          </p:nvSpPr>
          <p:spPr>
            <a:xfrm>
              <a:off x="675246" y="21102651"/>
              <a:ext cx="25598514" cy="1569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0070C0"/>
                  </a:solidFill>
                </a:rPr>
                <a:t>Overview of the </a:t>
              </a:r>
              <a:r>
                <a:rPr lang="en-US" sz="9600" b="1" dirty="0" err="1">
                  <a:solidFill>
                    <a:srgbClr val="0070C0"/>
                  </a:solidFill>
                </a:rPr>
                <a:t>PowerCyber</a:t>
              </a:r>
              <a:r>
                <a:rPr lang="en-US" sz="9600" b="1" dirty="0">
                  <a:solidFill>
                    <a:srgbClr val="0070C0"/>
                  </a:solidFill>
                </a:rPr>
                <a:t> Training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4BA668A2-875B-9BCB-F8B3-A628BBBD0B78}"/>
              </a:ext>
            </a:extLst>
          </p:cNvPr>
          <p:cNvSpPr/>
          <p:nvPr/>
        </p:nvSpPr>
        <p:spPr>
          <a:xfrm>
            <a:off x="26832523" y="21041880"/>
            <a:ext cx="13780907" cy="12386372"/>
          </a:xfrm>
          <a:prstGeom prst="rect">
            <a:avLst/>
          </a:prstGeom>
          <a:ln w="1270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D64A1B-20BE-B8C5-330F-32E3222BAC39}"/>
              </a:ext>
            </a:extLst>
          </p:cNvPr>
          <p:cNvSpPr txBox="1"/>
          <p:nvPr/>
        </p:nvSpPr>
        <p:spPr>
          <a:xfrm>
            <a:off x="26893484" y="21094544"/>
            <a:ext cx="13688646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</a:rPr>
              <a:t>Project Activities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4A307-DF63-2FBE-0418-6ED525552B06}"/>
              </a:ext>
            </a:extLst>
          </p:cNvPr>
          <p:cNvSpPr txBox="1"/>
          <p:nvPr/>
        </p:nvSpPr>
        <p:spPr>
          <a:xfrm>
            <a:off x="26687646" y="22810690"/>
            <a:ext cx="13766837" cy="1052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1" indent="-1143000">
              <a:spcBef>
                <a:spcPts val="3600"/>
              </a:spcBef>
              <a:buFont typeface="Wingdings" pitchFamily="2" charset="2"/>
              <a:buChar char="Ø"/>
            </a:pPr>
            <a:r>
              <a:rPr lang="en-US" altLang="zh-CN" sz="6600" dirty="0" err="1"/>
              <a:t>PowerCyber</a:t>
            </a:r>
            <a:r>
              <a:rPr lang="zh-CN" altLang="en-US" sz="6600" dirty="0"/>
              <a:t> </a:t>
            </a:r>
            <a:r>
              <a:rPr lang="en-US" altLang="zh-CN" sz="6600" dirty="0"/>
              <a:t>Training</a:t>
            </a:r>
            <a:r>
              <a:rPr lang="en-US" sz="6600" dirty="0"/>
              <a:t> Webinar series and hands-on active training</a:t>
            </a:r>
          </a:p>
          <a:p>
            <a:pPr marL="1600200" lvl="1" indent="-1143000">
              <a:spcBef>
                <a:spcPts val="3600"/>
              </a:spcBef>
              <a:buFont typeface="Wingdings" pitchFamily="2" charset="2"/>
              <a:buChar char="Ø"/>
            </a:pPr>
            <a:r>
              <a:rPr lang="en-US" altLang="zh-CN" sz="6600" dirty="0"/>
              <a:t>Asynchronous</a:t>
            </a:r>
            <a:r>
              <a:rPr lang="en-US" sz="6600" dirty="0"/>
              <a:t> workshops</a:t>
            </a:r>
            <a:r>
              <a:rPr lang="zh-CN" altLang="en-US" sz="6600" dirty="0"/>
              <a:t> </a:t>
            </a:r>
            <a:r>
              <a:rPr lang="en-US" sz="6600" dirty="0"/>
              <a:t>in 202</a:t>
            </a:r>
            <a:r>
              <a:rPr lang="en-US" altLang="zh-CN" sz="6600" dirty="0"/>
              <a:t>5</a:t>
            </a:r>
            <a:endParaRPr lang="en-US" sz="6600" dirty="0"/>
          </a:p>
          <a:p>
            <a:pPr marL="2971800" lvl="4" indent="-1143000">
              <a:spcBef>
                <a:spcPts val="3600"/>
              </a:spcBef>
              <a:buFont typeface="Wingdings" pitchFamily="2" charset="2"/>
              <a:buChar char="ü"/>
            </a:pPr>
            <a:r>
              <a:rPr lang="en-US" altLang="zh-CN" sz="6600" dirty="0"/>
              <a:t>Power</a:t>
            </a:r>
            <a:r>
              <a:rPr lang="zh-CN" altLang="en-US" sz="6600" dirty="0"/>
              <a:t> </a:t>
            </a:r>
            <a:r>
              <a:rPr lang="en-US" altLang="zh-CN" sz="6600" dirty="0"/>
              <a:t>engineering</a:t>
            </a:r>
            <a:r>
              <a:rPr lang="zh-CN" altLang="en-US" sz="6600" dirty="0"/>
              <a:t> </a:t>
            </a:r>
            <a:r>
              <a:rPr lang="en-US" altLang="zh-CN" sz="6600" dirty="0"/>
              <a:t>researchers</a:t>
            </a:r>
            <a:endParaRPr lang="en-US" sz="6600" dirty="0"/>
          </a:p>
          <a:p>
            <a:pPr marL="2971800" lvl="4" indent="-1143000">
              <a:spcBef>
                <a:spcPts val="3600"/>
              </a:spcBef>
              <a:buFont typeface="Wingdings" pitchFamily="2" charset="2"/>
              <a:buChar char="ü"/>
            </a:pPr>
            <a:r>
              <a:rPr lang="en-US" altLang="zh-CN" sz="6600" dirty="0"/>
              <a:t>Industry</a:t>
            </a:r>
            <a:r>
              <a:rPr lang="zh-CN" altLang="en-US" sz="6600" dirty="0"/>
              <a:t> </a:t>
            </a:r>
            <a:r>
              <a:rPr lang="en-US" altLang="zh-CN" sz="6600" dirty="0"/>
              <a:t>trainers</a:t>
            </a:r>
            <a:endParaRPr lang="en-US" sz="6600" dirty="0"/>
          </a:p>
          <a:p>
            <a:pPr marL="1600200" lvl="1" indent="-1143000">
              <a:spcBef>
                <a:spcPts val="3600"/>
              </a:spcBef>
              <a:buFont typeface="Wingdings" pitchFamily="2" charset="2"/>
              <a:buChar char="Ø"/>
            </a:pPr>
            <a:r>
              <a:rPr lang="en-US" sz="6600" dirty="0"/>
              <a:t>Self-paced online learning</a:t>
            </a:r>
          </a:p>
          <a:p>
            <a:pPr marL="1600200" lvl="1" indent="-1143000">
              <a:spcBef>
                <a:spcPts val="3600"/>
              </a:spcBef>
              <a:buFont typeface="Wingdings" pitchFamily="2" charset="2"/>
              <a:buChar char="Ø"/>
            </a:pPr>
            <a:r>
              <a:rPr lang="en-US" altLang="zh-CN" sz="6600" dirty="0"/>
              <a:t>Online</a:t>
            </a:r>
            <a:r>
              <a:rPr lang="zh-CN" altLang="en-US" sz="6600" dirty="0"/>
              <a:t> </a:t>
            </a:r>
            <a:r>
              <a:rPr lang="en-US" altLang="zh-CN" sz="6600" dirty="0"/>
              <a:t>archive</a:t>
            </a:r>
            <a:r>
              <a:rPr lang="zh-CN" altLang="en-US" sz="6600" dirty="0"/>
              <a:t> </a:t>
            </a:r>
            <a:r>
              <a:rPr lang="en-US" altLang="zh-CN" sz="6600" dirty="0"/>
              <a:t>for</a:t>
            </a:r>
            <a:r>
              <a:rPr lang="zh-CN" altLang="en-US" sz="6600" dirty="0"/>
              <a:t> </a:t>
            </a:r>
            <a:r>
              <a:rPr lang="en-US" altLang="zh-CN" sz="6600" dirty="0"/>
              <a:t>training</a:t>
            </a:r>
            <a:r>
              <a:rPr lang="zh-CN" altLang="en-US" sz="6600" dirty="0"/>
              <a:t> </a:t>
            </a:r>
            <a:r>
              <a:rPr lang="en-US" altLang="zh-CN" sz="6600" dirty="0"/>
              <a:t>materials</a:t>
            </a:r>
            <a:endParaRPr lang="en-US" sz="6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DEEEF9-1FA1-A88A-96EF-FA6CB7FE61E9}"/>
              </a:ext>
            </a:extLst>
          </p:cNvPr>
          <p:cNvSpPr/>
          <p:nvPr/>
        </p:nvSpPr>
        <p:spPr>
          <a:xfrm>
            <a:off x="26984103" y="33775597"/>
            <a:ext cx="13658987" cy="6478718"/>
          </a:xfrm>
          <a:prstGeom prst="rect">
            <a:avLst/>
          </a:prstGeom>
          <a:ln w="1270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0171A1-64A5-D5D1-A921-5377495CB373}"/>
              </a:ext>
            </a:extLst>
          </p:cNvPr>
          <p:cNvSpPr txBox="1"/>
          <p:nvPr/>
        </p:nvSpPr>
        <p:spPr>
          <a:xfrm>
            <a:off x="27045064" y="33828261"/>
            <a:ext cx="13515096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</a:rPr>
              <a:t>Contact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2A2CED-19DE-8ECC-F331-FE02D6791CB2}"/>
              </a:ext>
            </a:extLst>
          </p:cNvPr>
          <p:cNvSpPr txBox="1"/>
          <p:nvPr/>
        </p:nvSpPr>
        <p:spPr>
          <a:xfrm flipH="1">
            <a:off x="27045063" y="35850408"/>
            <a:ext cx="13172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Homepage:</a:t>
            </a:r>
            <a:r>
              <a:rPr lang="zh-CN" altLang="en-US" sz="6000" dirty="0"/>
              <a:t> </a:t>
            </a:r>
            <a:r>
              <a:rPr lang="en-US" sz="6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powercybertraining.github.io</a:t>
            </a:r>
            <a:endParaRPr lang="en-US" sz="6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65A832-D20C-1A4D-74F4-3C0E0F04F028}"/>
              </a:ext>
            </a:extLst>
          </p:cNvPr>
          <p:cNvSpPr txBox="1"/>
          <p:nvPr/>
        </p:nvSpPr>
        <p:spPr>
          <a:xfrm>
            <a:off x="27234557" y="37329456"/>
            <a:ext cx="1286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TwitterChirp"/>
              </a:rPr>
              <a:t>PIs: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>
                <a:latin typeface="TwitterChirp"/>
              </a:rPr>
              <a:t>Dr.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 err="1">
                <a:latin typeface="TwitterChirp"/>
              </a:rPr>
              <a:t>Hantao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>
                <a:latin typeface="TwitterChirp"/>
              </a:rPr>
              <a:t>Cui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>
                <a:latin typeface="TwitterChirp"/>
              </a:rPr>
              <a:t>hcui9@ncsu.edu</a:t>
            </a:r>
          </a:p>
          <a:p>
            <a:r>
              <a:rPr lang="zh-CN" altLang="en-US" sz="6000" dirty="0">
                <a:latin typeface="TwitterChirp"/>
              </a:rPr>
              <a:t>       </a:t>
            </a:r>
            <a:r>
              <a:rPr lang="en-US" altLang="zh-CN" sz="6000" dirty="0">
                <a:latin typeface="TwitterChirp"/>
              </a:rPr>
              <a:t>Dr.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>
                <a:latin typeface="TwitterChirp"/>
              </a:rPr>
              <a:t>Xin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>
                <a:latin typeface="TwitterChirp"/>
              </a:rPr>
              <a:t>Fang</a:t>
            </a:r>
            <a:r>
              <a:rPr lang="zh-CN" altLang="en-US" sz="6000" dirty="0">
                <a:latin typeface="TwitterChirp"/>
              </a:rPr>
              <a:t> </a:t>
            </a:r>
            <a:r>
              <a:rPr lang="en-US" altLang="zh-CN" sz="6000" dirty="0" err="1">
                <a:latin typeface="TwitterChirp"/>
              </a:rPr>
              <a:t>xfang@ece.msstate.edu</a:t>
            </a:r>
            <a:endParaRPr lang="en-US" sz="6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9E9C5B-19BB-D267-A4D7-B526FEC93269}"/>
              </a:ext>
            </a:extLst>
          </p:cNvPr>
          <p:cNvGrpSpPr/>
          <p:nvPr/>
        </p:nvGrpSpPr>
        <p:grpSpPr>
          <a:xfrm>
            <a:off x="22047772" y="5552931"/>
            <a:ext cx="18681895" cy="8713117"/>
            <a:chOff x="426720" y="5690752"/>
            <a:chExt cx="18681895" cy="871311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9709BB-C405-80FA-EABD-B94D0730051D}"/>
                </a:ext>
              </a:extLst>
            </p:cNvPr>
            <p:cNvSpPr/>
            <p:nvPr/>
          </p:nvSpPr>
          <p:spPr>
            <a:xfrm>
              <a:off x="426720" y="5690752"/>
              <a:ext cx="18681895" cy="8163069"/>
            </a:xfrm>
            <a:prstGeom prst="rect">
              <a:avLst/>
            </a:prstGeom>
            <a:ln w="1270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69786F-EF74-1599-D487-C71B81795D17}"/>
                </a:ext>
              </a:extLst>
            </p:cNvPr>
            <p:cNvSpPr txBox="1"/>
            <p:nvPr/>
          </p:nvSpPr>
          <p:spPr>
            <a:xfrm>
              <a:off x="487680" y="5768409"/>
              <a:ext cx="18620935" cy="15696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0070C0"/>
                  </a:solidFill>
                  <a:latin typeface="+mn-lt"/>
                </a:rPr>
                <a:t>Team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6" name="Picture 5" descr="A black and orange logo&#10;&#10;Description automatically generated">
              <a:extLst>
                <a:ext uri="{FF2B5EF4-FFF2-40B4-BE49-F238E27FC236}">
                  <a16:creationId xmlns:a16="http://schemas.microsoft.com/office/drawing/2014/main" id="{3FD6B3D8-1E23-4D61-1B3C-E600E36A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127268" y="8296602"/>
              <a:ext cx="9083630" cy="4693209"/>
            </a:xfrm>
            <a:prstGeom prst="rect">
              <a:avLst/>
            </a:prstGeom>
          </p:spPr>
        </p:pic>
        <p:pic>
          <p:nvPicPr>
            <p:cNvPr id="9" name="Picture 8" descr="A logo of a state university&#10;&#10;Description automatically generated">
              <a:extLst>
                <a:ext uri="{FF2B5EF4-FFF2-40B4-BE49-F238E27FC236}">
                  <a16:creationId xmlns:a16="http://schemas.microsoft.com/office/drawing/2014/main" id="{049311EF-27C6-F068-1663-175E0E95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852064" y="6540488"/>
              <a:ext cx="7863381" cy="786338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7C283-B29E-BF33-7BB7-23A202948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31" y="24051512"/>
            <a:ext cx="25313445" cy="1423881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7623BF5-E12E-6237-95C4-138BCFBA2FB7}"/>
              </a:ext>
            </a:extLst>
          </p:cNvPr>
          <p:cNvGrpSpPr/>
          <p:nvPr/>
        </p:nvGrpSpPr>
        <p:grpSpPr>
          <a:xfrm>
            <a:off x="22047772" y="14332953"/>
            <a:ext cx="18681896" cy="6158879"/>
            <a:chOff x="19892730" y="5690751"/>
            <a:chExt cx="20667429" cy="106770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56843B-FA6E-995A-0BD2-D1CC5867AF48}"/>
                </a:ext>
              </a:extLst>
            </p:cNvPr>
            <p:cNvSpPr/>
            <p:nvPr/>
          </p:nvSpPr>
          <p:spPr>
            <a:xfrm>
              <a:off x="19892730" y="5690751"/>
              <a:ext cx="20667429" cy="10677010"/>
            </a:xfrm>
            <a:prstGeom prst="rect">
              <a:avLst/>
            </a:prstGeom>
            <a:ln w="1270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1DDF07-488B-8B78-410D-40E999B783F7}"/>
                </a:ext>
              </a:extLst>
            </p:cNvPr>
            <p:cNvSpPr txBox="1"/>
            <p:nvPr/>
          </p:nvSpPr>
          <p:spPr>
            <a:xfrm>
              <a:off x="19892730" y="5750078"/>
              <a:ext cx="20667429" cy="27211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0070C0"/>
                  </a:solidFill>
                  <a:latin typeface="+mn-lt"/>
                </a:rPr>
                <a:t>Outcomes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6EF684-A8C5-229B-BC8E-8D26582C98A8}"/>
              </a:ext>
            </a:extLst>
          </p:cNvPr>
          <p:cNvSpPr txBox="1"/>
          <p:nvPr/>
        </p:nvSpPr>
        <p:spPr>
          <a:xfrm>
            <a:off x="534570" y="8276665"/>
            <a:ext cx="20039430" cy="1157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sz="6600" dirty="0"/>
              <a:t>Develop textbook-quality, interactive training modules in </a:t>
            </a:r>
            <a:r>
              <a:rPr lang="en-US" sz="6600" dirty="0" err="1"/>
              <a:t>Jupyter</a:t>
            </a:r>
            <a:r>
              <a:rPr lang="en-US" sz="6600" dirty="0"/>
              <a:t> Book</a:t>
            </a:r>
            <a:r>
              <a:rPr lang="zh-CN" altLang="en-US" sz="6600" dirty="0"/>
              <a:t> </a:t>
            </a:r>
            <a:r>
              <a:rPr lang="en-US" sz="6600" dirty="0"/>
              <a:t>to cover advanced</a:t>
            </a:r>
            <a:r>
              <a:rPr lang="zh-CN" altLang="en-US" sz="6600" dirty="0"/>
              <a:t> </a:t>
            </a:r>
            <a:r>
              <a:rPr lang="en-US" sz="6600" dirty="0"/>
              <a:t>CI in software, hardware, and emerging techniques that have the potential to transform power engineering research.</a:t>
            </a:r>
          </a:p>
          <a:p>
            <a:pPr marL="857250" indent="-857250">
              <a:buFont typeface="Wingdings" pitchFamily="2" charset="2"/>
              <a:buChar char="Ø"/>
            </a:pPr>
            <a:endParaRPr lang="en-US" sz="6600" dirty="0"/>
          </a:p>
          <a:p>
            <a:pPr marL="857250" indent="-8572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6600" dirty="0"/>
              <a:t>Offer a virtual “</a:t>
            </a:r>
            <a:r>
              <a:rPr lang="en-US" sz="6600" dirty="0" err="1"/>
              <a:t>PowerCyber</a:t>
            </a:r>
            <a:r>
              <a:rPr lang="en-US" sz="6600" dirty="0"/>
              <a:t> Training” workshop each summer of the budget period.</a:t>
            </a:r>
          </a:p>
          <a:p>
            <a:pPr marL="857250" indent="-8572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6600" dirty="0"/>
          </a:p>
          <a:p>
            <a:pPr marL="857250" indent="-857250">
              <a:buFont typeface="Wingdings" pitchFamily="2" charset="2"/>
              <a:buChar char="Ø"/>
            </a:pPr>
            <a:r>
              <a:rPr lang="en-US" sz="6600" dirty="0"/>
              <a:t>Incorporate the training materials into the curricula of undergraduate and graduate students</a:t>
            </a:r>
            <a:r>
              <a:rPr lang="zh-CN" altLang="en-US" sz="6600" dirty="0"/>
              <a:t> </a:t>
            </a:r>
            <a:r>
              <a:rPr lang="en-US" sz="6600" dirty="0"/>
              <a:t>to foster research interest.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50EE82-42C0-0A88-54B9-E3E6C8A8E902}"/>
              </a:ext>
            </a:extLst>
          </p:cNvPr>
          <p:cNvSpPr txBox="1"/>
          <p:nvPr/>
        </p:nvSpPr>
        <p:spPr>
          <a:xfrm>
            <a:off x="21956802" y="16576102"/>
            <a:ext cx="18399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1" indent="-1143000">
              <a:spcBef>
                <a:spcPts val="3600"/>
              </a:spcBef>
              <a:buFont typeface="Wingdings" pitchFamily="2" charset="2"/>
              <a:buChar char="Ø"/>
            </a:pPr>
            <a:r>
              <a:rPr lang="en-US" altLang="zh-CN" sz="6600" dirty="0"/>
              <a:t>A</a:t>
            </a:r>
            <a:r>
              <a:rPr lang="en-US" sz="6600" dirty="0"/>
              <a:t> pilot training workshop that initiates</a:t>
            </a:r>
            <a:r>
              <a:rPr lang="zh-CN" altLang="en-US" sz="6600" dirty="0"/>
              <a:t> </a:t>
            </a:r>
            <a:r>
              <a:rPr lang="en-US" sz="6600" dirty="0"/>
              <a:t>researchers with advanced CI capabilities for solving power-domain problems</a:t>
            </a:r>
          </a:p>
        </p:txBody>
      </p:sp>
    </p:spTree>
    <p:extLst>
      <p:ext uri="{BB962C8B-B14F-4D97-AF65-F5344CB8AC3E}">
        <p14:creationId xmlns:p14="http://schemas.microsoft.com/office/powerpoint/2010/main" val="175374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</TotalTime>
  <Words>176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TwitterChirp</vt:lpstr>
      <vt:lpstr>Arial</vt:lpstr>
      <vt:lpstr>Calibri</vt:lpstr>
      <vt:lpstr>Calibri Light</vt:lpstr>
      <vt:lpstr>Helvetica</vt:lpstr>
      <vt:lpstr>Wingdings</vt:lpstr>
      <vt:lpstr>Office Theme</vt:lpstr>
      <vt:lpstr>Collaborative Research: CyberTraining: Pilot: PowerCyber: Computational Training for Power Engineering Researchers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Fang, Xin</cp:lastModifiedBy>
  <cp:revision>26</cp:revision>
  <dcterms:created xsi:type="dcterms:W3CDTF">2023-09-12T06:34:07Z</dcterms:created>
  <dcterms:modified xsi:type="dcterms:W3CDTF">2024-06-23T02:27:37Z</dcterms:modified>
</cp:coreProperties>
</file>