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  <p:sldMasterId id="2147483667" r:id="rId6"/>
  </p:sldMasterIdLst>
  <p:notesMasterIdLst>
    <p:notesMasterId r:id="rId15"/>
  </p:notesMasterIdLst>
  <p:handoutMasterIdLst>
    <p:handoutMasterId r:id="rId16"/>
  </p:handoutMasterIdLst>
  <p:sldIdLst>
    <p:sldId id="292" r:id="rId7"/>
    <p:sldId id="327" r:id="rId8"/>
    <p:sldId id="333" r:id="rId9"/>
    <p:sldId id="331" r:id="rId10"/>
    <p:sldId id="328" r:id="rId11"/>
    <p:sldId id="329" r:id="rId12"/>
    <p:sldId id="330" r:id="rId13"/>
    <p:sldId id="280" r:id="rId14"/>
  </p:sldIdLst>
  <p:sldSz cx="16257588" cy="9144000"/>
  <p:notesSz cx="6858000" cy="9144000"/>
  <p:defaultTextStyle>
    <a:defPPr>
      <a:defRPr lang="en-US"/>
    </a:defPPr>
    <a:lvl1pPr marL="0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6735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13469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20203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26939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33673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40407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47141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53876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5AA"/>
    <a:srgbClr val="FFAA11"/>
    <a:srgbClr val="0B3700"/>
    <a:srgbClr val="2288CC"/>
    <a:srgbClr val="008888"/>
    <a:srgbClr val="FF3300"/>
    <a:srgbClr val="FFCC00"/>
    <a:srgbClr val="87BC40"/>
    <a:srgbClr val="32BCAD"/>
    <a:srgbClr val="00A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48" autoAdjust="0"/>
    <p:restoredTop sz="96702" autoAdjust="0"/>
  </p:normalViewPr>
  <p:slideViewPr>
    <p:cSldViewPr snapToGrid="0" snapToObjects="1">
      <p:cViewPr varScale="1">
        <p:scale>
          <a:sx n="73" d="100"/>
          <a:sy n="73" d="100"/>
        </p:scale>
        <p:origin x="114" y="66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C2776-B9DD-1946-9831-785CA23AC1F1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CB827-1CCB-B349-98A7-AAC485CBB6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21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C7DD-7A43-8947-A922-8561F0BA9BCC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9330B-B1DA-214B-A229-0CB8492B91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906735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813469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2720203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3626939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4533673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440407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347141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7253876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17651" y="2527832"/>
            <a:ext cx="15022286" cy="4088336"/>
          </a:xfrm>
          <a:prstGeom prst="rect">
            <a:avLst/>
          </a:prstGeom>
          <a:gradFill>
            <a:gsLst>
              <a:gs pos="20000">
                <a:schemeClr val="bg1">
                  <a:alpha val="88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006" tIns="51003" rIns="102006" bIns="51003" rtlCol="0" anchor="ctr"/>
          <a:lstStyle/>
          <a:p>
            <a:pPr algn="ctr"/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208946" y="3397498"/>
            <a:ext cx="11839697" cy="1606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4500" b="1" baseline="0">
                <a:solidFill>
                  <a:srgbClr val="1155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5000" dirty="0" smtClean="0"/>
              <a:t>Main title can extend over one or two lines</a:t>
            </a:r>
            <a:endParaRPr lang="en-US" sz="5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08945" y="5313750"/>
            <a:ext cx="11839697" cy="5163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3200" b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034049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2880" y="1890187"/>
            <a:ext cx="14631908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1524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0"/>
            <a:ext cx="16256000" cy="50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44" y="8628352"/>
            <a:ext cx="1642167" cy="5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9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812880" y="1890187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8261452" y="1890186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0"/>
            <a:ext cx="16256000" cy="50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44" y="8628352"/>
            <a:ext cx="1642167" cy="51564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1524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3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"/>
            <a:ext cx="16257588" cy="8246561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 algn="ctr">
              <a:spcBef>
                <a:spcPts val="0"/>
              </a:spcBef>
              <a:buNone/>
              <a:defRPr sz="9600" b="1" i="0">
                <a:solidFill>
                  <a:srgbClr val="1155AA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pPr lvl="0"/>
            <a:r>
              <a:rPr lang="en-US" dirty="0" smtClean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46574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61374" y="1890186"/>
            <a:ext cx="7183336" cy="2880986"/>
          </a:xfrm>
          <a:prstGeom prst="rect">
            <a:avLst/>
          </a:prstGeom>
        </p:spPr>
        <p:txBody>
          <a:bodyPr vert="horz" lIns="102006" tIns="51003" rIns="102006" bIns="51003"/>
          <a:lstStyle>
            <a:lvl1pPr marL="0" indent="0">
              <a:buClr>
                <a:schemeClr val="accent4"/>
              </a:buClr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2880" y="366186"/>
            <a:ext cx="14631830" cy="1524000"/>
          </a:xfrm>
          <a:prstGeom prst="rect">
            <a:avLst/>
          </a:prstGeom>
        </p:spPr>
        <p:txBody>
          <a:bodyPr/>
          <a:lstStyle>
            <a:lvl1pPr>
              <a:defRPr lang="en-US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261374" y="4771173"/>
            <a:ext cx="7183336" cy="2309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Image credit line goes here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812880" y="1890187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8261374" y="5136888"/>
            <a:ext cx="7183336" cy="2880986"/>
          </a:xfrm>
          <a:prstGeom prst="rect">
            <a:avLst/>
          </a:prstGeom>
        </p:spPr>
        <p:txBody>
          <a:bodyPr vert="horz" lIns="102006" tIns="51003" rIns="102006" bIns="51003"/>
          <a:lstStyle>
            <a:lvl1pPr marL="0" indent="0">
              <a:buClr>
                <a:schemeClr val="accent4"/>
              </a:buClr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261374" y="8017875"/>
            <a:ext cx="7183336" cy="2309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Image credit line goes here</a:t>
            </a:r>
            <a:endParaRPr lang="en-US" dirty="0"/>
          </a:p>
        </p:txBody>
      </p:sp>
      <p:pic>
        <p:nvPicPr>
          <p:cNvPr id="8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0"/>
            <a:ext cx="16256000" cy="50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44" y="8628352"/>
            <a:ext cx="1642167" cy="5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35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09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12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53" r:id="rId3"/>
    <p:sldLayoutId id="2147483649" r:id="rId4"/>
    <p:sldLayoutId id="2147483662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06735" rtl="0" eaLnBrk="1" latinLnBrk="0" hangingPunct="1">
        <a:spcBef>
          <a:spcPct val="0"/>
        </a:spcBef>
        <a:buNone/>
        <a:defRPr sz="5000" b="1" i="0" kern="1200" baseline="0">
          <a:solidFill>
            <a:srgbClr val="1B58A8"/>
          </a:solidFill>
          <a:latin typeface="Frutiger Next LT W1G"/>
          <a:ea typeface="+mj-ea"/>
          <a:cs typeface="Frutiger Next LT W1G"/>
        </a:defRPr>
      </a:lvl1pPr>
    </p:titleStyle>
    <p:bodyStyle>
      <a:lvl1pPr marL="765047" indent="-765047" algn="l" defTabSz="906735" rtl="0" eaLnBrk="1" latinLnBrk="0" hangingPunct="1">
        <a:spcBef>
          <a:spcPts val="0"/>
        </a:spcBef>
        <a:buFont typeface="Wingdings" charset="2"/>
        <a:buChar char="§"/>
        <a:defRPr sz="5000" b="0" i="0" kern="1200" baseline="0">
          <a:solidFill>
            <a:schemeClr val="tx1"/>
          </a:solidFill>
          <a:latin typeface="Frutiger Next LT W1G"/>
          <a:ea typeface="+mn-ea"/>
          <a:cs typeface="Frutiger Next LT W1G"/>
        </a:defRPr>
      </a:lvl1pPr>
      <a:lvl2pPr marL="1473444" indent="-566709" algn="l" defTabSz="906735" rtl="0" eaLnBrk="1" latinLnBrk="0" hangingPunct="1">
        <a:spcBef>
          <a:spcPct val="20000"/>
        </a:spcBef>
        <a:buFont typeface="Wingdings" charset="2"/>
        <a:buChar char="§"/>
        <a:defRPr sz="40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2pPr>
      <a:lvl3pPr marL="2266836" indent="-453367" algn="l" defTabSz="906735" rtl="0" eaLnBrk="1" latinLnBrk="0" hangingPunct="1">
        <a:spcBef>
          <a:spcPct val="20000"/>
        </a:spcBef>
        <a:buFont typeface="Wingdings" charset="2"/>
        <a:buChar char="§"/>
        <a:defRPr sz="36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3pPr>
      <a:lvl4pPr marL="3173571" indent="-453367" algn="l" defTabSz="906735" rtl="0" eaLnBrk="1" latinLnBrk="0" hangingPunct="1">
        <a:spcBef>
          <a:spcPct val="20000"/>
        </a:spcBef>
        <a:buFont typeface="Wingdings" charset="2"/>
        <a:buChar char="§"/>
        <a:defRPr sz="30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4pPr>
      <a:lvl5pPr marL="4080306" indent="-453367" algn="l" defTabSz="906735" rtl="0" eaLnBrk="1" latinLnBrk="0" hangingPunct="1">
        <a:spcBef>
          <a:spcPct val="20000"/>
        </a:spcBef>
        <a:buFont typeface="Wingdings" charset="2"/>
        <a:buChar char="§"/>
        <a:defRPr sz="27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5pPr>
      <a:lvl6pPr marL="4987040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93775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00509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07243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6735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13469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203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26939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33673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40407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47141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53876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67" y="2822296"/>
            <a:ext cx="10058400" cy="31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2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/>
      </p:par>
    </p:tnLst>
  </p:timing>
  <p:txStyles>
    <p:titleStyle>
      <a:lvl1pPr algn="ctr" defTabSz="51003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524" indent="-382524" algn="l" defTabSz="51003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8802" indent="-318770" algn="l" defTabSz="51003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5080" indent="-255016" algn="l" defTabSz="51003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5111" indent="-255016" algn="l" defTabSz="51003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5143" indent="-255016" algn="l" defTabSz="51003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5175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5206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5239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5270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0032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063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0096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0127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0159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0191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70222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255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6000" dirty="0" smtClean="0"/>
              <a:t>SQLCE</a:t>
            </a:r>
            <a:r>
              <a:rPr lang="zh-CN" altLang="en-US" sz="6000" dirty="0" smtClean="0"/>
              <a:t>密码升级方案研究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何超 </a:t>
            </a:r>
            <a:r>
              <a:rPr lang="en-US" altLang="zh-CN" dirty="0" smtClean="0"/>
              <a:t>Frank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2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梵讯软件客户端数据库的密码一直都是固定的，存在很大的安全风险，需要提供一种弹性的软件数据库密码升级策略，来定期的修改软件数据库的密码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5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目前没有实现密码升级功能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产品现状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68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尽量减少对客户的影响</a:t>
            </a:r>
            <a:endParaRPr lang="en-US" altLang="zh-CN" dirty="0" smtClean="0"/>
          </a:p>
          <a:p>
            <a:r>
              <a:rPr lang="zh-CN" altLang="en-US" dirty="0" smtClean="0"/>
              <a:t>尽量减少运维中人工干预的工作量</a:t>
            </a:r>
            <a:endParaRPr lang="en-US" altLang="zh-CN" dirty="0" smtClean="0"/>
          </a:p>
          <a:p>
            <a:r>
              <a:rPr lang="zh-CN" altLang="en-US" dirty="0"/>
              <a:t>大数据库复制一份异步去修改密码，改完再拷回来</a:t>
            </a:r>
            <a:endParaRPr lang="en-US" altLang="zh-CN" dirty="0"/>
          </a:p>
          <a:p>
            <a:pPr lvl="1"/>
            <a:r>
              <a:rPr lang="zh-CN" altLang="en-US" dirty="0"/>
              <a:t>涉及到同步和大文件复制，出错的概率比较大，不采用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方案考虑的因素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10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972342"/>
              </p:ext>
            </p:extLst>
          </p:nvPr>
        </p:nvGraphicFramePr>
        <p:xfrm>
          <a:off x="812800" y="1890713"/>
          <a:ext cx="14631987" cy="643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06">
                  <a:extLst>
                    <a:ext uri="{9D8B030D-6E8A-4147-A177-3AD203B41FA5}">
                      <a16:colId xmlns:a16="http://schemas.microsoft.com/office/drawing/2014/main" val="3364996609"/>
                    </a:ext>
                  </a:extLst>
                </a:gridCol>
                <a:gridCol w="6621137">
                  <a:extLst>
                    <a:ext uri="{9D8B030D-6E8A-4147-A177-3AD203B41FA5}">
                      <a16:colId xmlns:a16="http://schemas.microsoft.com/office/drawing/2014/main" val="1163013899"/>
                    </a:ext>
                  </a:extLst>
                </a:gridCol>
                <a:gridCol w="6664344">
                  <a:extLst>
                    <a:ext uri="{9D8B030D-6E8A-4147-A177-3AD203B41FA5}">
                      <a16:colId xmlns:a16="http://schemas.microsoft.com/office/drawing/2014/main" val="418174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方案</a:t>
                      </a:r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走软件升级流程方案</a:t>
                      </a:r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专用</a:t>
                      </a:r>
                      <a:r>
                        <a:rPr lang="en-US" altLang="zh-CN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API</a:t>
                      </a:r>
                      <a:r>
                        <a:rPr lang="zh-CN" altLang="en-US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方案</a:t>
                      </a:r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19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要点</a:t>
                      </a:r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把</a:t>
                      </a:r>
                      <a:r>
                        <a:rPr lang="en-US" altLang="zh-CN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SQLCE</a:t>
                      </a:r>
                      <a:r>
                        <a:rPr lang="zh-CN" altLang="en-US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密码修改作为升级流程的一个部分加入到升级流程中</a:t>
                      </a:r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使用专用的</a:t>
                      </a:r>
                      <a:r>
                        <a:rPr lang="en-US" altLang="zh-CN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API</a:t>
                      </a:r>
                      <a:r>
                        <a:rPr lang="zh-CN" altLang="en-US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查询最新的</a:t>
                      </a:r>
                      <a:r>
                        <a:rPr lang="en-US" altLang="zh-CN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SQLCE</a:t>
                      </a:r>
                      <a:r>
                        <a:rPr lang="zh-CN" altLang="en-US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密码和历史</a:t>
                      </a:r>
                      <a:r>
                        <a:rPr lang="en-US" altLang="zh-CN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SQLCE</a:t>
                      </a:r>
                      <a:r>
                        <a:rPr lang="zh-CN" altLang="en-US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密码</a:t>
                      </a:r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0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优点</a:t>
                      </a:r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利用现有的升级流程，对客户影响比较小</a:t>
                      </a:r>
                      <a:endParaRPr lang="en-US" altLang="zh-CN" sz="2800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即使是稍大点的数据库，占用一些客户时间，也可以接受，因为是在升级过程中</a:t>
                      </a:r>
                      <a:endParaRPr lang="en-US" altLang="zh-CN" sz="2800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Migrator</a:t>
                      </a:r>
                      <a:r>
                        <a:rPr lang="zh-CN" altLang="en-US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包含每个版本的密码，减少运维工作量和人工干预工作量</a:t>
                      </a:r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随时可启用升级</a:t>
                      </a:r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6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缺点</a:t>
                      </a:r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需要修改升级流程以支持</a:t>
                      </a:r>
                      <a:r>
                        <a:rPr lang="en-US" altLang="zh-CN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SQLCE</a:t>
                      </a:r>
                      <a:r>
                        <a:rPr lang="zh-CN" altLang="en-US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密码升级</a:t>
                      </a:r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依赖于网络，网络不好或者网络慢时对客户影响比较大，但是可以登陆成功后缓存密码到本地</a:t>
                      </a:r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3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选择</a:t>
                      </a:r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46833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任务方案调研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利用软件自身升级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</a:t>
            </a:r>
            <a:r>
              <a:rPr lang="zh-CN" altLang="en-US" dirty="0" smtClean="0"/>
              <a:t>方案流程图和相关细节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6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3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6084" y="4987096"/>
            <a:ext cx="206019" cy="657010"/>
          </a:xfrm>
          <a:prstGeom prst="rect">
            <a:avLst/>
          </a:prstGeom>
          <a:noFill/>
        </p:spPr>
        <p:txBody>
          <a:bodyPr wrap="none" lIns="102006" tIns="51003" rIns="102006" bIns="51003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oww Theme">
  <a:themeElements>
    <a:clrScheme name="otc 201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BE6"/>
      </a:accent1>
      <a:accent2>
        <a:srgbClr val="87BC40"/>
      </a:accent2>
      <a:accent3>
        <a:srgbClr val="32BCAD"/>
      </a:accent3>
      <a:accent4>
        <a:srgbClr val="1B58A8"/>
      </a:accent4>
      <a:accent5>
        <a:srgbClr val="005E30"/>
      </a:accent5>
      <a:accent6>
        <a:srgbClr val="007272"/>
      </a:accent6>
      <a:hlink>
        <a:srgbClr val="007272"/>
      </a:hlink>
      <a:folHlink>
        <a:srgbClr val="0072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d47ed88-0e2d-4936-a3e3-b2fc614f906c">UVFVKF53VTD2-4606-48</_dlc_DocId>
    <_dlc_DocIdUrl xmlns="ed47ed88-0e2d-4936-a3e3-b2fc614f906c">
      <Url>https://share.autodesk.com/sales/events_programs/sales/OTC2013/_layouts/DocIdRedir.aspx?ID=UVFVKF53VTD2-4606-48</Url>
      <Description>UVFVKF53VTD2-4606-48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B7EFB683BDAC4DA21FA9A0CE8F9BF9" ma:contentTypeVersion="11" ma:contentTypeDescription="Create a new document." ma:contentTypeScope="" ma:versionID="832dc91b33ae0b0b46188eed08d2f0b5">
  <xsd:schema xmlns:xsd="http://www.w3.org/2001/XMLSchema" xmlns:xs="http://www.w3.org/2001/XMLSchema" xmlns:p="http://schemas.microsoft.com/office/2006/metadata/properties" xmlns:ns2="ed47ed88-0e2d-4936-a3e3-b2fc614f906c" targetNamespace="http://schemas.microsoft.com/office/2006/metadata/properties" ma:root="true" ma:fieldsID="0430b7cc50e9dd43dcd43ea73c4ad7ba" ns2:_="">
    <xsd:import namespace="ed47ed88-0e2d-4936-a3e3-b2fc614f906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7ed88-0e2d-4936-a3e3-b2fc614f906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7B1F45-2148-407E-BB55-47CC2EBAEFC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ABE5F35-A56E-4F23-9E39-F1CE738C70BB}">
  <ds:schemaRefs>
    <ds:schemaRef ds:uri="ed47ed88-0e2d-4936-a3e3-b2fc614f906c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E763EAA-BE1A-4634-981E-29E3DD3F1C8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2BEB475-973E-4A3F-BEDF-5D94FB0B3D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47ed88-0e2d-4936-a3e3-b2fc614f90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9887</TotalTime>
  <Words>246</Words>
  <Application>Microsoft Office PowerPoint</Application>
  <PresentationFormat>自定义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Frutiger Next LT W1G</vt:lpstr>
      <vt:lpstr>等线</vt:lpstr>
      <vt:lpstr>微软雅黑</vt:lpstr>
      <vt:lpstr>Arial</vt:lpstr>
      <vt:lpstr>Calibri</vt:lpstr>
      <vt:lpstr>Wingdings</vt:lpstr>
      <vt:lpstr>Fooww Theme</vt:lpstr>
      <vt:lpstr>Custom Design</vt:lpstr>
      <vt:lpstr>PowerPoint 演示文稿</vt:lpstr>
      <vt:lpstr>任务背景</vt:lpstr>
      <vt:lpstr>产品现状</vt:lpstr>
      <vt:lpstr>方案考虑的因素</vt:lpstr>
      <vt:lpstr>任务方案调研</vt:lpstr>
      <vt:lpstr>最终方案流程图和相关细节</vt:lpstr>
      <vt:lpstr>Demo</vt:lpstr>
      <vt:lpstr>PowerPoint 演示文稿</vt:lpstr>
    </vt:vector>
  </TitlesOfParts>
  <Company>Autodesk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Dong</dc:creator>
  <cp:lastModifiedBy>Frank</cp:lastModifiedBy>
  <cp:revision>481</cp:revision>
  <dcterms:created xsi:type="dcterms:W3CDTF">2012-10-19T15:38:24Z</dcterms:created>
  <dcterms:modified xsi:type="dcterms:W3CDTF">2019-03-28T07:05:57Z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0x010100D4B7EFB683BDAC4DA21FA9A0CE8F9BF9</vt:lpwstr>
  </property>
  <property fmtid="{D5CDD505-2E9C-101B-9397-08002B2CF9AE}" pid="3" name="_dlc_DocIdItemGuid">
    <vt:lpwstr>0bae515e-b881-439e-b572-331f86191e5e</vt:lpwstr>
  </property>
</Properties>
</file>