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715000" type="screen16x10"/>
  <p:notesSz cx="6858000" cy="9144000"/>
  <p:embeddedFontLst>
    <p:embeddedFont>
      <p:font typeface="Calibri" panose="020F0502020204030204" pitchFamily="34" charset="0"/>
      <p:regular r:id="rId20"/>
      <p:bold r:id="rId21"/>
      <p:italic r:id="rId22"/>
      <p:boldItalic r:id="rId23"/>
    </p:embeddedFont>
    <p:embeddedFont>
      <p:font typeface="Proxima Nova" panose="02000506030000020004" pitchFamily="2" charset="0"/>
      <p:regular r:id="rId24"/>
      <p:bold r:id="rId25"/>
      <p:italic r:id="rId26"/>
      <p:boldItalic r:id="rId27"/>
    </p:embeddedFont>
    <p:embeddedFont>
      <p:font typeface="Source Code Pro" panose="020B0509030403020204" pitchFamily="49" charset="7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7C01E8-5E63-4CEB-A635-1D61E3C93307}">
  <a:tblStyle styleId="{AB7C01E8-5E63-4CEB-A635-1D61E3C933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49" d="100"/>
          <a:sy n="149" d="100"/>
        </p:scale>
        <p:origin x="1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a17f5f2f5_0_4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a17f5f2f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a191d3b8f_1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a191d3b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17f5f2f5_0_5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17f5f2f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160bb6ee_1_201: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160bb6ee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a160bb6ee_1_207: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a160bb6ee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a174d3e35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a174d3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a174d3e35_0_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a174d3e3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1a44ef08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1a44e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160bb6ee_0_145: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160bb6e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160bb6ee_1_5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160bb6e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a160bb6ee_1_56: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a160bb6ee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a160bb6ee_1_63: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a160bb6ee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a17f5f2f5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a17f5f2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17f5f2f5_0_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17f5f2f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17f5f2f5_0_2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a17f5f2f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a17f5f2f5_0_4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a17f5f2f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3331278"/>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397000"/>
            <a:ext cx="8123100" cy="1764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535903"/>
            <a:ext cx="8123100" cy="699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101639"/>
            <a:ext cx="8520600" cy="2130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412556"/>
            <a:ext cx="8520600" cy="10020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3331278"/>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286000"/>
            <a:ext cx="8123100" cy="8652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84833"/>
            <a:ext cx="5797500" cy="4545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83"/>
            <a:ext cx="4572000" cy="571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9950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339806"/>
            <a:ext cx="4045200" cy="1677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076668"/>
            <a:ext cx="4045200" cy="1494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804667"/>
            <a:ext cx="3837000" cy="41058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707583"/>
            <a:ext cx="5998800" cy="6654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397000"/>
            <a:ext cx="8123100" cy="176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solidFill>
                  <a:schemeClr val="lt2"/>
                </a:solidFill>
              </a:rPr>
              <a:t>PowerEnjoy</a:t>
            </a:r>
            <a:endParaRPr>
              <a:solidFill>
                <a:schemeClr val="lt2"/>
              </a:solidFill>
            </a:endParaRPr>
          </a:p>
          <a:p>
            <a:pPr marL="0" lvl="0" indent="0" algn="l" rtl="0">
              <a:spcBef>
                <a:spcPts val="0"/>
              </a:spcBef>
              <a:spcAft>
                <a:spcPts val="0"/>
              </a:spcAft>
              <a:buNone/>
            </a:pPr>
            <a:r>
              <a:rPr lang="it"/>
              <a:t>Design Document</a:t>
            </a:r>
            <a:endParaRPr/>
          </a:p>
        </p:txBody>
      </p:sp>
      <p:sp>
        <p:nvSpPr>
          <p:cNvPr id="60" name="Google Shape;60;p13"/>
          <p:cNvSpPr txBox="1">
            <a:spLocks noGrp="1"/>
          </p:cNvSpPr>
          <p:nvPr>
            <p:ph type="subTitle" idx="1"/>
          </p:nvPr>
        </p:nvSpPr>
        <p:spPr>
          <a:xfrm>
            <a:off x="510450" y="3535930"/>
            <a:ext cx="81231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Arcari Leonardo</a:t>
            </a:r>
            <a:endParaRPr/>
          </a:p>
          <a:p>
            <a:pPr marL="0" lvl="0" indent="0" algn="l" rtl="0">
              <a:spcBef>
                <a:spcPts val="0"/>
              </a:spcBef>
              <a:spcAft>
                <a:spcPts val="0"/>
              </a:spcAft>
              <a:buNone/>
            </a:pPr>
            <a:r>
              <a:rPr lang="it"/>
              <a:t>Bertoglio Riccardo</a:t>
            </a:r>
            <a:endParaRPr/>
          </a:p>
          <a:p>
            <a:pPr marL="0" lvl="0" indent="0" algn="l" rtl="0">
              <a:spcBef>
                <a:spcPts val="0"/>
              </a:spcBef>
              <a:spcAft>
                <a:spcPts val="0"/>
              </a:spcAft>
              <a:buNone/>
            </a:pPr>
            <a:r>
              <a:rPr lang="it"/>
              <a:t>Galimberti Andrea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Runtime View - Car/Server Interaction (2)</a:t>
            </a:r>
            <a:endParaRPr/>
          </a:p>
          <a:p>
            <a:pPr marL="0" lvl="0" indent="0" algn="l" rtl="0">
              <a:spcBef>
                <a:spcPts val="0"/>
              </a:spcBef>
              <a:spcAft>
                <a:spcPts val="0"/>
              </a:spcAft>
              <a:buNone/>
            </a:pPr>
            <a:endParaRPr/>
          </a:p>
        </p:txBody>
      </p:sp>
      <p:pic>
        <p:nvPicPr>
          <p:cNvPr id="140" name="Google Shape;140;p22" descr="FeeVariationSequence.jpg"/>
          <p:cNvPicPr preferRelativeResize="0"/>
          <p:nvPr/>
        </p:nvPicPr>
        <p:blipFill>
          <a:blip r:embed="rId3">
            <a:alphaModFix/>
          </a:blip>
          <a:stretch>
            <a:fillRect/>
          </a:stretch>
        </p:blipFill>
        <p:spPr>
          <a:xfrm>
            <a:off x="1384100" y="1130772"/>
            <a:ext cx="6375805" cy="42794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Component interfaces (1)</a:t>
            </a:r>
            <a:endParaRPr/>
          </a:p>
          <a:p>
            <a:pPr marL="0" lvl="0" indent="0" algn="l" rtl="0">
              <a:spcBef>
                <a:spcPts val="0"/>
              </a:spcBef>
              <a:spcAft>
                <a:spcPts val="0"/>
              </a:spcAft>
              <a:buNone/>
            </a:pPr>
            <a:endParaRPr/>
          </a:p>
        </p:txBody>
      </p:sp>
      <p:graphicFrame>
        <p:nvGraphicFramePr>
          <p:cNvPr id="146" name="Google Shape;146;p23"/>
          <p:cNvGraphicFramePr/>
          <p:nvPr/>
        </p:nvGraphicFramePr>
        <p:xfrm>
          <a:off x="344875" y="1529150"/>
          <a:ext cx="8454225" cy="2656700"/>
        </p:xfrm>
        <a:graphic>
          <a:graphicData uri="http://schemas.openxmlformats.org/drawingml/2006/table">
            <a:tbl>
              <a:tblPr>
                <a:noFill/>
                <a:tableStyleId>{AB7C01E8-5E63-4CEB-A635-1D61E3C93307}</a:tableStyleId>
              </a:tblPr>
              <a:tblGrid>
                <a:gridCol w="2818075">
                  <a:extLst>
                    <a:ext uri="{9D8B030D-6E8A-4147-A177-3AD203B41FA5}">
                      <a16:colId xmlns:a16="http://schemas.microsoft.com/office/drawing/2014/main" val="20000"/>
                    </a:ext>
                  </a:extLst>
                </a:gridCol>
                <a:gridCol w="2818075">
                  <a:extLst>
                    <a:ext uri="{9D8B030D-6E8A-4147-A177-3AD203B41FA5}">
                      <a16:colId xmlns:a16="http://schemas.microsoft.com/office/drawing/2014/main" val="20001"/>
                    </a:ext>
                  </a:extLst>
                </a:gridCol>
                <a:gridCol w="2818075">
                  <a:extLst>
                    <a:ext uri="{9D8B030D-6E8A-4147-A177-3AD203B41FA5}">
                      <a16:colId xmlns:a16="http://schemas.microsoft.com/office/drawing/2014/main" val="20002"/>
                    </a:ext>
                  </a:extLst>
                </a:gridCol>
              </a:tblGrid>
              <a:tr h="402400">
                <a:tc>
                  <a:txBody>
                    <a:bodyPr/>
                    <a:lstStyle/>
                    <a:p>
                      <a:pPr marL="0" lvl="0" indent="0" algn="l" rtl="0">
                        <a:spcBef>
                          <a:spcPts val="0"/>
                        </a:spcBef>
                        <a:spcAft>
                          <a:spcPts val="0"/>
                        </a:spcAft>
                        <a:buNone/>
                      </a:pPr>
                      <a:r>
                        <a:rPr lang="it" b="1"/>
                        <a:t>HTTP Method</a:t>
                      </a:r>
                      <a:endParaRPr b="1"/>
                    </a:p>
                  </a:txBody>
                  <a:tcPr marL="91425" marR="91425" marT="91425" marB="91425">
                    <a:lnL w="9525" cap="flat" cmpd="sng">
                      <a:solidFill>
                        <a:srgbClr val="9E9E9E">
                          <a:alpha val="0"/>
                        </a:srgbClr>
                      </a:solidFill>
                      <a:prstDash val="solid"/>
                      <a:round/>
                      <a:headEnd type="none" w="sm" len="sm"/>
                      <a:tailEnd type="none" w="sm" len="sm"/>
                    </a:lnL>
                    <a:lnT w="3810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b="1"/>
                        <a:t>URI</a:t>
                      </a:r>
                      <a:endParaRPr b="1"/>
                    </a:p>
                  </a:txBody>
                  <a:tcPr marL="91425" marR="91425" marT="91425" marB="91425">
                    <a:lnT w="3810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b="1"/>
                        <a:t>Protocol</a:t>
                      </a:r>
                      <a:endParaRPr b="1"/>
                    </a:p>
                  </a:txBody>
                  <a:tcPr marL="91425" marR="91425" marT="91425" marB="91425">
                    <a:lnR w="9525" cap="flat" cmpd="sng">
                      <a:solidFill>
                        <a:srgbClr val="9E9E9E">
                          <a:alpha val="0"/>
                        </a:srgbClr>
                      </a:solidFill>
                      <a:prstDash val="solid"/>
                      <a:round/>
                      <a:headEnd type="none" w="sm" len="sm"/>
                      <a:tailEnd type="none" w="sm" len="sm"/>
                    </a:lnR>
                    <a:lnT w="3810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2400">
                <a:tc>
                  <a:txBody>
                    <a:bodyPr/>
                    <a:lstStyle/>
                    <a:p>
                      <a:pPr marL="0" lvl="0" indent="0" algn="l" rtl="0">
                        <a:spcBef>
                          <a:spcPts val="0"/>
                        </a:spcBef>
                        <a:spcAft>
                          <a:spcPts val="0"/>
                        </a:spcAft>
                        <a:buNone/>
                      </a:pPr>
                      <a:r>
                        <a:rPr lang="it"/>
                        <a:t>POST</a:t>
                      </a:r>
                      <a:endParaRPr/>
                    </a:p>
                  </a:txBody>
                  <a:tcPr marL="91425" marR="91425" marT="91425" marB="91425">
                    <a:lnL w="9525" cap="flat" cmpd="sng">
                      <a:solidFill>
                        <a:srgbClr val="9E9E9E">
                          <a:alpha val="0"/>
                        </a:srgbClr>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a:t>/CarLogic/GPSLocation/{ID}</a:t>
                      </a:r>
                      <a:endParaRPr/>
                    </a:p>
                  </a:txBody>
                  <a:tcPr marL="91425" marR="91425" marT="91425" marB="91425">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a:t>Car Status Update</a:t>
                      </a:r>
                      <a:endParaRPr/>
                    </a:p>
                  </a:txBody>
                  <a:tcPr marL="91425" marR="91425" marT="91425" marB="91425">
                    <a:lnR w="9525" cap="flat" cmpd="sng">
                      <a:solidFill>
                        <a:srgbClr val="9E9E9E">
                          <a:alpha val="0"/>
                        </a:srgbClr>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17300">
                <a:tc>
                  <a:txBody>
                    <a:bodyPr/>
                    <a:lstStyle/>
                    <a:p>
                      <a:pPr marL="0" lvl="0" indent="0" algn="l" rtl="0">
                        <a:spcBef>
                          <a:spcPts val="0"/>
                        </a:spcBef>
                        <a:spcAft>
                          <a:spcPts val="0"/>
                        </a:spcAft>
                        <a:buNone/>
                      </a:pPr>
                      <a:r>
                        <a:rPr lang="it"/>
                        <a:t>POST</a:t>
                      </a:r>
                      <a:endParaRPr/>
                    </a:p>
                  </a:txBody>
                  <a:tcPr marL="91425" marR="91425" marT="91425" marB="91425">
                    <a:lnL w="9525" cap="flat" cmpd="sng">
                      <a:solidFill>
                        <a:srgbClr val="9E9E9E">
                          <a:alpha val="0"/>
                        </a:srgbClr>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a:t>/CarLogic/LockingStatus/{ID}</a:t>
                      </a:r>
                      <a:endParaRPr/>
                    </a:p>
                  </a:txBody>
                  <a:tcPr marL="91425" marR="91425" marT="91425" marB="91425">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a:t>Car Status Update</a:t>
                      </a:r>
                      <a:endParaRPr/>
                    </a:p>
                  </a:txBody>
                  <a:tcPr marL="91425" marR="91425" marT="91425" marB="91425">
                    <a:lnR w="9525" cap="flat" cmpd="sng">
                      <a:solidFill>
                        <a:srgbClr val="9E9E9E">
                          <a:alpha val="0"/>
                        </a:srgbClr>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17300">
                <a:tc>
                  <a:txBody>
                    <a:bodyPr/>
                    <a:lstStyle/>
                    <a:p>
                      <a:pPr marL="0" lvl="0" indent="0" algn="l" rtl="0">
                        <a:spcBef>
                          <a:spcPts val="0"/>
                        </a:spcBef>
                        <a:spcAft>
                          <a:spcPts val="0"/>
                        </a:spcAft>
                        <a:buNone/>
                      </a:pPr>
                      <a:r>
                        <a:rPr lang="it"/>
                        <a:t>POST</a:t>
                      </a:r>
                      <a:endParaRPr/>
                    </a:p>
                  </a:txBody>
                  <a:tcPr marL="91425" marR="91425" marT="91425" marB="91425">
                    <a:lnL w="9525" cap="flat" cmpd="sng">
                      <a:solidFill>
                        <a:srgbClr val="9E9E9E">
                          <a:alpha val="0"/>
                        </a:srgbClr>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a:t>/CarLogic/ServiceStatus/{ID}</a:t>
                      </a:r>
                      <a:endParaRPr/>
                    </a:p>
                  </a:txBody>
                  <a:tcPr marL="91425" marR="91425" marT="91425" marB="91425">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
                        <a:t>Car Status Update</a:t>
                      </a:r>
                      <a:endParaRPr/>
                    </a:p>
                  </a:txBody>
                  <a:tcPr marL="91425" marR="91425" marT="91425" marB="91425">
                    <a:lnR w="9525" cap="flat" cmpd="sng">
                      <a:solidFill>
                        <a:srgbClr val="9E9E9E">
                          <a:alpha val="0"/>
                        </a:srgbClr>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17300">
                <a:tc>
                  <a:txBody>
                    <a:bodyPr/>
                    <a:lstStyle/>
                    <a:p>
                      <a:pPr marL="0" lvl="0" indent="0" algn="l" rtl="0">
                        <a:spcBef>
                          <a:spcPts val="0"/>
                        </a:spcBef>
                        <a:spcAft>
                          <a:spcPts val="0"/>
                        </a:spcAft>
                        <a:buNone/>
                      </a:pPr>
                      <a:r>
                        <a:rPr lang="it"/>
                        <a:t>GET</a:t>
                      </a:r>
                      <a:endParaRPr/>
                    </a:p>
                  </a:txBody>
                  <a:tcPr marL="91425" marR="91425" marT="91425" marB="91425">
                    <a:lnL w="9525" cap="flat" cmpd="sng">
                      <a:solidFill>
                        <a:srgbClr val="9E9E9E">
                          <a:alpha val="0"/>
                        </a:srgbClr>
                      </a:solidFill>
                      <a:prstDash val="solid"/>
                      <a:round/>
                      <a:headEnd type="none" w="sm" len="sm"/>
                      <a:tailEnd type="none" w="sm" len="sm"/>
                    </a:lnL>
                    <a:lnT w="19050" cap="flat" cmpd="sng">
                      <a:solidFill>
                        <a:srgbClr val="9E9E9E"/>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it"/>
                        <a:t>/CarLogic/NearbySafeArea/{ID}</a:t>
                      </a:r>
                      <a:endParaRPr/>
                    </a:p>
                  </a:txBody>
                  <a:tcPr marL="91425" marR="91425" marT="91425" marB="91425">
                    <a:lnT w="19050" cap="flat" cmpd="sng">
                      <a:solidFill>
                        <a:srgbClr val="9E9E9E"/>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it"/>
                        <a:t>Safe Area Set</a:t>
                      </a:r>
                      <a:endParaRPr/>
                    </a:p>
                  </a:txBody>
                  <a:tcPr marL="91425" marR="91425" marT="91425" marB="91425">
                    <a:lnR w="9525" cap="flat" cmpd="sng">
                      <a:solidFill>
                        <a:srgbClr val="9E9E9E">
                          <a:alpha val="0"/>
                        </a:srgbClr>
                      </a:solidFill>
                      <a:prstDash val="solid"/>
                      <a:round/>
                      <a:headEnd type="none" w="sm" len="sm"/>
                      <a:tailEnd type="none" w="sm" len="sm"/>
                    </a:lnR>
                    <a:lnT w="19050" cap="flat" cmpd="sng">
                      <a:solidFill>
                        <a:srgbClr val="9E9E9E"/>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7" name="Google Shape;147;p2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Component interfaces (2)</a:t>
            </a:r>
            <a:endParaRPr/>
          </a:p>
        </p:txBody>
      </p:sp>
      <p:sp>
        <p:nvSpPr>
          <p:cNvPr id="153" name="Google Shape;153;p2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1000">
                <a:latin typeface="Source Code Pro"/>
                <a:ea typeface="Source Code Pro"/>
                <a:cs typeface="Source Code Pro"/>
                <a:sym typeface="Source Code Pro"/>
              </a:rPr>
              <a:t>{</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$schema</a:t>
            </a:r>
            <a:r>
              <a:rPr lang="it" sz="1000">
                <a:latin typeface="Source Code Pro"/>
                <a:ea typeface="Source Code Pro"/>
                <a:cs typeface="Source Code Pro"/>
                <a:sym typeface="Source Code Pro"/>
              </a:rPr>
              <a:t>": "http://json-schema.org/draft-04/schema#",</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title</a:t>
            </a:r>
            <a:r>
              <a:rPr lang="it" sz="1000">
                <a:latin typeface="Source Code Pro"/>
                <a:ea typeface="Source Code Pro"/>
                <a:cs typeface="Source Code Pro"/>
                <a:sym typeface="Source Code Pro"/>
              </a:rPr>
              <a:t>": "Car Remote Control",</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description</a:t>
            </a:r>
            <a:r>
              <a:rPr lang="it" sz="1000">
                <a:latin typeface="Source Code Pro"/>
                <a:ea typeface="Source Code Pro"/>
                <a:cs typeface="Source Code Pro"/>
                <a:sym typeface="Source Code Pro"/>
              </a:rPr>
              <a:t>": "Remote Control operations",</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type</a:t>
            </a:r>
            <a:r>
              <a:rPr lang="it" sz="1000">
                <a:latin typeface="Source Code Pro"/>
                <a:ea typeface="Source Code Pro"/>
                <a:cs typeface="Source Code Pro"/>
                <a:sym typeface="Source Code Pro"/>
              </a:rPr>
              <a:t>": "object",</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properties</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id</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description</a:t>
            </a:r>
            <a:r>
              <a:rPr lang="it" sz="1000">
                <a:latin typeface="Source Code Pro"/>
                <a:ea typeface="Source Code Pro"/>
                <a:cs typeface="Source Code Pro"/>
                <a:sym typeface="Source Code Pro"/>
              </a:rPr>
              <a:t>": "ID of the car",</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type</a:t>
            </a:r>
            <a:r>
              <a:rPr lang="it" sz="1000">
                <a:latin typeface="Source Code Pro"/>
                <a:ea typeface="Source Code Pro"/>
                <a:cs typeface="Source Code Pro"/>
                <a:sym typeface="Source Code Pro"/>
              </a:rPr>
              <a:t>": "string"</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operation</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type</a:t>
            </a:r>
            <a:r>
              <a:rPr lang="it" sz="1000">
                <a:latin typeface="Source Code Pro"/>
                <a:ea typeface="Source Code Pro"/>
                <a:cs typeface="Source Code Pro"/>
                <a:sym typeface="Source Code Pro"/>
              </a:rPr>
              <a:t>": "string",</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enum</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"unlock",</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"lock",</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"ok"</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required</a:t>
            </a:r>
            <a:r>
              <a:rPr lang="it" sz="1000">
                <a:latin typeface="Source Code Pro"/>
                <a:ea typeface="Source Code Pro"/>
                <a:cs typeface="Source Code Pro"/>
                <a:sym typeface="Source Code Pro"/>
              </a:rPr>
              <a:t>": ["id", "operation"],</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additionalProperties</a:t>
            </a:r>
            <a:r>
              <a:rPr lang="it" sz="1000">
                <a:latin typeface="Source Code Pro"/>
                <a:ea typeface="Source Code Pro"/>
                <a:cs typeface="Source Code Pro"/>
                <a:sym typeface="Source Code Pro"/>
              </a:rPr>
              <a:t>": false</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sp>
        <p:nvSpPr>
          <p:cNvPr id="154" name="Google Shape;154;p24"/>
          <p:cNvSpPr txBox="1">
            <a:spLocks noGrp="1"/>
          </p:cNvSpPr>
          <p:nvPr>
            <p:ph type="body" idx="4294967295"/>
          </p:nvPr>
        </p:nvSpPr>
        <p:spPr>
          <a:xfrm>
            <a:off x="4832400" y="1471928"/>
            <a:ext cx="3999900" cy="379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1000">
                <a:latin typeface="Source Code Pro"/>
                <a:ea typeface="Source Code Pro"/>
                <a:cs typeface="Source Code Pro"/>
                <a:sym typeface="Source Code Pro"/>
              </a:rPr>
              <a:t>{</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NumberOfPassengers</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description</a:t>
            </a:r>
            <a:r>
              <a:rPr lang="it" sz="1000">
                <a:latin typeface="Source Code Pro"/>
                <a:ea typeface="Source Code Pro"/>
                <a:cs typeface="Source Code Pro"/>
                <a:sym typeface="Source Code Pro"/>
              </a:rPr>
              <a:t>": "Number of passengers",</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properties</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type</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enum</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"NumberOfPassengers"</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passengers</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type</a:t>
            </a:r>
            <a:r>
              <a:rPr lang="it" sz="1000">
                <a:latin typeface="Source Code Pro"/>
                <a:ea typeface="Source Code Pro"/>
                <a:cs typeface="Source Code Pro"/>
                <a:sym typeface="Source Code Pro"/>
              </a:rPr>
              <a:t>": "integer",</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minimum</a:t>
            </a:r>
            <a:r>
              <a:rPr lang="it" sz="1000">
                <a:latin typeface="Source Code Pro"/>
                <a:ea typeface="Source Code Pro"/>
                <a:cs typeface="Source Code Pro"/>
                <a:sym typeface="Source Code Pro"/>
              </a:rPr>
              <a:t>": 0</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required</a:t>
            </a: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type</a:t>
            </a:r>
            <a:r>
              <a:rPr lang="it" sz="1000">
                <a:latin typeface="Source Code Pro"/>
                <a:ea typeface="Source Code Pro"/>
                <a:cs typeface="Source Code Pro"/>
                <a:sym typeface="Source Code Pro"/>
              </a:rPr>
              <a:t>",</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r>
              <a:rPr lang="it" sz="1000" b="1">
                <a:latin typeface="Source Code Pro"/>
                <a:ea typeface="Source Code Pro"/>
                <a:cs typeface="Source Code Pro"/>
                <a:sym typeface="Source Code Pro"/>
              </a:rPr>
              <a:t>passengers</a:t>
            </a:r>
            <a:r>
              <a:rPr lang="it" sz="1000">
                <a:latin typeface="Source Code Pro"/>
                <a:ea typeface="Source Code Pro"/>
                <a:cs typeface="Source Code Pro"/>
                <a:sym typeface="Source Code Pro"/>
              </a:rPr>
              <a:t>"</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        }</a:t>
            </a:r>
            <a:br>
              <a:rPr lang="it" sz="1000">
                <a:latin typeface="Source Code Pro"/>
                <a:ea typeface="Source Code Pro"/>
                <a:cs typeface="Source Code Pro"/>
                <a:sym typeface="Source Code Pro"/>
              </a:rPr>
            </a:br>
            <a:r>
              <a:rPr lang="it"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sp>
        <p:nvSpPr>
          <p:cNvPr id="155" name="Google Shape;155;p24"/>
          <p:cNvSpPr txBox="1"/>
          <p:nvPr/>
        </p:nvSpPr>
        <p:spPr>
          <a:xfrm>
            <a:off x="414150" y="1021975"/>
            <a:ext cx="44052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t>Car Remote Control</a:t>
            </a:r>
            <a:endParaRPr b="1"/>
          </a:p>
        </p:txBody>
      </p:sp>
      <p:sp>
        <p:nvSpPr>
          <p:cNvPr id="156" name="Google Shape;156;p24"/>
          <p:cNvSpPr txBox="1"/>
          <p:nvPr/>
        </p:nvSpPr>
        <p:spPr>
          <a:xfrm>
            <a:off x="4832400" y="1047325"/>
            <a:ext cx="39105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t>Car Status Update (partial)</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5" descr="DeploymenView.jpg"/>
          <p:cNvPicPr preferRelativeResize="0"/>
          <p:nvPr/>
        </p:nvPicPr>
        <p:blipFill>
          <a:blip r:embed="rId3">
            <a:alphaModFix/>
          </a:blip>
          <a:stretch>
            <a:fillRect/>
          </a:stretch>
        </p:blipFill>
        <p:spPr>
          <a:xfrm>
            <a:off x="1372649" y="1130775"/>
            <a:ext cx="6398696" cy="4335525"/>
          </a:xfrm>
          <a:prstGeom prst="rect">
            <a:avLst/>
          </a:prstGeom>
          <a:noFill/>
          <a:ln>
            <a:noFill/>
          </a:ln>
        </p:spPr>
      </p:pic>
      <p:sp>
        <p:nvSpPr>
          <p:cNvPr id="162" name="Google Shape;162;p2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Deployment 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Deployment View</a:t>
            </a:r>
            <a:endParaRPr/>
          </a:p>
        </p:txBody>
      </p:sp>
      <p:sp>
        <p:nvSpPr>
          <p:cNvPr id="168" name="Google Shape;168;p26"/>
          <p:cNvSpPr txBox="1">
            <a:spLocks noGrp="1"/>
          </p:cNvSpPr>
          <p:nvPr>
            <p:ph type="body" idx="1"/>
          </p:nvPr>
        </p:nvSpPr>
        <p:spPr>
          <a:xfrm>
            <a:off x="311700" y="1280525"/>
            <a:ext cx="8676600" cy="37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500">
                <a:solidFill>
                  <a:srgbClr val="000000"/>
                </a:solidFill>
                <a:latin typeface="Calibri"/>
                <a:ea typeface="Calibri"/>
                <a:cs typeface="Calibri"/>
                <a:sym typeface="Calibri"/>
              </a:rPr>
              <a:t>The </a:t>
            </a:r>
            <a:r>
              <a:rPr lang="it" sz="1500" b="1">
                <a:solidFill>
                  <a:srgbClr val="000000"/>
                </a:solidFill>
                <a:latin typeface="Calibri"/>
                <a:ea typeface="Calibri"/>
                <a:cs typeface="Calibri"/>
                <a:sym typeface="Calibri"/>
              </a:rPr>
              <a:t>presentation tier</a:t>
            </a:r>
            <a:r>
              <a:rPr lang="it" sz="1500">
                <a:solidFill>
                  <a:srgbClr val="000000"/>
                </a:solidFill>
                <a:latin typeface="Calibri"/>
                <a:ea typeface="Calibri"/>
                <a:cs typeface="Calibri"/>
                <a:sym typeface="Calibri"/>
              </a:rPr>
              <a:t> could theoretically be made of an infinite number of machines divided into three categories: desktop machines, mobile devices and the embedded system shipped inside the Car.</a:t>
            </a:r>
            <a:endParaRPr sz="1500">
              <a:solidFill>
                <a:srgbClr val="000000"/>
              </a:solidFill>
              <a:latin typeface="Calibri"/>
              <a:ea typeface="Calibri"/>
              <a:cs typeface="Calibri"/>
              <a:sym typeface="Calibri"/>
            </a:endParaRPr>
          </a:p>
          <a:p>
            <a:pPr marL="0" lvl="0" indent="0" algn="l" rtl="0">
              <a:spcBef>
                <a:spcPts val="0"/>
              </a:spcBef>
              <a:spcAft>
                <a:spcPts val="0"/>
              </a:spcAft>
              <a:buNone/>
            </a:pPr>
            <a:r>
              <a:rPr lang="it" sz="1500">
                <a:solidFill>
                  <a:srgbClr val="000000"/>
                </a:solidFill>
                <a:latin typeface="Calibri"/>
                <a:ea typeface="Calibri"/>
                <a:cs typeface="Calibri"/>
                <a:sym typeface="Calibri"/>
              </a:rPr>
              <a:t>The first two are dedicated to users of the system, who interface with the web applications to exploit the features offered by the system, while the latter comes as a finite set of devices, equal to the number of Cars, and host the Car Application.</a:t>
            </a:r>
            <a:endParaRPr sz="1500">
              <a:solidFill>
                <a:srgbClr val="000000"/>
              </a:solidFill>
              <a:latin typeface="Calibri"/>
              <a:ea typeface="Calibri"/>
              <a:cs typeface="Calibri"/>
              <a:sym typeface="Calibri"/>
            </a:endParaRPr>
          </a:p>
          <a:p>
            <a:pPr marL="0" lvl="0" indent="0" algn="l" rtl="0">
              <a:spcBef>
                <a:spcPts val="0"/>
              </a:spcBef>
              <a:spcAft>
                <a:spcPts val="0"/>
              </a:spcAft>
              <a:buNone/>
            </a:pPr>
            <a:endParaRPr sz="1500">
              <a:solidFill>
                <a:srgbClr val="000000"/>
              </a:solidFill>
              <a:latin typeface="Calibri"/>
              <a:ea typeface="Calibri"/>
              <a:cs typeface="Calibri"/>
              <a:sym typeface="Calibri"/>
            </a:endParaRPr>
          </a:p>
          <a:p>
            <a:pPr marL="0" lvl="0" indent="0" algn="l" rtl="0">
              <a:spcBef>
                <a:spcPts val="0"/>
              </a:spcBef>
              <a:spcAft>
                <a:spcPts val="0"/>
              </a:spcAft>
              <a:buNone/>
            </a:pPr>
            <a:r>
              <a:rPr lang="it" sz="1500">
                <a:solidFill>
                  <a:srgbClr val="000000"/>
                </a:solidFill>
                <a:latin typeface="Calibri"/>
                <a:ea typeface="Calibri"/>
                <a:cs typeface="Calibri"/>
                <a:sym typeface="Calibri"/>
              </a:rPr>
              <a:t>The </a:t>
            </a:r>
            <a:r>
              <a:rPr lang="it" sz="1500" b="1">
                <a:solidFill>
                  <a:srgbClr val="000000"/>
                </a:solidFill>
                <a:latin typeface="Calibri"/>
                <a:ea typeface="Calibri"/>
                <a:cs typeface="Calibri"/>
                <a:sym typeface="Calibri"/>
              </a:rPr>
              <a:t>application logic</a:t>
            </a:r>
            <a:r>
              <a:rPr lang="it" sz="1500">
                <a:solidFill>
                  <a:srgbClr val="000000"/>
                </a:solidFill>
                <a:latin typeface="Calibri"/>
                <a:ea typeface="Calibri"/>
                <a:cs typeface="Calibri"/>
                <a:sym typeface="Calibri"/>
              </a:rPr>
              <a:t> </a:t>
            </a:r>
            <a:r>
              <a:rPr lang="it" sz="1500" b="1">
                <a:solidFill>
                  <a:srgbClr val="000000"/>
                </a:solidFill>
                <a:latin typeface="Calibri"/>
                <a:ea typeface="Calibri"/>
                <a:cs typeface="Calibri"/>
                <a:sym typeface="Calibri"/>
              </a:rPr>
              <a:t>tier</a:t>
            </a:r>
            <a:r>
              <a:rPr lang="it" sz="1500">
                <a:solidFill>
                  <a:srgbClr val="000000"/>
                </a:solidFill>
                <a:latin typeface="Calibri"/>
                <a:ea typeface="Calibri"/>
                <a:cs typeface="Calibri"/>
                <a:sym typeface="Calibri"/>
              </a:rPr>
              <a:t> contains a set of machines aimed to handle the load generated by the </a:t>
            </a:r>
            <a:r>
              <a:rPr lang="it" sz="1500" i="1">
                <a:solidFill>
                  <a:srgbClr val="000000"/>
                </a:solidFill>
                <a:latin typeface="Calibri"/>
                <a:ea typeface="Calibri"/>
                <a:cs typeface="Calibri"/>
                <a:sym typeface="Calibri"/>
              </a:rPr>
              <a:t>presentation tier</a:t>
            </a:r>
            <a:r>
              <a:rPr lang="it" sz="1500">
                <a:solidFill>
                  <a:srgbClr val="000000"/>
                </a:solidFill>
                <a:latin typeface="Calibri"/>
                <a:ea typeface="Calibri"/>
                <a:cs typeface="Calibri"/>
                <a:sym typeface="Calibri"/>
              </a:rPr>
              <a:t> devices; a </a:t>
            </a:r>
            <a:r>
              <a:rPr lang="it" sz="1500" i="1">
                <a:solidFill>
                  <a:srgbClr val="000000"/>
                </a:solidFill>
                <a:latin typeface="Calibri"/>
                <a:ea typeface="Calibri"/>
                <a:cs typeface="Calibri"/>
                <a:sym typeface="Calibri"/>
              </a:rPr>
              <a:t>JEE-compliant</a:t>
            </a:r>
            <a:r>
              <a:rPr lang="it" sz="1500">
                <a:solidFill>
                  <a:srgbClr val="000000"/>
                </a:solidFill>
                <a:latin typeface="Calibri"/>
                <a:ea typeface="Calibri"/>
                <a:cs typeface="Calibri"/>
                <a:sym typeface="Calibri"/>
              </a:rPr>
              <a:t> platform, which necessary logic components are deployed on, shall run on them.</a:t>
            </a:r>
            <a:endParaRPr sz="1500">
              <a:solidFill>
                <a:srgbClr val="000000"/>
              </a:solidFill>
              <a:latin typeface="Calibri"/>
              <a:ea typeface="Calibri"/>
              <a:cs typeface="Calibri"/>
              <a:sym typeface="Calibri"/>
            </a:endParaRPr>
          </a:p>
          <a:p>
            <a:pPr marL="0" lvl="0" indent="0" algn="l" rtl="0">
              <a:spcBef>
                <a:spcPts val="0"/>
              </a:spcBef>
              <a:spcAft>
                <a:spcPts val="0"/>
              </a:spcAft>
              <a:buNone/>
            </a:pPr>
            <a:r>
              <a:rPr lang="it" sz="1500">
                <a:solidFill>
                  <a:srgbClr val="000000"/>
                </a:solidFill>
                <a:latin typeface="Calibri"/>
                <a:ea typeface="Calibri"/>
                <a:cs typeface="Calibri"/>
                <a:sym typeface="Calibri"/>
              </a:rPr>
              <a:t>The number of application server machines should be sized to respect the constraints of reliability, availability and response time. A load-balancer between the presentation and business logic tiers could help in this sense.</a:t>
            </a:r>
            <a:endParaRPr sz="1500">
              <a:solidFill>
                <a:srgbClr val="000000"/>
              </a:solidFill>
              <a:latin typeface="Calibri"/>
              <a:ea typeface="Calibri"/>
              <a:cs typeface="Calibri"/>
              <a:sym typeface="Calibri"/>
            </a:endParaRPr>
          </a:p>
          <a:p>
            <a:pPr marL="0" lvl="0" indent="0" algn="l" rtl="0">
              <a:spcBef>
                <a:spcPts val="0"/>
              </a:spcBef>
              <a:spcAft>
                <a:spcPts val="0"/>
              </a:spcAft>
              <a:buNone/>
            </a:pPr>
            <a:endParaRPr sz="1500">
              <a:solidFill>
                <a:srgbClr val="000000"/>
              </a:solidFill>
              <a:latin typeface="Calibri"/>
              <a:ea typeface="Calibri"/>
              <a:cs typeface="Calibri"/>
              <a:sym typeface="Calibri"/>
            </a:endParaRPr>
          </a:p>
          <a:p>
            <a:pPr marL="0" lvl="0" indent="0" algn="l" rtl="0">
              <a:spcBef>
                <a:spcPts val="0"/>
              </a:spcBef>
              <a:spcAft>
                <a:spcPts val="0"/>
              </a:spcAft>
              <a:buNone/>
            </a:pPr>
            <a:r>
              <a:rPr lang="it" sz="1500">
                <a:solidFill>
                  <a:srgbClr val="000000"/>
                </a:solidFill>
                <a:latin typeface="Calibri"/>
                <a:ea typeface="Calibri"/>
                <a:cs typeface="Calibri"/>
                <a:sym typeface="Calibri"/>
              </a:rPr>
              <a:t>The </a:t>
            </a:r>
            <a:r>
              <a:rPr lang="it" sz="1500" b="1">
                <a:solidFill>
                  <a:srgbClr val="000000"/>
                </a:solidFill>
                <a:latin typeface="Calibri"/>
                <a:ea typeface="Calibri"/>
                <a:cs typeface="Calibri"/>
                <a:sym typeface="Calibri"/>
              </a:rPr>
              <a:t>data management tier</a:t>
            </a:r>
            <a:r>
              <a:rPr lang="it" sz="1500">
                <a:solidFill>
                  <a:srgbClr val="000000"/>
                </a:solidFill>
                <a:latin typeface="Calibri"/>
                <a:ea typeface="Calibri"/>
                <a:cs typeface="Calibri"/>
                <a:sym typeface="Calibri"/>
              </a:rPr>
              <a:t> carries similar considerations, with a difference: in the case of application servers, the machines work independently serving their clients; on the other hand the database servers need to be connected together to keep the data consistent in case two components of different application servers are working on the same object persistent on two different database servers. </a:t>
            </a:r>
            <a:endParaRPr sz="1500">
              <a:solidFill>
                <a:srgbClr val="000000"/>
              </a:solidFill>
              <a:latin typeface="Calibri"/>
              <a:ea typeface="Calibri"/>
              <a:cs typeface="Calibri"/>
              <a:sym typeface="Calibri"/>
            </a:endParaRPr>
          </a:p>
          <a:p>
            <a:pPr marL="0" lvl="0" indent="0" algn="l" rtl="0">
              <a:spcBef>
                <a:spcPts val="0"/>
              </a:spcBef>
              <a:spcAft>
                <a:spcPts val="1600"/>
              </a:spcAft>
              <a:buNone/>
            </a:pP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it"/>
              <a:t>Algorithm</a:t>
            </a:r>
            <a:endParaRPr/>
          </a:p>
          <a:p>
            <a:pPr marL="0" marR="0" lvl="0" indent="0" algn="l" rtl="0">
              <a:lnSpc>
                <a:spcPct val="100000"/>
              </a:lnSpc>
              <a:spcBef>
                <a:spcPts val="0"/>
              </a:spcBef>
              <a:spcAft>
                <a:spcPts val="0"/>
              </a:spcAft>
              <a:buNone/>
            </a:pPr>
            <a:endParaRPr/>
          </a:p>
        </p:txBody>
      </p:sp>
      <p:sp>
        <p:nvSpPr>
          <p:cNvPr id="174" name="Google Shape;174;p27"/>
          <p:cNvSpPr txBox="1">
            <a:spLocks noGrp="1"/>
          </p:cNvSpPr>
          <p:nvPr>
            <p:ph type="body" idx="1"/>
          </p:nvPr>
        </p:nvSpPr>
        <p:spPr>
          <a:xfrm>
            <a:off x="311700" y="1033575"/>
            <a:ext cx="8520600" cy="42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a:latin typeface="Calibri"/>
                <a:ea typeface="Calibri"/>
                <a:cs typeface="Calibri"/>
                <a:sym typeface="Calibri"/>
              </a:rPr>
              <a:t>View nearby cars</a:t>
            </a:r>
            <a:endParaRPr>
              <a:latin typeface="Courier New"/>
              <a:ea typeface="Courier New"/>
              <a:cs typeface="Courier New"/>
              <a:sym typeface="Courier New"/>
            </a:endParaRPr>
          </a:p>
          <a:p>
            <a:pPr marL="0" marR="0" lvl="0" indent="0" algn="l" rtl="0">
              <a:lnSpc>
                <a:spcPct val="100000"/>
              </a:lnSpc>
              <a:spcBef>
                <a:spcPts val="1600"/>
              </a:spcBef>
              <a:spcAft>
                <a:spcPts val="0"/>
              </a:spcAft>
              <a:buNone/>
            </a:pPr>
            <a:r>
              <a:rPr lang="it" sz="1100">
                <a:solidFill>
                  <a:srgbClr val="000000"/>
                </a:solidFill>
                <a:latin typeface="Courier New"/>
                <a:ea typeface="Courier New"/>
                <a:cs typeface="Courier New"/>
                <a:sym typeface="Courier New"/>
              </a:rPr>
              <a:t>define MIN_BATTERY_LEVEL 10    //percentage</a:t>
            </a:r>
            <a:endParaRPr sz="110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define MAX_DISTANCE 500        //meters</a:t>
            </a:r>
            <a:endParaRPr sz="110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define DISCHARGE_RATE 0.2      //Wh per meter</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GeographicCoordinates requested_position;</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read(inserted_position);</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if(inserted_position != NULL)</a:t>
            </a:r>
            <a:endParaRPr sz="1100">
              <a:solidFill>
                <a:srgbClr val="000000"/>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requested_position = GeolocalizationAPI.getLocation(inserted_position);</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else</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requested_position = user.getLocation();</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List&lt;SafeArea&gt; all_safe_areas = getSafeAreas();</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List&lt;SafeArea&gt; close_safe_areas;</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forall(SafeArea sa : all_safe_areas){</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GeographicCoordinates safe_area_position = sa.getLocation();</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if(safe_area_position.calcDistance(requested_position) &lt; MAX_DISTANCE)</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close_safe_areas.add(sa);</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0"/>
              </a:spcBef>
              <a:spcAft>
                <a:spcPts val="1600"/>
              </a:spcAft>
              <a:buNone/>
            </a:pP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body" idx="1"/>
          </p:nvPr>
        </p:nvSpPr>
        <p:spPr>
          <a:xfrm>
            <a:off x="311700" y="257499"/>
            <a:ext cx="8520600" cy="524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List&lt;Car&gt; available_cars;</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forall(SafeArea s : close_safe_areas)</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available_cars.add(s.parkedCars());</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List&lt;Car&gt; available_cars_enough_battery;</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forall (Car c : available_cars)</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if(c.getBatteryLevel() &gt;= MIN_BATTERY_LEVEL)</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available_cars_enough_battery.add(c);</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read(user_destination);</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if(user_destination != NULL){</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    	GeographicCoordinates destination_position;</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    </a:t>
            </a:r>
            <a:r>
              <a:rPr lang="it" sz="1100">
                <a:solidFill>
                  <a:srgbClr val="000000"/>
                </a:solidFill>
                <a:latin typeface="Courier New"/>
                <a:ea typeface="Courier New"/>
                <a:cs typeface="Courier New"/>
                <a:sym typeface="Courier New"/>
              </a:rPr>
              <a:t>	destination_position = GeolocalizationAPI.getLocation(user_destination);</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457200" algn="l" rtl="0">
              <a:lnSpc>
                <a:spcPct val="100000"/>
              </a:lnSpc>
              <a:spcBef>
                <a:spcPts val="0"/>
              </a:spcBef>
              <a:spcAft>
                <a:spcPts val="0"/>
              </a:spcAft>
              <a:buNone/>
            </a:pPr>
            <a:r>
              <a:rPr lang="it" sz="1100">
                <a:latin typeface="Courier New"/>
                <a:ea typeface="Courier New"/>
                <a:cs typeface="Courier New"/>
                <a:sym typeface="Courier New"/>
              </a:rPr>
              <a:t>int estimated_battery_needed;</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    </a:t>
            </a:r>
            <a:r>
              <a:rPr lang="it" sz="1100">
                <a:solidFill>
                  <a:srgbClr val="000000"/>
                </a:solidFill>
                <a:latin typeface="Courier New"/>
                <a:ea typeface="Courier New"/>
                <a:cs typeface="Courier New"/>
                <a:sym typeface="Courier New"/>
              </a:rPr>
              <a:t>	estimated_battery_needed = destination_position.calcDistance(requested_position) * DISCHARGE_RATE;</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forall (Car c : available_cars)</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if(c.getBatteryLevel() &lt; estimated_battery_needed)</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            	available_cars_enough_battery.remove(c);</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it" sz="1100">
                <a:latin typeface="Courier New"/>
                <a:ea typeface="Courier New"/>
                <a:cs typeface="Courier New"/>
                <a:sym typeface="Courier New"/>
              </a:rPr>
              <a:t>return available_cars_enough_battery;</a:t>
            </a:r>
            <a:endParaRPr sz="1100"/>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510450" y="2286000"/>
            <a:ext cx="8123100" cy="86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solidFill>
                  <a:schemeClr val="lt2"/>
                </a:solidFill>
              </a:rPr>
              <a:t>Thanks for your attention</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Overview</a:t>
            </a:r>
            <a:endParaRPr/>
          </a:p>
        </p:txBody>
      </p:sp>
      <p:sp>
        <p:nvSpPr>
          <p:cNvPr id="66" name="Google Shape;66;p1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a:t>Architectural Design</a:t>
            </a:r>
            <a:endParaRPr/>
          </a:p>
          <a:p>
            <a:pPr marL="457200" lvl="0" indent="-342900" algn="l" rtl="0">
              <a:spcBef>
                <a:spcPts val="0"/>
              </a:spcBef>
              <a:spcAft>
                <a:spcPts val="0"/>
              </a:spcAft>
              <a:buSzPts val="1800"/>
              <a:buChar char="●"/>
            </a:pPr>
            <a:r>
              <a:rPr lang="it"/>
              <a:t>Adopted Technologies</a:t>
            </a:r>
            <a:endParaRPr/>
          </a:p>
          <a:p>
            <a:pPr marL="457200" lvl="0" indent="-342900" algn="l" rtl="0">
              <a:spcBef>
                <a:spcPts val="0"/>
              </a:spcBef>
              <a:spcAft>
                <a:spcPts val="0"/>
              </a:spcAft>
              <a:buSzPts val="1800"/>
              <a:buChar char="●"/>
            </a:pPr>
            <a:r>
              <a:rPr lang="it"/>
              <a:t>Car Architectural Choices</a:t>
            </a:r>
            <a:endParaRPr/>
          </a:p>
          <a:p>
            <a:pPr marL="457200" lvl="0" indent="-342900" algn="l" rtl="0">
              <a:spcBef>
                <a:spcPts val="0"/>
              </a:spcBef>
              <a:spcAft>
                <a:spcPts val="0"/>
              </a:spcAft>
              <a:buSzPts val="1800"/>
              <a:buChar char="●"/>
            </a:pPr>
            <a:r>
              <a:rPr lang="it"/>
              <a:t>Deployment View</a:t>
            </a:r>
            <a:endParaRPr/>
          </a:p>
          <a:p>
            <a:pPr marL="457200" lvl="0" indent="-342900" algn="l" rtl="0">
              <a:spcBef>
                <a:spcPts val="0"/>
              </a:spcBef>
              <a:spcAft>
                <a:spcPts val="0"/>
              </a:spcAft>
              <a:buSzPts val="1800"/>
              <a:buChar char="●"/>
            </a:pPr>
            <a:r>
              <a:rPr lang="it"/>
              <a:t>Algorithm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descr="ComponentDiagram.jpg"/>
          <p:cNvPicPr preferRelativeResize="0"/>
          <p:nvPr/>
        </p:nvPicPr>
        <p:blipFill>
          <a:blip r:embed="rId3">
            <a:alphaModFix/>
          </a:blip>
          <a:stretch>
            <a:fillRect/>
          </a:stretch>
        </p:blipFill>
        <p:spPr>
          <a:xfrm>
            <a:off x="430862" y="686775"/>
            <a:ext cx="8282273" cy="4838526"/>
          </a:xfrm>
          <a:prstGeom prst="rect">
            <a:avLst/>
          </a:prstGeom>
          <a:noFill/>
          <a:ln>
            <a:noFill/>
          </a:ln>
        </p:spPr>
      </p:pic>
      <p:sp>
        <p:nvSpPr>
          <p:cNvPr id="72" name="Google Shape;72;p1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Architectural Design</a:t>
            </a:r>
            <a:endParaRPr/>
          </a:p>
        </p:txBody>
      </p:sp>
      <p:sp>
        <p:nvSpPr>
          <p:cNvPr id="73" name="Google Shape;73;p15"/>
          <p:cNvSpPr/>
          <p:nvPr/>
        </p:nvSpPr>
        <p:spPr>
          <a:xfrm>
            <a:off x="264600" y="1322950"/>
            <a:ext cx="2389200" cy="39924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680950" y="412450"/>
            <a:ext cx="5097300" cy="51129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680950" y="404675"/>
            <a:ext cx="5097300" cy="40389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696500" y="4793800"/>
            <a:ext cx="5097300" cy="739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10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74"/>
                                        </p:tgtEl>
                                      </p:cBhvr>
                                    </p:animEffect>
                                    <p:set>
                                      <p:cBhvr>
                                        <p:cTn id="15" dur="1" fill="hold">
                                          <p:stCondLst>
                                            <p:cond delay="1000"/>
                                          </p:stCondLst>
                                        </p:cTn>
                                        <p:tgtEl>
                                          <p:spTgt spid="7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1000"/>
                                        <p:tgtEl>
                                          <p:spTgt spid="75"/>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Architectural Design</a:t>
            </a:r>
            <a:endParaRPr/>
          </a:p>
        </p:txBody>
      </p:sp>
      <p:sp>
        <p:nvSpPr>
          <p:cNvPr id="82" name="Google Shape;82;p16"/>
          <p:cNvSpPr txBox="1">
            <a:spLocks noGrp="1"/>
          </p:cNvSpPr>
          <p:nvPr>
            <p:ph type="body" idx="1"/>
          </p:nvPr>
        </p:nvSpPr>
        <p:spPr>
          <a:xfrm>
            <a:off x="311700" y="1130775"/>
            <a:ext cx="8520600" cy="44481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Presentation Layer</a:t>
            </a:r>
            <a:r>
              <a:rPr lang="it" sz="1500">
                <a:solidFill>
                  <a:srgbClr val="000000"/>
                </a:solidFill>
                <a:latin typeface="Calibri"/>
                <a:ea typeface="Calibri"/>
                <a:cs typeface="Calibri"/>
                <a:sym typeface="Calibri"/>
              </a:rPr>
              <a:t> Customer, Road Operator, Assistance Operator, Car Applications</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Business Logic Layer </a:t>
            </a:r>
            <a:r>
              <a:rPr lang="it" sz="1500">
                <a:solidFill>
                  <a:srgbClr val="000000"/>
                </a:solidFill>
                <a:latin typeface="Calibri"/>
                <a:ea typeface="Calibri"/>
                <a:cs typeface="Calibri"/>
                <a:sym typeface="Calibri"/>
              </a:rPr>
              <a:t>Customer Logic, Road Operator Logic, Assistance Operator Logic, Car Logic</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Data Management Layer </a:t>
            </a:r>
            <a:r>
              <a:rPr lang="it" sz="1500">
                <a:solidFill>
                  <a:srgbClr val="000000"/>
                </a:solidFill>
                <a:latin typeface="Calibri"/>
                <a:ea typeface="Calibri"/>
                <a:cs typeface="Calibri"/>
                <a:sym typeface="Calibri"/>
              </a:rPr>
              <a:t>DBMS</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a:solidFill>
                  <a:srgbClr val="000000"/>
                </a:solidFill>
                <a:latin typeface="Calibri"/>
                <a:ea typeface="Calibri"/>
                <a:cs typeface="Calibri"/>
                <a:sym typeface="Calibri"/>
              </a:rPr>
              <a:t>Each presentation component interacts only with the server; it will be an application server task to forward a message to another presentation component in case it is needed. </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a:solidFill>
                  <a:srgbClr val="000000"/>
                </a:solidFill>
                <a:latin typeface="Calibri"/>
                <a:ea typeface="Calibri"/>
                <a:cs typeface="Calibri"/>
                <a:sym typeface="Calibri"/>
              </a:rPr>
              <a:t>Since each presentation component requires some logic by the server, strictly related to the same domain, the application server is similarly divided in sub-components that perform the server side logic. </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a:solidFill>
                  <a:srgbClr val="000000"/>
                </a:solidFill>
                <a:latin typeface="Calibri"/>
                <a:ea typeface="Calibri"/>
                <a:cs typeface="Calibri"/>
                <a:sym typeface="Calibri"/>
              </a:rPr>
              <a:t>Each server logic component also communicates with the other server logic components and with the system entities which are across-the-board to the whole system.</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a:solidFill>
                  <a:srgbClr val="000000"/>
                </a:solidFill>
                <a:latin typeface="Calibri"/>
                <a:ea typeface="Calibri"/>
                <a:cs typeface="Calibri"/>
                <a:sym typeface="Calibri"/>
              </a:rPr>
              <a:t>Because of the distributed nature of the system, communication between presentation and business logic layers happens over the Internet exploiting a set of interfaces exposed by the application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Adopted Technologies</a:t>
            </a:r>
            <a:endParaRPr/>
          </a:p>
        </p:txBody>
      </p:sp>
      <p:sp>
        <p:nvSpPr>
          <p:cNvPr id="88" name="Google Shape;88;p17"/>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HTML + CSS + Javascript</a:t>
            </a:r>
            <a:r>
              <a:rPr lang="it" sz="1500">
                <a:solidFill>
                  <a:srgbClr val="000000"/>
                </a:solidFill>
                <a:latin typeface="Calibri"/>
                <a:ea typeface="Calibri"/>
                <a:cs typeface="Calibri"/>
                <a:sym typeface="Calibri"/>
              </a:rPr>
              <a:t> implement the Customer, the Road Operator and Assistance Service Operator web-applications. </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RESTful API architectural style</a:t>
            </a:r>
            <a:r>
              <a:rPr lang="it" sz="1500">
                <a:solidFill>
                  <a:srgbClr val="000000"/>
                </a:solidFill>
                <a:latin typeface="Calibri"/>
                <a:ea typeface="Calibri"/>
                <a:cs typeface="Calibri"/>
                <a:sym typeface="Calibri"/>
              </a:rPr>
              <a:t> define the set of interfaces exposed by logic components, allowing cross-language, cross-platform RPC.</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WebSocket communication protocol</a:t>
            </a:r>
            <a:r>
              <a:rPr lang="it" sz="1500">
                <a:solidFill>
                  <a:srgbClr val="000000"/>
                </a:solidFill>
                <a:latin typeface="Calibri"/>
                <a:ea typeface="Calibri"/>
                <a:cs typeface="Calibri"/>
                <a:sym typeface="Calibri"/>
              </a:rPr>
              <a:t> implement </a:t>
            </a:r>
            <a:r>
              <a:rPr lang="it" sz="1500" i="1">
                <a:solidFill>
                  <a:srgbClr val="000000"/>
                </a:solidFill>
                <a:latin typeface="Calibri"/>
                <a:ea typeface="Calibri"/>
                <a:cs typeface="Calibri"/>
                <a:sym typeface="Calibri"/>
              </a:rPr>
              <a:t>push notifications</a:t>
            </a:r>
            <a:r>
              <a:rPr lang="it" sz="1500">
                <a:solidFill>
                  <a:srgbClr val="000000"/>
                </a:solidFill>
                <a:latin typeface="Calibri"/>
                <a:ea typeface="Calibri"/>
                <a:cs typeface="Calibri"/>
                <a:sym typeface="Calibri"/>
              </a:rPr>
              <a:t>, providing full-duplex communication channels over a single TCP connection.</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Java Enterprise Edition platform</a:t>
            </a:r>
            <a:r>
              <a:rPr lang="it" sz="1500">
                <a:solidFill>
                  <a:srgbClr val="000000"/>
                </a:solidFill>
                <a:latin typeface="Calibri"/>
                <a:ea typeface="Calibri"/>
                <a:cs typeface="Calibri"/>
                <a:sym typeface="Calibri"/>
              </a:rPr>
              <a:t> build the application server components</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JSON format</a:t>
            </a:r>
            <a:r>
              <a:rPr lang="it" sz="1500">
                <a:solidFill>
                  <a:srgbClr val="000000"/>
                </a:solidFill>
                <a:latin typeface="Calibri"/>
                <a:ea typeface="Calibri"/>
                <a:cs typeface="Calibri"/>
                <a:sym typeface="Calibri"/>
              </a:rPr>
              <a:t> exchange message and data; perfectly pairs with REST interfaces for its well-known structure and interoperability among different languages and platforms</a:t>
            </a:r>
            <a:endParaRPr sz="150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it" sz="1500" b="1">
                <a:solidFill>
                  <a:srgbClr val="000000"/>
                </a:solidFill>
                <a:latin typeface="Calibri"/>
                <a:ea typeface="Calibri"/>
                <a:cs typeface="Calibri"/>
                <a:sym typeface="Calibri"/>
              </a:rPr>
              <a:t>JSON Schema</a:t>
            </a:r>
            <a:r>
              <a:rPr lang="it" sz="1500">
                <a:solidFill>
                  <a:srgbClr val="000000"/>
                </a:solidFill>
                <a:latin typeface="Calibri"/>
                <a:ea typeface="Calibri"/>
                <a:cs typeface="Calibri"/>
                <a:sym typeface="Calibri"/>
              </a:rPr>
              <a:t> specify JSON documents structure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Component View</a:t>
            </a:r>
            <a:endParaRPr/>
          </a:p>
        </p:txBody>
      </p:sp>
      <p:pic>
        <p:nvPicPr>
          <p:cNvPr id="94" name="Google Shape;94;p18" descr="ComponentDiagram.jpg"/>
          <p:cNvPicPr preferRelativeResize="0"/>
          <p:nvPr/>
        </p:nvPicPr>
        <p:blipFill>
          <a:blip r:embed="rId3">
            <a:alphaModFix/>
          </a:blip>
          <a:stretch>
            <a:fillRect/>
          </a:stretch>
        </p:blipFill>
        <p:spPr>
          <a:xfrm>
            <a:off x="975450" y="1130773"/>
            <a:ext cx="7193104" cy="4202251"/>
          </a:xfrm>
          <a:prstGeom prst="rect">
            <a:avLst/>
          </a:prstGeom>
          <a:noFill/>
          <a:ln>
            <a:noFill/>
          </a:ln>
        </p:spPr>
      </p:pic>
      <p:sp>
        <p:nvSpPr>
          <p:cNvPr id="95" name="Google Shape;95;p18"/>
          <p:cNvSpPr/>
          <p:nvPr/>
        </p:nvSpPr>
        <p:spPr>
          <a:xfrm>
            <a:off x="1315525" y="3749725"/>
            <a:ext cx="6498600" cy="13119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Component View - Car Application</a:t>
            </a:r>
            <a:endParaRPr/>
          </a:p>
        </p:txBody>
      </p:sp>
      <p:pic>
        <p:nvPicPr>
          <p:cNvPr id="101" name="Google Shape;101;p19" descr="CarApplicationCompositeStructure.jpg"/>
          <p:cNvPicPr preferRelativeResize="0"/>
          <p:nvPr/>
        </p:nvPicPr>
        <p:blipFill>
          <a:blip r:embed="rId3">
            <a:alphaModFix/>
          </a:blip>
          <a:stretch>
            <a:fillRect/>
          </a:stretch>
        </p:blipFill>
        <p:spPr>
          <a:xfrm>
            <a:off x="2751700" y="1130772"/>
            <a:ext cx="3640589" cy="4279429"/>
          </a:xfrm>
          <a:prstGeom prst="rect">
            <a:avLst/>
          </a:prstGeom>
          <a:noFill/>
          <a:ln>
            <a:noFill/>
          </a:ln>
        </p:spPr>
      </p:pic>
      <p:sp>
        <p:nvSpPr>
          <p:cNvPr id="102" name="Google Shape;102;p19"/>
          <p:cNvSpPr/>
          <p:nvPr/>
        </p:nvSpPr>
        <p:spPr>
          <a:xfrm>
            <a:off x="2664300" y="2288025"/>
            <a:ext cx="2105100" cy="5289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p:nvPr/>
        </p:nvSpPr>
        <p:spPr>
          <a:xfrm>
            <a:off x="538950" y="2333775"/>
            <a:ext cx="1535400" cy="4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Model local copy</a:t>
            </a:r>
            <a:endParaRPr/>
          </a:p>
        </p:txBody>
      </p:sp>
      <p:cxnSp>
        <p:nvCxnSpPr>
          <p:cNvPr id="104" name="Google Shape;104;p19"/>
          <p:cNvCxnSpPr>
            <a:stCxn id="103" idx="3"/>
            <a:endCxn id="102" idx="1"/>
          </p:cNvCxnSpPr>
          <p:nvPr/>
        </p:nvCxnSpPr>
        <p:spPr>
          <a:xfrm>
            <a:off x="2074350" y="2552475"/>
            <a:ext cx="590100" cy="0"/>
          </a:xfrm>
          <a:prstGeom prst="straightConnector1">
            <a:avLst/>
          </a:prstGeom>
          <a:noFill/>
          <a:ln w="38100" cap="flat" cmpd="sng">
            <a:solidFill>
              <a:schemeClr val="dk2"/>
            </a:solidFill>
            <a:prstDash val="solid"/>
            <a:round/>
            <a:headEnd type="none" w="med" len="med"/>
            <a:tailEnd type="none" w="med" len="med"/>
          </a:ln>
        </p:spPr>
      </p:cxnSp>
      <p:sp>
        <p:nvSpPr>
          <p:cNvPr id="105" name="Google Shape;105;p19"/>
          <p:cNvSpPr/>
          <p:nvPr/>
        </p:nvSpPr>
        <p:spPr>
          <a:xfrm>
            <a:off x="2664300" y="3101575"/>
            <a:ext cx="1057500" cy="803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txBox="1"/>
          <p:nvPr/>
        </p:nvSpPr>
        <p:spPr>
          <a:xfrm>
            <a:off x="1484250" y="3284575"/>
            <a:ext cx="590100" cy="4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View</a:t>
            </a:r>
            <a:endParaRPr/>
          </a:p>
        </p:txBody>
      </p:sp>
      <p:cxnSp>
        <p:nvCxnSpPr>
          <p:cNvPr id="107" name="Google Shape;107;p19"/>
          <p:cNvCxnSpPr>
            <a:stCxn id="106" idx="3"/>
            <a:endCxn id="105" idx="1"/>
          </p:cNvCxnSpPr>
          <p:nvPr/>
        </p:nvCxnSpPr>
        <p:spPr>
          <a:xfrm>
            <a:off x="2074350" y="3503275"/>
            <a:ext cx="590100" cy="0"/>
          </a:xfrm>
          <a:prstGeom prst="straightConnector1">
            <a:avLst/>
          </a:prstGeom>
          <a:noFill/>
          <a:ln w="38100" cap="flat" cmpd="sng">
            <a:solidFill>
              <a:schemeClr val="dk2"/>
            </a:solidFill>
            <a:prstDash val="solid"/>
            <a:round/>
            <a:headEnd type="none" w="med" len="med"/>
            <a:tailEnd type="none" w="med" len="med"/>
          </a:ln>
        </p:spPr>
      </p:cxnSp>
      <p:sp>
        <p:nvSpPr>
          <p:cNvPr id="108" name="Google Shape;108;p19"/>
          <p:cNvSpPr/>
          <p:nvPr/>
        </p:nvSpPr>
        <p:spPr>
          <a:xfrm>
            <a:off x="4138800" y="3121900"/>
            <a:ext cx="1952400" cy="122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p:nvPr/>
        </p:nvSpPr>
        <p:spPr>
          <a:xfrm>
            <a:off x="7321500" y="3413950"/>
            <a:ext cx="10575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Client-side Controller</a:t>
            </a:r>
            <a:endParaRPr/>
          </a:p>
        </p:txBody>
      </p:sp>
      <p:cxnSp>
        <p:nvCxnSpPr>
          <p:cNvPr id="110" name="Google Shape;110;p19"/>
          <p:cNvCxnSpPr>
            <a:stCxn id="108" idx="3"/>
            <a:endCxn id="109" idx="1"/>
          </p:cNvCxnSpPr>
          <p:nvPr/>
        </p:nvCxnSpPr>
        <p:spPr>
          <a:xfrm>
            <a:off x="6091200" y="3732100"/>
            <a:ext cx="1230300" cy="0"/>
          </a:xfrm>
          <a:prstGeom prst="straightConnector1">
            <a:avLst/>
          </a:prstGeom>
          <a:noFill/>
          <a:ln w="38100" cap="flat" cmpd="sng">
            <a:solidFill>
              <a:schemeClr val="dk2"/>
            </a:solidFill>
            <a:prstDash val="solid"/>
            <a:round/>
            <a:headEnd type="none" w="med" len="med"/>
            <a:tailEnd type="none" w="med" len="med"/>
          </a:ln>
        </p:spPr>
      </p:cxnSp>
      <p:sp>
        <p:nvSpPr>
          <p:cNvPr id="111" name="Google Shape;111;p19"/>
          <p:cNvSpPr/>
          <p:nvPr/>
        </p:nvSpPr>
        <p:spPr>
          <a:xfrm>
            <a:off x="5013325" y="4454075"/>
            <a:ext cx="1379100" cy="1067700"/>
          </a:xfrm>
          <a:prstGeom prst="ellipse">
            <a:avLst/>
          </a:prstGeom>
          <a:noFill/>
          <a:ln w="38100" cap="flat" cmpd="sng">
            <a:solidFill>
              <a:schemeClr val="lt2"/>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7235100" y="4646225"/>
            <a:ext cx="1230300" cy="6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Server-side controller</a:t>
            </a:r>
            <a:endParaRPr/>
          </a:p>
        </p:txBody>
      </p:sp>
      <p:cxnSp>
        <p:nvCxnSpPr>
          <p:cNvPr id="113" name="Google Shape;113;p19"/>
          <p:cNvCxnSpPr>
            <a:endCxn id="112" idx="1"/>
          </p:cNvCxnSpPr>
          <p:nvPr/>
        </p:nvCxnSpPr>
        <p:spPr>
          <a:xfrm>
            <a:off x="6463500" y="4987925"/>
            <a:ext cx="771600" cy="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Component View - Car Logic</a:t>
            </a:r>
            <a:endParaRPr/>
          </a:p>
          <a:p>
            <a:pPr marL="0" lvl="0" indent="0" algn="l" rtl="0">
              <a:spcBef>
                <a:spcPts val="0"/>
              </a:spcBef>
              <a:spcAft>
                <a:spcPts val="0"/>
              </a:spcAft>
              <a:buNone/>
            </a:pPr>
            <a:endParaRPr/>
          </a:p>
        </p:txBody>
      </p:sp>
      <p:pic>
        <p:nvPicPr>
          <p:cNvPr id="119" name="Google Shape;119;p20" descr="CarLogicCompositeStructure.jpg"/>
          <p:cNvPicPr preferRelativeResize="0"/>
          <p:nvPr/>
        </p:nvPicPr>
        <p:blipFill>
          <a:blip r:embed="rId3">
            <a:alphaModFix/>
          </a:blip>
          <a:stretch>
            <a:fillRect/>
          </a:stretch>
        </p:blipFill>
        <p:spPr>
          <a:xfrm>
            <a:off x="2267425" y="1130772"/>
            <a:ext cx="4609154" cy="4279428"/>
          </a:xfrm>
          <a:prstGeom prst="rect">
            <a:avLst/>
          </a:prstGeom>
          <a:noFill/>
          <a:ln>
            <a:noFill/>
          </a:ln>
        </p:spPr>
      </p:pic>
      <p:sp>
        <p:nvSpPr>
          <p:cNvPr id="120" name="Google Shape;120;p20"/>
          <p:cNvSpPr/>
          <p:nvPr/>
        </p:nvSpPr>
        <p:spPr>
          <a:xfrm>
            <a:off x="5674325" y="1352475"/>
            <a:ext cx="1260900" cy="23796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p:nvPr/>
        </p:nvSpPr>
        <p:spPr>
          <a:xfrm>
            <a:off x="7667525" y="2340975"/>
            <a:ext cx="772800" cy="4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Model</a:t>
            </a:r>
            <a:endParaRPr/>
          </a:p>
        </p:txBody>
      </p:sp>
      <p:cxnSp>
        <p:nvCxnSpPr>
          <p:cNvPr id="122" name="Google Shape;122;p20"/>
          <p:cNvCxnSpPr>
            <a:endCxn id="121" idx="1"/>
          </p:cNvCxnSpPr>
          <p:nvPr/>
        </p:nvCxnSpPr>
        <p:spPr>
          <a:xfrm>
            <a:off x="6935225" y="2537175"/>
            <a:ext cx="732300" cy="5100"/>
          </a:xfrm>
          <a:prstGeom prst="straightConnector1">
            <a:avLst/>
          </a:prstGeom>
          <a:noFill/>
          <a:ln w="38100" cap="flat" cmpd="sng">
            <a:solidFill>
              <a:schemeClr val="dk2"/>
            </a:solidFill>
            <a:prstDash val="solid"/>
            <a:round/>
            <a:headEnd type="none" w="med" len="med"/>
            <a:tailEnd type="none" w="med" len="med"/>
          </a:ln>
        </p:spPr>
      </p:cxnSp>
      <p:sp>
        <p:nvSpPr>
          <p:cNvPr id="123" name="Google Shape;123;p20"/>
          <p:cNvSpPr/>
          <p:nvPr/>
        </p:nvSpPr>
        <p:spPr>
          <a:xfrm>
            <a:off x="2364300" y="3091400"/>
            <a:ext cx="2542200" cy="7323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txBox="1"/>
          <p:nvPr/>
        </p:nvSpPr>
        <p:spPr>
          <a:xfrm>
            <a:off x="311700" y="3115850"/>
            <a:ext cx="1107000" cy="6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Server-side Controller</a:t>
            </a:r>
            <a:endParaRPr/>
          </a:p>
        </p:txBody>
      </p:sp>
      <p:cxnSp>
        <p:nvCxnSpPr>
          <p:cNvPr id="125" name="Google Shape;125;p20"/>
          <p:cNvCxnSpPr>
            <a:stCxn id="124" idx="3"/>
            <a:endCxn id="123" idx="1"/>
          </p:cNvCxnSpPr>
          <p:nvPr/>
        </p:nvCxnSpPr>
        <p:spPr>
          <a:xfrm>
            <a:off x="1418700" y="3457550"/>
            <a:ext cx="945600" cy="0"/>
          </a:xfrm>
          <a:prstGeom prst="straightConnector1">
            <a:avLst/>
          </a:prstGeom>
          <a:noFill/>
          <a:ln w="38100" cap="flat" cmpd="sng">
            <a:solidFill>
              <a:schemeClr val="dk2"/>
            </a:solidFill>
            <a:prstDash val="solid"/>
            <a:round/>
            <a:headEnd type="none" w="med" len="med"/>
            <a:tailEnd type="none" w="med" len="med"/>
          </a:ln>
        </p:spPr>
      </p:cxnSp>
      <p:sp>
        <p:nvSpPr>
          <p:cNvPr id="126" name="Google Shape;126;p20"/>
          <p:cNvSpPr/>
          <p:nvPr/>
        </p:nvSpPr>
        <p:spPr>
          <a:xfrm>
            <a:off x="2135500" y="4128600"/>
            <a:ext cx="1952400" cy="1281600"/>
          </a:xfrm>
          <a:prstGeom prst="ellipse">
            <a:avLst/>
          </a:prstGeom>
          <a:noFill/>
          <a:ln w="38100" cap="flat" cmpd="sng">
            <a:solidFill>
              <a:schemeClr val="lt2"/>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p:nvPr/>
        </p:nvSpPr>
        <p:spPr>
          <a:xfrm>
            <a:off x="529650" y="4568100"/>
            <a:ext cx="671100" cy="4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Client</a:t>
            </a:r>
            <a:endParaRPr/>
          </a:p>
        </p:txBody>
      </p:sp>
      <p:cxnSp>
        <p:nvCxnSpPr>
          <p:cNvPr id="128" name="Google Shape;128;p20"/>
          <p:cNvCxnSpPr>
            <a:stCxn id="127" idx="3"/>
            <a:endCxn id="126" idx="2"/>
          </p:cNvCxnSpPr>
          <p:nvPr/>
        </p:nvCxnSpPr>
        <p:spPr>
          <a:xfrm>
            <a:off x="1200750" y="4769400"/>
            <a:ext cx="934800" cy="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Runtime View - Car/Server Interaction (1)</a:t>
            </a:r>
            <a:endParaRPr/>
          </a:p>
        </p:txBody>
      </p:sp>
      <p:pic>
        <p:nvPicPr>
          <p:cNvPr id="134" name="Google Shape;134;p21" descr="CarServerInteraction.jpg"/>
          <p:cNvPicPr preferRelativeResize="0"/>
          <p:nvPr/>
        </p:nvPicPr>
        <p:blipFill>
          <a:blip r:embed="rId3">
            <a:alphaModFix/>
          </a:blip>
          <a:stretch>
            <a:fillRect/>
          </a:stretch>
        </p:blipFill>
        <p:spPr>
          <a:xfrm>
            <a:off x="1235875" y="1130772"/>
            <a:ext cx="6672226" cy="4279428"/>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696</Words>
  <Application>Microsoft Macintosh PowerPoint</Application>
  <PresentationFormat>On-screen Show (16:10)</PresentationFormat>
  <Paragraphs>121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Proxima Nova</vt:lpstr>
      <vt:lpstr>Source Code Pro</vt:lpstr>
      <vt:lpstr>Arial</vt:lpstr>
      <vt:lpstr>Courier New</vt:lpstr>
      <vt:lpstr>Spearmint</vt:lpstr>
      <vt:lpstr>PowerEnjoy Design Document</vt:lpstr>
      <vt:lpstr>Overview</vt:lpstr>
      <vt:lpstr>Architectural Design</vt:lpstr>
      <vt:lpstr>Architectural Design</vt:lpstr>
      <vt:lpstr>Adopted Technologies</vt:lpstr>
      <vt:lpstr>Component View</vt:lpstr>
      <vt:lpstr>Component View - Car Application</vt:lpstr>
      <vt:lpstr>Component View - Car Logic </vt:lpstr>
      <vt:lpstr>Runtime View - Car/Server Interaction (1)</vt:lpstr>
      <vt:lpstr>Runtime View - Car/Server Interaction (2) </vt:lpstr>
      <vt:lpstr>Component interfaces (1) </vt:lpstr>
      <vt:lpstr>Component interfaces (2)</vt:lpstr>
      <vt:lpstr>Deployment View</vt:lpstr>
      <vt:lpstr>Deployment View</vt:lpstr>
      <vt:lpstr>Algorithm </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Design Document</dc:title>
  <cp:lastModifiedBy>Andrea Galimberti</cp:lastModifiedBy>
  <cp:revision>1</cp:revision>
  <dcterms:modified xsi:type="dcterms:W3CDTF">2018-12-10T21:17:45Z</dcterms:modified>
</cp:coreProperties>
</file>