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28"/>
      <p:bold r:id="rId29"/>
      <p:italic r:id="rId30"/>
      <p:boldItalic r:id="rId31"/>
    </p:embeddedFont>
    <p:embeddedFont>
      <p:font typeface="Source Code Pro" panose="020B0509030403020204" pitchFamily="49" charset="77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0e41e520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0e41e520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ce7675d81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ce7675d81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ce7675d81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ce7675d81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e7675d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ce7675d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e8e08ee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e8e08ee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e8e08ee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e8e08ee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ebdd172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ebdd172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e8e08ee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e8e08ee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e8e08ee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0e8e08ee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ee5c3cf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ee5c3cf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0ee5c3cf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0ee5c3cf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e8e08ee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e8e08ee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0ee5c3cf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0ee5c3cf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25252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0ee5c3cf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0ee5c3cf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0ee5c3cf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0ee5c3cf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0ee5c3cf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0ee5c3cf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0ee5c3cf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0ee5c3cf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cefad683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cefad683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e7675d8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e7675d8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e7675d8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e7675d8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e7675d81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e7675d81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e7675d8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e7675d8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e7675d81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e7675d81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ce773d5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ce773d5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e773d6f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e773d6f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302025"/>
            <a:ext cx="8123100" cy="25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2"/>
                </a:solidFill>
              </a:rPr>
              <a:t>PowerEnJoy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Presentation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36"/>
            <a:ext cx="8123100" cy="1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Arcari Leonardo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Bertoglio Riccardo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Galimberti Andrea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Alloy Model - Driving, Parking and Rental End</a:t>
            </a:r>
            <a:endParaRPr/>
          </a:p>
        </p:txBody>
      </p:sp>
      <p:pic>
        <p:nvPicPr>
          <p:cNvPr id="122" name="Google Shape;122;p22" descr="drive_park_end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525" y="1017725"/>
            <a:ext cx="6550949" cy="4015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Alloy Model - Recharging Process</a:t>
            </a:r>
            <a:endParaRPr/>
          </a:p>
        </p:txBody>
      </p:sp>
      <p:pic>
        <p:nvPicPr>
          <p:cNvPr id="128" name="Google Shape;128;p23" descr="recharge_proce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475" y="1017725"/>
            <a:ext cx="7465050" cy="402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Architectural Design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Architectural Design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/>
          <p:nvPr/>
        </p:nvSpPr>
        <p:spPr>
          <a:xfrm>
            <a:off x="723450" y="3527575"/>
            <a:ext cx="7697100" cy="5727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Entities</a:t>
            </a:r>
            <a:endParaRPr sz="3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4132700" y="4356400"/>
            <a:ext cx="878605" cy="585737"/>
          </a:xfrm>
          <a:prstGeom prst="flowChartMagneticDisk">
            <a:avLst/>
          </a:prstGeom>
          <a:solidFill>
            <a:schemeClr val="accent4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1" name="Google Shape;141;p25"/>
          <p:cNvCxnSpPr>
            <a:stCxn id="139" idx="2"/>
            <a:endCxn id="140" idx="3"/>
          </p:cNvCxnSpPr>
          <p:nvPr/>
        </p:nvCxnSpPr>
        <p:spPr>
          <a:xfrm>
            <a:off x="4572000" y="4100275"/>
            <a:ext cx="0" cy="841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42" name="Google Shape;142;p25"/>
          <p:cNvSpPr/>
          <p:nvPr/>
        </p:nvSpPr>
        <p:spPr>
          <a:xfrm>
            <a:off x="723488" y="2621575"/>
            <a:ext cx="1924200" cy="906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Car 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Logic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2647763" y="2621575"/>
            <a:ext cx="1924200" cy="906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 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Logic</a:t>
            </a:r>
            <a:endParaRPr/>
          </a:p>
        </p:txBody>
      </p:sp>
      <p:sp>
        <p:nvSpPr>
          <p:cNvPr id="144" name="Google Shape;144;p25"/>
          <p:cNvSpPr/>
          <p:nvPr/>
        </p:nvSpPr>
        <p:spPr>
          <a:xfrm>
            <a:off x="4572038" y="2621575"/>
            <a:ext cx="1924200" cy="906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Road Operator 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Logic</a:t>
            </a:r>
            <a:endParaRPr/>
          </a:p>
        </p:txBody>
      </p:sp>
      <p:sp>
        <p:nvSpPr>
          <p:cNvPr id="145" name="Google Shape;145;p25"/>
          <p:cNvSpPr/>
          <p:nvPr/>
        </p:nvSpPr>
        <p:spPr>
          <a:xfrm>
            <a:off x="6496313" y="2621575"/>
            <a:ext cx="1924200" cy="906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Assistance Operator Logic</a:t>
            </a:r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723488" y="1144900"/>
            <a:ext cx="1924200" cy="9060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Car 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2647763" y="1144900"/>
            <a:ext cx="1924200" cy="906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 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App</a:t>
            </a:r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4572038" y="1144900"/>
            <a:ext cx="1924200" cy="906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Road Operator 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App</a:t>
            </a: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6496313" y="1144900"/>
            <a:ext cx="1924200" cy="906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Assistance Operator App</a:t>
            </a: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723450" y="2050900"/>
            <a:ext cx="7697100" cy="5727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Proxima Nova"/>
                <a:ea typeface="Proxima Nova"/>
                <a:cs typeface="Proxima Nova"/>
                <a:sym typeface="Proxima Nova"/>
              </a:rPr>
              <a:t>Application Server APIs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1" name="Google Shape;151;p25"/>
          <p:cNvCxnSpPr>
            <a:stCxn id="146" idx="2"/>
            <a:endCxn id="142" idx="0"/>
          </p:cNvCxnSpPr>
          <p:nvPr/>
        </p:nvCxnSpPr>
        <p:spPr>
          <a:xfrm>
            <a:off x="1685588" y="2050900"/>
            <a:ext cx="0" cy="570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2" name="Google Shape;152;p25"/>
          <p:cNvCxnSpPr/>
          <p:nvPr/>
        </p:nvCxnSpPr>
        <p:spPr>
          <a:xfrm>
            <a:off x="3216313" y="2050900"/>
            <a:ext cx="0" cy="570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3" name="Google Shape;153;p25"/>
          <p:cNvCxnSpPr/>
          <p:nvPr/>
        </p:nvCxnSpPr>
        <p:spPr>
          <a:xfrm>
            <a:off x="5949613" y="2051950"/>
            <a:ext cx="0" cy="570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4" name="Google Shape;154;p25"/>
          <p:cNvCxnSpPr/>
          <p:nvPr/>
        </p:nvCxnSpPr>
        <p:spPr>
          <a:xfrm>
            <a:off x="7458413" y="2050900"/>
            <a:ext cx="0" cy="570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6" descr="Component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947" y="0"/>
            <a:ext cx="757190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2646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Architectural Design</a:t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738950" y="1017725"/>
            <a:ext cx="2235300" cy="34209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3770675" y="192200"/>
            <a:ext cx="4374600" cy="42465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770675" y="192200"/>
            <a:ext cx="4374600" cy="35397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3770675" y="3858925"/>
            <a:ext cx="4374600" cy="5727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Application Server Component View</a:t>
            </a:r>
            <a:endParaRPr/>
          </a:p>
        </p:txBody>
      </p:sp>
      <p:pic>
        <p:nvPicPr>
          <p:cNvPr id="170" name="Google Shape;170;p27" descr="ApplicationServerCompositeDiagram_color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610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8" descr="Component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599" y="765187"/>
            <a:ext cx="4443003" cy="301807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Adopted Technologies</a:t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2179025" y="1381975"/>
            <a:ext cx="1183200" cy="10659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8" name="Google Shape;178;p28" descr="HTML5_CSS_JavaScrip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12886"/>
            <a:ext cx="1372301" cy="80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28"/>
          <p:cNvCxnSpPr>
            <a:stCxn id="178" idx="3"/>
            <a:endCxn id="177" idx="1"/>
          </p:cNvCxnSpPr>
          <p:nvPr/>
        </p:nvCxnSpPr>
        <p:spPr>
          <a:xfrm>
            <a:off x="1684001" y="1914924"/>
            <a:ext cx="49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0" name="Google Shape;180;p28" descr="412px-Java_programming_language_logo.svg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3363" y="3279150"/>
            <a:ext cx="620625" cy="1156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8"/>
          <p:cNvCxnSpPr>
            <a:stCxn id="180" idx="3"/>
          </p:cNvCxnSpPr>
          <p:nvPr/>
        </p:nvCxnSpPr>
        <p:spPr>
          <a:xfrm rot="10800000" flipH="1">
            <a:off x="1683988" y="3056900"/>
            <a:ext cx="832800" cy="800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2" name="Google Shape;182;p28" descr="java_ee_logo_vert_v2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60000" y="1574432"/>
            <a:ext cx="1372300" cy="1461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8"/>
          <p:cNvCxnSpPr>
            <a:endCxn id="184" idx="3"/>
          </p:cNvCxnSpPr>
          <p:nvPr/>
        </p:nvCxnSpPr>
        <p:spPr>
          <a:xfrm rot="10800000">
            <a:off x="6607875" y="1931150"/>
            <a:ext cx="70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8"/>
          <p:cNvSpPr/>
          <p:nvPr/>
        </p:nvSpPr>
        <p:spPr>
          <a:xfrm>
            <a:off x="4002975" y="869450"/>
            <a:ext cx="2604900" cy="212340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8"/>
          <p:cNvSpPr/>
          <p:nvPr/>
        </p:nvSpPr>
        <p:spPr>
          <a:xfrm>
            <a:off x="3423250" y="1243313"/>
            <a:ext cx="518700" cy="2123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5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p28" descr="json_bumper.sh-600x600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54950" y="3936875"/>
            <a:ext cx="963500" cy="9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 descr="Angular-REST.png"/>
          <p:cNvPicPr preferRelativeResize="0"/>
          <p:nvPr/>
        </p:nvPicPr>
        <p:blipFill rotWithShape="1">
          <a:blip r:embed="rId8">
            <a:alphaModFix/>
          </a:blip>
          <a:srcRect t="32010" b="29953"/>
          <a:stretch/>
        </p:blipFill>
        <p:spPr>
          <a:xfrm>
            <a:off x="4002975" y="3989048"/>
            <a:ext cx="890274" cy="33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 descr="websockets-logo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66361" y="4397074"/>
            <a:ext cx="963500" cy="4190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8"/>
          <p:cNvCxnSpPr>
            <a:stCxn id="185" idx="2"/>
          </p:cNvCxnSpPr>
          <p:nvPr/>
        </p:nvCxnSpPr>
        <p:spPr>
          <a:xfrm>
            <a:off x="3682600" y="3366713"/>
            <a:ext cx="0" cy="532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Component interfaces</a:t>
            </a:r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"</a:t>
            </a:r>
            <a:r>
              <a:rPr lang="it" sz="1000" b="1">
                <a:latin typeface="Source Code Pro"/>
                <a:ea typeface="Source Code Pro"/>
                <a:cs typeface="Source Code Pro"/>
                <a:sym typeface="Source Code Pro"/>
              </a:rPr>
              <a:t>$schema</a:t>
            </a: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": "http://json-schema.org/draft-04/schema#",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"</a:t>
            </a:r>
            <a:r>
              <a:rPr lang="it" sz="1000" b="1">
                <a:latin typeface="Source Code Pro"/>
                <a:ea typeface="Source Code Pro"/>
                <a:cs typeface="Source Code Pro"/>
                <a:sym typeface="Source Code Pro"/>
              </a:rPr>
              <a:t>title</a:t>
            </a: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": "Car Remote Control",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"</a:t>
            </a:r>
            <a:r>
              <a:rPr lang="it" sz="1000" b="1">
                <a:latin typeface="Source Code Pro"/>
                <a:ea typeface="Source Code Pro"/>
                <a:cs typeface="Source Code Pro"/>
                <a:sym typeface="Source Code Pro"/>
              </a:rPr>
              <a:t>description</a:t>
            </a: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": "Remote Control operations",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"</a:t>
            </a:r>
            <a:r>
              <a:rPr lang="it" sz="1000" b="1">
                <a:latin typeface="Source Code Pro"/>
                <a:ea typeface="Source Code Pro"/>
                <a:cs typeface="Source Code Pro"/>
                <a:sym typeface="Source Code Pro"/>
              </a:rPr>
              <a:t>type</a:t>
            </a: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": "object",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"</a:t>
            </a:r>
            <a:r>
              <a:rPr lang="it" sz="1000" b="1">
                <a:latin typeface="Source Code Pro"/>
                <a:ea typeface="Source Code Pro"/>
                <a:cs typeface="Source Code Pro"/>
                <a:sym typeface="Source Code Pro"/>
              </a:rPr>
              <a:t>properties</a:t>
            </a: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": {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    "</a:t>
            </a:r>
            <a:r>
              <a:rPr lang="it" sz="1000" b="1">
                <a:latin typeface="Source Code Pro"/>
                <a:ea typeface="Source Code Pro"/>
                <a:cs typeface="Source Code Pro"/>
                <a:sym typeface="Source Code Pro"/>
              </a:rPr>
              <a:t>id</a:t>
            </a: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": {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        "</a:t>
            </a:r>
            <a:r>
              <a:rPr lang="it" sz="1000" b="1">
                <a:latin typeface="Source Code Pro"/>
                <a:ea typeface="Source Code Pro"/>
                <a:cs typeface="Source Code Pro"/>
                <a:sym typeface="Source Code Pro"/>
              </a:rPr>
              <a:t>description</a:t>
            </a: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": "ID of the car",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        "</a:t>
            </a:r>
            <a:r>
              <a:rPr lang="it" sz="1000" b="1">
                <a:latin typeface="Source Code Pro"/>
                <a:ea typeface="Source Code Pro"/>
                <a:cs typeface="Source Code Pro"/>
                <a:sym typeface="Source Code Pro"/>
              </a:rPr>
              <a:t>type</a:t>
            </a: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": "string"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    },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    "</a:t>
            </a:r>
            <a:r>
              <a:rPr lang="it" sz="1000" b="1">
                <a:latin typeface="Source Code Pro"/>
                <a:ea typeface="Source Code Pro"/>
                <a:cs typeface="Source Code Pro"/>
                <a:sym typeface="Source Code Pro"/>
              </a:rPr>
              <a:t>operation</a:t>
            </a: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": {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        "</a:t>
            </a:r>
            <a:r>
              <a:rPr lang="it" sz="1000" b="1">
                <a:latin typeface="Source Code Pro"/>
                <a:ea typeface="Source Code Pro"/>
                <a:cs typeface="Source Code Pro"/>
                <a:sym typeface="Source Code Pro"/>
              </a:rPr>
              <a:t>type</a:t>
            </a: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": "string",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        "</a:t>
            </a:r>
            <a:r>
              <a:rPr lang="it" sz="1000" b="1">
                <a:latin typeface="Source Code Pro"/>
                <a:ea typeface="Source Code Pro"/>
                <a:cs typeface="Source Code Pro"/>
                <a:sym typeface="Source Code Pro"/>
              </a:rPr>
              <a:t>enum</a:t>
            </a: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": [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            "unlock",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            "lock",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            "ok"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        ]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    }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},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"</a:t>
            </a:r>
            <a:r>
              <a:rPr lang="it" sz="1000" b="1">
                <a:latin typeface="Source Code Pro"/>
                <a:ea typeface="Source Code Pro"/>
                <a:cs typeface="Source Code Pro"/>
                <a:sym typeface="Source Code Pro"/>
              </a:rPr>
              <a:t>required</a:t>
            </a: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": ["id", "operation"],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"</a:t>
            </a:r>
            <a:r>
              <a:rPr lang="it" sz="1000" b="1">
                <a:latin typeface="Source Code Pro"/>
                <a:ea typeface="Source Code Pro"/>
                <a:cs typeface="Source Code Pro"/>
                <a:sym typeface="Source Code Pro"/>
              </a:rPr>
              <a:t>additionalProperties</a:t>
            </a: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": false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6" name="Google Shape;196;p29"/>
          <p:cNvSpPr txBox="1">
            <a:spLocks noGrp="1"/>
          </p:cNvSpPr>
          <p:nvPr>
            <p:ph type="body" idx="4294967295"/>
          </p:nvPr>
        </p:nvSpPr>
        <p:spPr>
          <a:xfrm>
            <a:off x="4832400" y="132473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"</a:t>
            </a:r>
            <a:r>
              <a:rPr lang="it" sz="1000" b="1">
                <a:latin typeface="Source Code Pro"/>
                <a:ea typeface="Source Code Pro"/>
                <a:cs typeface="Source Code Pro"/>
                <a:sym typeface="Source Code Pro"/>
              </a:rPr>
              <a:t>NumberOfPassengers</a:t>
            </a: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": {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        "</a:t>
            </a:r>
            <a:r>
              <a:rPr lang="it" sz="1000" b="1">
                <a:latin typeface="Source Code Pro"/>
                <a:ea typeface="Source Code Pro"/>
                <a:cs typeface="Source Code Pro"/>
                <a:sym typeface="Source Code Pro"/>
              </a:rPr>
              <a:t>description</a:t>
            </a: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": "Number of passengers",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        "</a:t>
            </a:r>
            <a:r>
              <a:rPr lang="it" sz="1000" b="1">
                <a:latin typeface="Source Code Pro"/>
                <a:ea typeface="Source Code Pro"/>
                <a:cs typeface="Source Code Pro"/>
                <a:sym typeface="Source Code Pro"/>
              </a:rPr>
              <a:t>properties</a:t>
            </a: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": {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            "</a:t>
            </a:r>
            <a:r>
              <a:rPr lang="it" sz="1000" b="1">
                <a:latin typeface="Source Code Pro"/>
                <a:ea typeface="Source Code Pro"/>
                <a:cs typeface="Source Code Pro"/>
                <a:sym typeface="Source Code Pro"/>
              </a:rPr>
              <a:t>type</a:t>
            </a: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": {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                "</a:t>
            </a:r>
            <a:r>
              <a:rPr lang="it" sz="1000" b="1">
                <a:latin typeface="Source Code Pro"/>
                <a:ea typeface="Source Code Pro"/>
                <a:cs typeface="Source Code Pro"/>
                <a:sym typeface="Source Code Pro"/>
              </a:rPr>
              <a:t>enum</a:t>
            </a: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": [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                    "NumberOfPassengers"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                ]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            },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            "</a:t>
            </a:r>
            <a:r>
              <a:rPr lang="it" sz="1000" b="1">
                <a:latin typeface="Source Code Pro"/>
                <a:ea typeface="Source Code Pro"/>
                <a:cs typeface="Source Code Pro"/>
                <a:sym typeface="Source Code Pro"/>
              </a:rPr>
              <a:t>passengers</a:t>
            </a: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": {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                "</a:t>
            </a:r>
            <a:r>
              <a:rPr lang="it" sz="1000" b="1">
                <a:latin typeface="Source Code Pro"/>
                <a:ea typeface="Source Code Pro"/>
                <a:cs typeface="Source Code Pro"/>
                <a:sym typeface="Source Code Pro"/>
              </a:rPr>
              <a:t>type</a:t>
            </a: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": "integer",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                "</a:t>
            </a:r>
            <a:r>
              <a:rPr lang="it" sz="1000" b="1">
                <a:latin typeface="Source Code Pro"/>
                <a:ea typeface="Source Code Pro"/>
                <a:cs typeface="Source Code Pro"/>
                <a:sym typeface="Source Code Pro"/>
              </a:rPr>
              <a:t>minimum</a:t>
            </a: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": 0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            }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        },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        "</a:t>
            </a:r>
            <a:r>
              <a:rPr lang="it" sz="1000" b="1">
                <a:latin typeface="Source Code Pro"/>
                <a:ea typeface="Source Code Pro"/>
                <a:cs typeface="Source Code Pro"/>
                <a:sym typeface="Source Code Pro"/>
              </a:rPr>
              <a:t>required</a:t>
            </a: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": [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            "</a:t>
            </a:r>
            <a:r>
              <a:rPr lang="it" sz="1000" b="1">
                <a:latin typeface="Source Code Pro"/>
                <a:ea typeface="Source Code Pro"/>
                <a:cs typeface="Source Code Pro"/>
                <a:sym typeface="Source Code Pro"/>
              </a:rPr>
              <a:t>type</a:t>
            </a: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",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            "</a:t>
            </a:r>
            <a:r>
              <a:rPr lang="it" sz="1000" b="1">
                <a:latin typeface="Source Code Pro"/>
                <a:ea typeface="Source Code Pro"/>
                <a:cs typeface="Source Code Pro"/>
                <a:sym typeface="Source Code Pro"/>
              </a:rPr>
              <a:t>passengers</a:t>
            </a: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        ]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        }</a:t>
            </a:r>
            <a:b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it" sz="10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414150" y="919778"/>
            <a:ext cx="440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Car Remote Control</a:t>
            </a:r>
            <a:endParaRPr b="1"/>
          </a:p>
        </p:txBody>
      </p:sp>
      <p:sp>
        <p:nvSpPr>
          <p:cNvPr id="198" name="Google Shape;198;p29"/>
          <p:cNvSpPr txBox="1"/>
          <p:nvPr/>
        </p:nvSpPr>
        <p:spPr>
          <a:xfrm>
            <a:off x="4832400" y="942593"/>
            <a:ext cx="39105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Car Status Update (partial)</a:t>
            </a:r>
            <a:endParaRPr b="1"/>
          </a:p>
        </p:txBody>
      </p:sp>
      <p:pic>
        <p:nvPicPr>
          <p:cNvPr id="199" name="Google Shape;199;p29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225" y="137338"/>
            <a:ext cx="1188075" cy="118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/>
          <p:nvPr/>
        </p:nvSpPr>
        <p:spPr>
          <a:xfrm>
            <a:off x="6143750" y="197925"/>
            <a:ext cx="168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Proxima Nova"/>
                <a:ea typeface="Proxima Nova"/>
                <a:cs typeface="Proxima Nova"/>
                <a:sym typeface="Proxima Nova"/>
              </a:rPr>
              <a:t>JSON Schema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Integration Test and Project Planning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Integration Testing Strategy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Incremental integration test in a bottom-up fashion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Critical modules first (Car and Customer applications with the Application Server)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Steps: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Sub-components of logic components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Logic components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Apps and logic components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Third-party components</a:t>
            </a:r>
            <a:endParaRPr/>
          </a:p>
        </p:txBody>
      </p:sp>
      <p:pic>
        <p:nvPicPr>
          <p:cNvPr id="212" name="Google Shape;212;p31" descr="CarLogic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225" y="2510125"/>
            <a:ext cx="3908075" cy="186675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/>
        </p:nvSpPr>
        <p:spPr>
          <a:xfrm>
            <a:off x="311700" y="4703625"/>
            <a:ext cx="8520600" cy="18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Requirements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and Specification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Planning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000">
                <a:solidFill>
                  <a:schemeClr val="accent3"/>
                </a:solidFill>
              </a:rPr>
              <a:t>Size Estimation </a:t>
            </a:r>
            <a:endParaRPr sz="2000"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1"/>
          </p:nvPr>
        </p:nvSpPr>
        <p:spPr>
          <a:xfrm>
            <a:off x="311700" y="141795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Function points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8800"/>
            <a:ext cx="3827048" cy="230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8325" y="3416799"/>
            <a:ext cx="4293974" cy="7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body" idx="1"/>
          </p:nvPr>
        </p:nvSpPr>
        <p:spPr>
          <a:xfrm>
            <a:off x="311700" y="1390125"/>
            <a:ext cx="8520600" cy="31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COCOMO II</a:t>
            </a:r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Planning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000">
                <a:solidFill>
                  <a:schemeClr val="accent3"/>
                </a:solidFill>
              </a:rPr>
              <a:t>Eﬀort Estimation </a:t>
            </a:r>
            <a:endParaRPr sz="2000"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8676" y="341975"/>
            <a:ext cx="2293624" cy="445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50" y="2016425"/>
            <a:ext cx="6124625" cy="25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Planning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000">
                <a:solidFill>
                  <a:schemeClr val="accent3"/>
                </a:solidFill>
              </a:rPr>
              <a:t>Schedule Estimation </a:t>
            </a:r>
            <a:endParaRPr sz="2000"/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25" y="1665825"/>
            <a:ext cx="8437174" cy="25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Planning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000">
                <a:solidFill>
                  <a:schemeClr val="accent3"/>
                </a:solidFill>
              </a:rPr>
              <a:t>Schedule</a:t>
            </a:r>
            <a:endParaRPr sz="2000"/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00" y="1439663"/>
            <a:ext cx="5353227" cy="316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>
            <a:spLocks noGrp="1"/>
          </p:cNvSpPr>
          <p:nvPr>
            <p:ph type="body" idx="1"/>
          </p:nvPr>
        </p:nvSpPr>
        <p:spPr>
          <a:xfrm>
            <a:off x="311700" y="1390125"/>
            <a:ext cx="8520600" cy="42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High impact risks: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It is impossible to recruit staﬀ with the skills required for the project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Technology/human faults causes project data loss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High probability risks: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Infrastructure owned by the company does not handle the throughput expected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marketplace is saturated by products similar to PowerEnJoy and the customer will ask frequently for more features to be added in order to be competitive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47" name="Google Shape;24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Planning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000">
                <a:solidFill>
                  <a:schemeClr val="accent3"/>
                </a:solidFill>
              </a:rPr>
              <a:t>Risk management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Thank you for your attention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Goals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45875"/>
            <a:ext cx="4035600" cy="3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 b="1"/>
              <a:t>[G.1]</a:t>
            </a:r>
            <a:r>
              <a:rPr lang="it" sz="1400"/>
              <a:t> The customer shall be registered to rent a car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 b="1"/>
              <a:t>[G.2]</a:t>
            </a:r>
            <a:r>
              <a:rPr lang="it" sz="1400"/>
              <a:t> The customer shall be able to find cars nearby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 b="1"/>
              <a:t>[G.3]</a:t>
            </a:r>
            <a:r>
              <a:rPr lang="it" sz="1400"/>
              <a:t> The customer shall be able to reserve a car when he needs it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 b="1"/>
              <a:t>[G.4]</a:t>
            </a:r>
            <a:r>
              <a:rPr lang="it" sz="1400"/>
              <a:t> The customer shall be encouraged to pick up the car he reserved in an hour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 b="1"/>
              <a:t>[G.5]</a:t>
            </a:r>
            <a:r>
              <a:rPr lang="it" sz="1400"/>
              <a:t> The customer shall be encouraged to recharge the car after the rental end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 b="1"/>
              <a:t>[G.6]</a:t>
            </a:r>
            <a:r>
              <a:rPr lang="it" sz="1400"/>
              <a:t> The customer shall be encouraged to share a ride with other people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457100" y="1145875"/>
            <a:ext cx="4375200" cy="3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 b="1"/>
              <a:t>[G.7]</a:t>
            </a:r>
            <a:r>
              <a:rPr lang="it" sz="1400"/>
              <a:t> The customer shall be able to do a temporary stop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 b="1"/>
              <a:t>[G.8]</a:t>
            </a:r>
            <a:r>
              <a:rPr lang="it" sz="1400"/>
              <a:t> A car shall be parked in a safe area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 b="1"/>
              <a:t>[G.9]</a:t>
            </a:r>
            <a:r>
              <a:rPr lang="it" sz="1400"/>
              <a:t> A car shall not be picked without a reservation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 b="1"/>
              <a:t>[G.10]</a:t>
            </a:r>
            <a:r>
              <a:rPr lang="it" sz="1400"/>
              <a:t> A car with low or empty battery shall be recharged by a road operator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 b="1"/>
              <a:t>[G.11] </a:t>
            </a:r>
            <a:r>
              <a:rPr lang="it" sz="1400"/>
              <a:t>A car involved in an accident shall be reached by a road operator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 b="1"/>
              <a:t>[G.12]</a:t>
            </a:r>
            <a:r>
              <a:rPr lang="it" sz="1400"/>
              <a:t> A faulty car shall be repaired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Key Domain Assumptions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The company is </a:t>
            </a:r>
            <a:r>
              <a:rPr lang="it" sz="1400" b="1"/>
              <a:t>not responsible</a:t>
            </a:r>
            <a:r>
              <a:rPr lang="it" sz="1400"/>
              <a:t> for </a:t>
            </a:r>
            <a:r>
              <a:rPr lang="it" sz="1400" b="1"/>
              <a:t>driving infractions</a:t>
            </a:r>
            <a:r>
              <a:rPr lang="it" sz="1400"/>
              <a:t> committed by the customers, and eventual fines and charges are taken in charge by the external payment service.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11850" y="1891050"/>
            <a:ext cx="8520600" cy="26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All the </a:t>
            </a:r>
            <a:r>
              <a:rPr lang="it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payment transactions</a:t>
            </a: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from the customer to the company are </a:t>
            </a:r>
            <a:r>
              <a:rPr lang="it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successful</a:t>
            </a: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; if a customer's credit isn't enough to pay his fees or fines the external payment service will inform the company, and the user will get banned.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 customers </a:t>
            </a:r>
            <a:r>
              <a:rPr lang="it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can't drive out</a:t>
            </a: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of the </a:t>
            </a:r>
            <a:r>
              <a:rPr lang="it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city limits</a:t>
            </a: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and agree to this when they accept the terms of service; otherwise, they can be legally sued by the company.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lang="it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safe areas</a:t>
            </a: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are </a:t>
            </a:r>
            <a:r>
              <a:rPr lang="it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hard-coded</a:t>
            </a: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in the software, as they aren't expected to change often; a management console for updating safe areas may be eventually added in the future.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 descr="SystemContex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100" y="989716"/>
            <a:ext cx="7195800" cy="399765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System Context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Internal System Interfaces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3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/>
              <a:t>App ↔ System and Car ↔ System Communication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over the internet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through a set of APIs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cross-platform cross-language communication protocol</a:t>
            </a:r>
            <a:endParaRPr sz="1400"/>
          </a:p>
        </p:txBody>
      </p:sp>
      <p:sp>
        <p:nvSpPr>
          <p:cNvPr id="92" name="Google Shape;92;p18"/>
          <p:cNvSpPr txBox="1"/>
          <p:nvPr/>
        </p:nvSpPr>
        <p:spPr>
          <a:xfrm>
            <a:off x="311700" y="2459150"/>
            <a:ext cx="8520600" cy="21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Human ↔ System Interaction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apps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presence sensors inside the car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touch screen inside the car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External System Interfaces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/>
              <a:t>Payment Service</a:t>
            </a:r>
            <a:endParaRPr sz="14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deal with billing operations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verify validity of the customer’s credit card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manage payment of rental fees and additional charges</a:t>
            </a:r>
            <a:endParaRPr sz="1400"/>
          </a:p>
        </p:txBody>
      </p:sp>
      <p:sp>
        <p:nvSpPr>
          <p:cNvPr id="99" name="Google Shape;99;p19"/>
          <p:cNvSpPr txBox="1"/>
          <p:nvPr/>
        </p:nvSpPr>
        <p:spPr>
          <a:xfrm>
            <a:off x="320550" y="2347075"/>
            <a:ext cx="8520600" cy="11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Geolocation Service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 map of the city with safe areas localization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locate cars in real time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calculate distances 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327000" y="3541675"/>
            <a:ext cx="8520600" cy="1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Car Internal Diagnostics System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failures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battery level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doors and windows locking status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lang="it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passengers presence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Mockups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000" y="1020975"/>
            <a:ext cx="2036001" cy="392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050" y="1052650"/>
            <a:ext cx="2036001" cy="3924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950" y="1089200"/>
            <a:ext cx="2036000" cy="3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Mockups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25" y="1020975"/>
            <a:ext cx="2036025" cy="3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4000" y="973450"/>
            <a:ext cx="2036000" cy="392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8050" y="973450"/>
            <a:ext cx="2036025" cy="392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Microsoft Macintosh PowerPoint</Application>
  <PresentationFormat>On-screen Show (16:9)</PresentationFormat>
  <Paragraphs>111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Source Code Pro</vt:lpstr>
      <vt:lpstr>Arial</vt:lpstr>
      <vt:lpstr>Proxima Nova</vt:lpstr>
      <vt:lpstr>Spearmint</vt:lpstr>
      <vt:lpstr>PowerEnJoy Project Presentation</vt:lpstr>
      <vt:lpstr>Requirements Analysis and Specification</vt:lpstr>
      <vt:lpstr>Goals</vt:lpstr>
      <vt:lpstr>Key Domain Assumptions</vt:lpstr>
      <vt:lpstr>System Context</vt:lpstr>
      <vt:lpstr>Internal System Interfaces</vt:lpstr>
      <vt:lpstr>External System Interfaces</vt:lpstr>
      <vt:lpstr>Mockups</vt:lpstr>
      <vt:lpstr>Mockups</vt:lpstr>
      <vt:lpstr>Alloy Model - Driving, Parking and Rental End</vt:lpstr>
      <vt:lpstr>Alloy Model - Recharging Process</vt:lpstr>
      <vt:lpstr>Architectural Design</vt:lpstr>
      <vt:lpstr>Architectural Design </vt:lpstr>
      <vt:lpstr>Architectural Design</vt:lpstr>
      <vt:lpstr>Application Server Component View</vt:lpstr>
      <vt:lpstr>Adopted Technologies</vt:lpstr>
      <vt:lpstr>Component interfaces</vt:lpstr>
      <vt:lpstr>Integration Test and Project Planning</vt:lpstr>
      <vt:lpstr>Integration Testing Strategy  </vt:lpstr>
      <vt:lpstr>Project Planning Size Estimation </vt:lpstr>
      <vt:lpstr>Project Planning Eﬀort Estimation </vt:lpstr>
      <vt:lpstr>Project Planning Schedule Estimation </vt:lpstr>
      <vt:lpstr>Project Planning Schedule</vt:lpstr>
      <vt:lpstr>Project Planning Risk management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PowerEnJoy Project Presentation</dc:title>
  <cp:lastModifiedBy>Andrea Galimberti</cp:lastModifiedBy>
  <cp:revision>1</cp:revision>
  <dcterms:modified xsi:type="dcterms:W3CDTF">2018-12-10T21:14:25Z</dcterms:modified>
</cp:coreProperties>
</file>