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Proxima Nova" panose="02000506030000020004"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Shape 11"/>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Shape 1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txBox="1">
            <a:spLocks noGrp="1"/>
          </p:cNvSpPr>
          <p:nvPr>
            <p:ph type="title"/>
          </p:nvPr>
        </p:nvSpPr>
        <p:spPr>
          <a:xfrm>
            <a:off x="311700" y="991475"/>
            <a:ext cx="8520600" cy="1917900"/>
          </a:xfrm>
          <a:prstGeom prst="rect">
            <a:avLst/>
          </a:prstGeom>
        </p:spPr>
        <p:txBody>
          <a:bodyPr spcFirstLastPara="1" wrap="square" lIns="91425" tIns="91425" rIns="91425" bIns="91425" anchor="ctr" anchorCtr="0"/>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endParaRPr/>
          </a:p>
        </p:txBody>
      </p:sp>
      <p:sp>
        <p:nvSpPr>
          <p:cNvPr id="51" name="Shape 5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Shape 1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Shape 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Shape 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Shape 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Shape 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Shape 4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Shape 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1"/>
                </a:solidFill>
                <a:latin typeface="Proxima Nova"/>
                <a:ea typeface="Proxima Nova"/>
                <a:cs typeface="Proxima Nova"/>
                <a:sym typeface="Proxima Nova"/>
              </a:defRPr>
            </a:lvl1pPr>
            <a:lvl2pPr lvl="1" algn="r">
              <a:spcBef>
                <a:spcPts val="0"/>
              </a:spcBef>
              <a:buNone/>
              <a:defRPr sz="1000">
                <a:solidFill>
                  <a:schemeClr val="dk1"/>
                </a:solidFill>
                <a:latin typeface="Proxima Nova"/>
                <a:ea typeface="Proxima Nova"/>
                <a:cs typeface="Proxima Nova"/>
                <a:sym typeface="Proxima Nova"/>
              </a:defRPr>
            </a:lvl2pPr>
            <a:lvl3pPr lvl="2" algn="r">
              <a:spcBef>
                <a:spcPts val="0"/>
              </a:spcBef>
              <a:buNone/>
              <a:defRPr sz="1000">
                <a:solidFill>
                  <a:schemeClr val="dk1"/>
                </a:solidFill>
                <a:latin typeface="Proxima Nova"/>
                <a:ea typeface="Proxima Nova"/>
                <a:cs typeface="Proxima Nova"/>
                <a:sym typeface="Proxima Nova"/>
              </a:defRPr>
            </a:lvl3pPr>
            <a:lvl4pPr lvl="3" algn="r">
              <a:spcBef>
                <a:spcPts val="0"/>
              </a:spcBef>
              <a:buNone/>
              <a:defRPr sz="1000">
                <a:solidFill>
                  <a:schemeClr val="dk1"/>
                </a:solidFill>
                <a:latin typeface="Proxima Nova"/>
                <a:ea typeface="Proxima Nova"/>
                <a:cs typeface="Proxima Nova"/>
                <a:sym typeface="Proxima Nova"/>
              </a:defRPr>
            </a:lvl4pPr>
            <a:lvl5pPr lvl="4" algn="r">
              <a:spcBef>
                <a:spcPts val="0"/>
              </a:spcBef>
              <a:buNone/>
              <a:defRPr sz="1000">
                <a:solidFill>
                  <a:schemeClr val="dk1"/>
                </a:solidFill>
                <a:latin typeface="Proxima Nova"/>
                <a:ea typeface="Proxima Nova"/>
                <a:cs typeface="Proxima Nova"/>
                <a:sym typeface="Proxima Nova"/>
              </a:defRPr>
            </a:lvl5pPr>
            <a:lvl6pPr lvl="5" algn="r">
              <a:spcBef>
                <a:spcPts val="0"/>
              </a:spcBef>
              <a:buNone/>
              <a:defRPr sz="1000">
                <a:solidFill>
                  <a:schemeClr val="dk1"/>
                </a:solidFill>
                <a:latin typeface="Proxima Nova"/>
                <a:ea typeface="Proxima Nova"/>
                <a:cs typeface="Proxima Nova"/>
                <a:sym typeface="Proxima Nova"/>
              </a:defRPr>
            </a:lvl6pPr>
            <a:lvl7pPr lvl="6" algn="r">
              <a:spcBef>
                <a:spcPts val="0"/>
              </a:spcBef>
              <a:buNone/>
              <a:defRPr sz="1000">
                <a:solidFill>
                  <a:schemeClr val="dk1"/>
                </a:solidFill>
                <a:latin typeface="Proxima Nova"/>
                <a:ea typeface="Proxima Nova"/>
                <a:cs typeface="Proxima Nova"/>
                <a:sym typeface="Proxima Nova"/>
              </a:defRPr>
            </a:lvl7pPr>
            <a:lvl8pPr lvl="7" algn="r">
              <a:spcBef>
                <a:spcPts val="0"/>
              </a:spcBef>
              <a:buNone/>
              <a:defRPr sz="1000">
                <a:solidFill>
                  <a:schemeClr val="dk1"/>
                </a:solidFill>
                <a:latin typeface="Proxima Nova"/>
                <a:ea typeface="Proxima Nova"/>
                <a:cs typeface="Proxima Nova"/>
                <a:sym typeface="Proxima Nova"/>
              </a:defRPr>
            </a:lvl8pPr>
            <a:lvl9pPr lvl="8" algn="r">
              <a:spcBef>
                <a:spcPts val="0"/>
              </a:spcBef>
              <a:buNone/>
              <a:defRPr sz="1000">
                <a:solidFill>
                  <a:schemeClr val="dk1"/>
                </a:solidFill>
                <a:latin typeface="Proxima Nova"/>
                <a:ea typeface="Proxima Nova"/>
                <a:cs typeface="Proxima Nova"/>
                <a:sym typeface="Proxima Nov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0450" y="302025"/>
            <a:ext cx="8123100" cy="2543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solidFill>
                  <a:schemeClr val="lt2"/>
                </a:solidFill>
              </a:rPr>
              <a:t>PowerEnJoy</a:t>
            </a:r>
            <a:endParaRPr>
              <a:solidFill>
                <a:schemeClr val="lt2"/>
              </a:solidFill>
            </a:endParaRPr>
          </a:p>
          <a:p>
            <a:pPr marL="0" lvl="0" indent="0">
              <a:spcBef>
                <a:spcPts val="0"/>
              </a:spcBef>
              <a:spcAft>
                <a:spcPts val="0"/>
              </a:spcAft>
              <a:buNone/>
            </a:pPr>
            <a:r>
              <a:rPr lang="en"/>
              <a:t>Requirements Analysis and Specification Document</a:t>
            </a:r>
            <a:endParaRPr/>
          </a:p>
        </p:txBody>
      </p:sp>
      <p:sp>
        <p:nvSpPr>
          <p:cNvPr id="60" name="Shape 60"/>
          <p:cNvSpPr txBox="1">
            <a:spLocks noGrp="1"/>
          </p:cNvSpPr>
          <p:nvPr>
            <p:ph type="subTitle" idx="1"/>
          </p:nvPr>
        </p:nvSpPr>
        <p:spPr>
          <a:xfrm>
            <a:off x="510450" y="3182336"/>
            <a:ext cx="8123100" cy="119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Arcari Leonardo</a:t>
            </a:r>
            <a:endParaRPr/>
          </a:p>
          <a:p>
            <a:pPr marL="0" lvl="0" indent="0">
              <a:spcBef>
                <a:spcPts val="0"/>
              </a:spcBef>
              <a:spcAft>
                <a:spcPts val="0"/>
              </a:spcAft>
              <a:buNone/>
            </a:pPr>
            <a:r>
              <a:rPr lang="en"/>
              <a:t>Bertoglio Riccardo</a:t>
            </a:r>
            <a:endParaRPr/>
          </a:p>
          <a:p>
            <a:pPr marL="0" lvl="0" indent="0">
              <a:spcBef>
                <a:spcPts val="0"/>
              </a:spcBef>
              <a:spcAft>
                <a:spcPts val="0"/>
              </a:spcAft>
              <a:buNone/>
            </a:pPr>
            <a:r>
              <a:rPr lang="en"/>
              <a:t>Galimberti Andrea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Internal</a:t>
            </a:r>
            <a:r>
              <a:rPr lang="en">
                <a:solidFill>
                  <a:schemeClr val="accent3"/>
                </a:solidFill>
              </a:rPr>
              <a:t> </a:t>
            </a:r>
            <a:r>
              <a:rPr lang="en"/>
              <a:t>diagnostic system detects a failure - Scenario</a:t>
            </a:r>
            <a:endParaRPr/>
          </a:p>
        </p:txBody>
      </p:sp>
      <p:sp>
        <p:nvSpPr>
          <p:cNvPr id="115" name="Shape 115"/>
          <p:cNvSpPr txBox="1">
            <a:spLocks noGrp="1"/>
          </p:cNvSpPr>
          <p:nvPr>
            <p:ph type="body" idx="1"/>
          </p:nvPr>
        </p:nvSpPr>
        <p:spPr>
          <a:xfrm>
            <a:off x="311700" y="1529100"/>
            <a:ext cx="8520600" cy="2085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Alice is driving the car she rented but suddenly the engine stop working and the check engine light is illuminated. The car signals the failure to the Assistance Service. An operator of the assistance department dispatches a road operator to take the car to the closest repair center. Alice is notified on the screen that an operator has been dispatched. Then she has to leave the car, which gets locked by the system. </a:t>
            </a:r>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Manage a failure - Use Case</a:t>
            </a:r>
            <a:endParaRPr/>
          </a:p>
          <a:p>
            <a:pPr marL="0" lvl="0" indent="0">
              <a:spcBef>
                <a:spcPts val="0"/>
              </a:spcBef>
              <a:spcAft>
                <a:spcPts val="0"/>
              </a:spcAft>
              <a:buNone/>
            </a:pPr>
            <a:endParaRPr/>
          </a:p>
        </p:txBody>
      </p:sp>
      <p:sp>
        <p:nvSpPr>
          <p:cNvPr id="121" name="Shape 121"/>
          <p:cNvSpPr txBox="1">
            <a:spLocks noGrp="1"/>
          </p:cNvSpPr>
          <p:nvPr>
            <p:ph type="body" idx="1"/>
          </p:nvPr>
        </p:nvSpPr>
        <p:spPr>
          <a:xfrm>
            <a:off x="311700" y="1152475"/>
            <a:ext cx="8520600" cy="3779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b="1"/>
              <a:t>Participating actors:</a:t>
            </a:r>
            <a:r>
              <a:rPr lang="en" sz="1400"/>
              <a:t> Customer, Assistance service operator, Road Operator</a:t>
            </a:r>
            <a:endParaRPr sz="1400"/>
          </a:p>
          <a:p>
            <a:pPr marL="0" lvl="0" indent="0" rtl="0">
              <a:spcBef>
                <a:spcPts val="1600"/>
              </a:spcBef>
              <a:spcAft>
                <a:spcPts val="0"/>
              </a:spcAft>
              <a:buNone/>
            </a:pPr>
            <a:r>
              <a:rPr lang="en" sz="1400" b="1"/>
              <a:t>Entry conditions:</a:t>
            </a:r>
            <a:r>
              <a:rPr lang="en" sz="1400"/>
              <a:t> A fault happens to the car</a:t>
            </a:r>
            <a:endParaRPr sz="1400"/>
          </a:p>
          <a:p>
            <a:pPr marL="0" lvl="0" indent="0" rtl="0">
              <a:spcBef>
                <a:spcPts val="1600"/>
              </a:spcBef>
              <a:spcAft>
                <a:spcPts val="0"/>
              </a:spcAft>
              <a:buNone/>
            </a:pPr>
            <a:r>
              <a:rPr lang="en" sz="1400" b="1"/>
              <a:t>Flow of events:</a:t>
            </a:r>
            <a:endParaRPr sz="1400"/>
          </a:p>
          <a:p>
            <a:pPr marL="457200" lvl="0" indent="-317500" rtl="0">
              <a:spcBef>
                <a:spcPts val="1600"/>
              </a:spcBef>
              <a:spcAft>
                <a:spcPts val="0"/>
              </a:spcAft>
              <a:buSzPts val="1400"/>
              <a:buChar char="●"/>
            </a:pPr>
            <a:r>
              <a:rPr lang="en" sz="1400"/>
              <a:t>The car notifies the customer about the failure, giving them information about what went wrong through the touch monitor</a:t>
            </a:r>
            <a:endParaRPr sz="1400"/>
          </a:p>
          <a:p>
            <a:pPr marL="457200" lvl="0" indent="-317500" rtl="0">
              <a:spcBef>
                <a:spcPts val="0"/>
              </a:spcBef>
              <a:spcAft>
                <a:spcPts val="0"/>
              </a:spcAft>
              <a:buSzPts val="1400"/>
              <a:buChar char="●"/>
            </a:pPr>
            <a:r>
              <a:rPr lang="en" sz="1400"/>
              <a:t>The customer exits the car </a:t>
            </a:r>
            <a:endParaRPr sz="1400"/>
          </a:p>
          <a:p>
            <a:pPr marL="457200" lvl="0" indent="-317500" rtl="0">
              <a:spcBef>
                <a:spcPts val="0"/>
              </a:spcBef>
              <a:spcAft>
                <a:spcPts val="0"/>
              </a:spcAft>
              <a:buSzPts val="1400"/>
              <a:buChar char="●"/>
            </a:pPr>
            <a:r>
              <a:rPr lang="en" sz="1400"/>
              <a:t>The car locks itself and closes all the windows, if possible</a:t>
            </a:r>
            <a:endParaRPr sz="1400"/>
          </a:p>
          <a:p>
            <a:pPr marL="457200" lvl="0" indent="-317500" rtl="0">
              <a:spcBef>
                <a:spcPts val="0"/>
              </a:spcBef>
              <a:spcAft>
                <a:spcPts val="0"/>
              </a:spcAft>
              <a:buSzPts val="1400"/>
              <a:buChar char="●"/>
            </a:pPr>
            <a:r>
              <a:rPr lang="en" sz="1400"/>
              <a:t>The system makes the car unavailable to rent</a:t>
            </a:r>
            <a:endParaRPr sz="1400"/>
          </a:p>
          <a:p>
            <a:pPr marL="457200" lvl="0" indent="-317500" rtl="0">
              <a:spcBef>
                <a:spcPts val="0"/>
              </a:spcBef>
              <a:spcAft>
                <a:spcPts val="0"/>
              </a:spcAft>
              <a:buSzPts val="1400"/>
              <a:buChar char="●"/>
            </a:pPr>
            <a:r>
              <a:rPr lang="en" sz="1400"/>
              <a:t>The car also notifies an assistance service operator about the failure, sending a complete failure report and the last recorded position in case the GPS is not working any more</a:t>
            </a:r>
            <a:endParaRPr sz="1400"/>
          </a:p>
          <a:p>
            <a:pPr marL="457200" lvl="0" indent="-317500" rtl="0">
              <a:spcBef>
                <a:spcPts val="0"/>
              </a:spcBef>
              <a:spcAft>
                <a:spcPts val="0"/>
              </a:spcAft>
              <a:buSzPts val="1400"/>
              <a:buChar char="●"/>
            </a:pPr>
            <a:r>
              <a:rPr lang="en" sz="1400"/>
              <a:t>The assistance service operator, after having tried to interact with the customer, opens an assistance request</a:t>
            </a:r>
            <a:endParaRPr sz="1400"/>
          </a:p>
          <a:p>
            <a:pPr marL="0" lvl="0" indent="0" rtl="0">
              <a:spcBef>
                <a:spcPts val="1600"/>
              </a:spcBef>
              <a:spcAft>
                <a:spcPts val="1600"/>
              </a:spcAft>
              <a:buNone/>
            </a:pP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311700" y="478950"/>
            <a:ext cx="8520600" cy="41856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a:t>Once an assistance request has been opened the system notifies the road operator nearest to the position of the car</a:t>
            </a:r>
            <a:endParaRPr sz="1400"/>
          </a:p>
          <a:p>
            <a:pPr marL="457200" lvl="0" indent="-317500" rtl="0">
              <a:spcBef>
                <a:spcPts val="0"/>
              </a:spcBef>
              <a:spcAft>
                <a:spcPts val="0"/>
              </a:spcAft>
              <a:buSzPts val="1400"/>
              <a:buChar char="●"/>
            </a:pPr>
            <a:r>
              <a:rPr lang="en" sz="1400"/>
              <a:t>The road operator accepts the assistance request and can see detailed information about the accident and the exact position of the car</a:t>
            </a:r>
            <a:endParaRPr sz="1400"/>
          </a:p>
          <a:p>
            <a:pPr marL="457200" lvl="0" indent="-317500" rtl="0">
              <a:spcBef>
                <a:spcPts val="0"/>
              </a:spcBef>
              <a:spcAft>
                <a:spcPts val="0"/>
              </a:spcAft>
              <a:buSzPts val="1400"/>
              <a:buChar char="●"/>
            </a:pPr>
            <a:r>
              <a:rPr lang="en" sz="1400"/>
              <a:t>The road operator picks up his tow truck and gets to the provided position following the app's directions</a:t>
            </a:r>
            <a:endParaRPr sz="1400"/>
          </a:p>
          <a:p>
            <a:pPr marL="457200" lvl="0" indent="-317500" rtl="0">
              <a:spcBef>
                <a:spcPts val="0"/>
              </a:spcBef>
              <a:spcAft>
                <a:spcPts val="0"/>
              </a:spcAft>
              <a:buSzPts val="1400"/>
              <a:buChar char="●"/>
            </a:pPr>
            <a:r>
              <a:rPr lang="en" sz="1400"/>
              <a:t>The road operator tows the car to the repair center</a:t>
            </a:r>
            <a:endParaRPr sz="1400"/>
          </a:p>
          <a:p>
            <a:pPr marL="0" marR="0" lvl="0" indent="0" algn="l" rtl="0">
              <a:lnSpc>
                <a:spcPct val="115000"/>
              </a:lnSpc>
              <a:spcBef>
                <a:spcPts val="1600"/>
              </a:spcBef>
              <a:spcAft>
                <a:spcPts val="0"/>
              </a:spcAft>
              <a:buNone/>
            </a:pPr>
            <a:r>
              <a:rPr lang="en" sz="1400" b="1"/>
              <a:t>Exit conditions: </a:t>
            </a:r>
            <a:endParaRPr sz="1400" b="1"/>
          </a:p>
          <a:p>
            <a:pPr marL="457200" marR="0" lvl="0" indent="-317500" algn="l" rtl="0">
              <a:lnSpc>
                <a:spcPct val="115000"/>
              </a:lnSpc>
              <a:spcBef>
                <a:spcPts val="1600"/>
              </a:spcBef>
              <a:spcAft>
                <a:spcPts val="0"/>
              </a:spcAft>
              <a:buSzPts val="1400"/>
              <a:buChar char="●"/>
            </a:pPr>
            <a:r>
              <a:rPr lang="en" sz="1400"/>
              <a:t>The customer gets charged a fee for the rent time until the failure</a:t>
            </a:r>
            <a:endParaRPr sz="1400"/>
          </a:p>
          <a:p>
            <a:pPr marL="0" lvl="0" indent="0">
              <a:spcBef>
                <a:spcPts val="1600"/>
              </a:spcBef>
              <a:spcAft>
                <a:spcPts val="0"/>
              </a:spcAft>
              <a:buNone/>
            </a:pPr>
            <a:r>
              <a:rPr lang="en" sz="1400" b="1"/>
              <a:t>Exceptions: </a:t>
            </a:r>
            <a:endParaRPr sz="1400"/>
          </a:p>
          <a:p>
            <a:pPr marL="457200" lvl="0" indent="-317500">
              <a:spcBef>
                <a:spcPts val="1600"/>
              </a:spcBef>
              <a:spcAft>
                <a:spcPts val="0"/>
              </a:spcAft>
              <a:buSzPts val="1400"/>
              <a:buChar char="●"/>
            </a:pPr>
            <a:r>
              <a:rPr lang="en" sz="1400"/>
              <a:t>The car has a failure but it hasn't been detected, hence the customer calls the assistance service in order to receive support</a:t>
            </a:r>
            <a:endParaRPr sz="1400"/>
          </a:p>
          <a:p>
            <a:pPr marL="0" lvl="0" indent="0">
              <a:spcBef>
                <a:spcPts val="1600"/>
              </a:spcBef>
              <a:spcAft>
                <a:spcPts val="0"/>
              </a:spcAft>
              <a:buNone/>
            </a:pPr>
            <a:endParaRPr sz="1400"/>
          </a:p>
          <a:p>
            <a:pPr marL="0" lvl="0" indent="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165300" y="325788"/>
            <a:ext cx="9143999" cy="4742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Manage a failure - Goals and Requirements </a:t>
            </a:r>
            <a:endParaRPr/>
          </a:p>
          <a:p>
            <a:pPr marL="0" lvl="0" indent="0">
              <a:spcBef>
                <a:spcPts val="0"/>
              </a:spcBef>
              <a:spcAft>
                <a:spcPts val="0"/>
              </a:spcAft>
              <a:buNone/>
            </a:pPr>
            <a:endParaRPr/>
          </a:p>
        </p:txBody>
      </p:sp>
      <p:sp>
        <p:nvSpPr>
          <p:cNvPr id="137" name="Shape 137"/>
          <p:cNvSpPr txBox="1">
            <a:spLocks noGrp="1"/>
          </p:cNvSpPr>
          <p:nvPr>
            <p:ph type="body" idx="1"/>
          </p:nvPr>
        </p:nvSpPr>
        <p:spPr>
          <a:xfrm>
            <a:off x="311700" y="1152475"/>
            <a:ext cx="8520600" cy="7785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 sz="1400"/>
              <a:t>[G.12] A faulty car shall be repaired</a:t>
            </a:r>
            <a:endParaRPr sz="1400"/>
          </a:p>
        </p:txBody>
      </p:sp>
      <p:sp>
        <p:nvSpPr>
          <p:cNvPr id="138" name="Shape 138"/>
          <p:cNvSpPr txBox="1">
            <a:spLocks noGrp="1"/>
          </p:cNvSpPr>
          <p:nvPr>
            <p:ph type="body" idx="1"/>
          </p:nvPr>
        </p:nvSpPr>
        <p:spPr>
          <a:xfrm>
            <a:off x="311700" y="1866900"/>
            <a:ext cx="8469000" cy="29379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 sz="1400"/>
              <a:t>[R.31] When the system is notified by a car of a failure it shall stop to charge the customer.</a:t>
            </a:r>
            <a:endParaRPr sz="1400"/>
          </a:p>
          <a:p>
            <a:pPr marL="457200" marR="0" lvl="0" indent="-317500" algn="l" rtl="0">
              <a:lnSpc>
                <a:spcPct val="115000"/>
              </a:lnSpc>
              <a:spcBef>
                <a:spcPts val="0"/>
              </a:spcBef>
              <a:spcAft>
                <a:spcPts val="0"/>
              </a:spcAft>
              <a:buSzPts val="1400"/>
              <a:buChar char="●"/>
            </a:pPr>
            <a:r>
              <a:rPr lang="en" sz="1400"/>
              <a:t>[R.36] When an assistance request has been opened the system shall notify the road operator nearest to the car position.</a:t>
            </a:r>
            <a:endParaRPr sz="1400"/>
          </a:p>
          <a:p>
            <a:pPr marL="457200" marR="0" lvl="0" indent="-317500" algn="l" rtl="0">
              <a:lnSpc>
                <a:spcPct val="115000"/>
              </a:lnSpc>
              <a:spcBef>
                <a:spcPts val="0"/>
              </a:spcBef>
              <a:spcAft>
                <a:spcPts val="0"/>
              </a:spcAft>
              <a:buSzPts val="1400"/>
              <a:buChar char="●"/>
            </a:pPr>
            <a:r>
              <a:rPr lang="en" sz="1400"/>
              <a:t>[R.37] When the road operator accepts the assistance request clicking on the “Accept” button the system shall mark the assistance request as accepted.</a:t>
            </a:r>
            <a:endParaRPr sz="1400"/>
          </a:p>
          <a:p>
            <a:pPr marL="457200" marR="0" lvl="0" indent="-317500" algn="l" rtl="0">
              <a:lnSpc>
                <a:spcPct val="115000"/>
              </a:lnSpc>
              <a:spcBef>
                <a:spcPts val="0"/>
              </a:spcBef>
              <a:spcAft>
                <a:spcPts val="0"/>
              </a:spcAft>
              <a:buSzPts val="1400"/>
              <a:buChar char="●"/>
            </a:pPr>
            <a:r>
              <a:rPr lang="en" sz="1400"/>
              <a:t>[R.41] When a car notifies the system that it has a failure, the system shall notify an assistance service operator about this failure.</a:t>
            </a:r>
            <a:endParaRPr sz="1400"/>
          </a:p>
          <a:p>
            <a:pPr marL="457200" marR="0" lvl="0" indent="-317500" algn="l" rtl="0">
              <a:lnSpc>
                <a:spcPct val="115000"/>
              </a:lnSpc>
              <a:spcBef>
                <a:spcPts val="0"/>
              </a:spcBef>
              <a:spcAft>
                <a:spcPts val="0"/>
              </a:spcAft>
              <a:buSzPts val="1400"/>
              <a:buChar char="●"/>
            </a:pPr>
            <a:r>
              <a:rPr lang="en" sz="1400"/>
              <a:t>[R.42] When a car notifies that it's faulty, the system shall make it unavailable to rent.</a:t>
            </a:r>
            <a:endParaRPr sz="1400"/>
          </a:p>
          <a:p>
            <a:pPr marL="457200" marR="0" lvl="0" indent="-317500" algn="l" rtl="0">
              <a:lnSpc>
                <a:spcPct val="115000"/>
              </a:lnSpc>
              <a:spcBef>
                <a:spcPts val="0"/>
              </a:spcBef>
              <a:spcAft>
                <a:spcPts val="0"/>
              </a:spcAft>
              <a:buSzPts val="1400"/>
              <a:buChar char="●"/>
            </a:pPr>
            <a:r>
              <a:rPr lang="en" sz="1400"/>
              <a:t>[R.43] When the road operator clicks on the “Solved” button in the context of an assistance request the system shall mark the assistance request as closed.</a:t>
            </a:r>
            <a:endParaRPr sz="1400"/>
          </a:p>
          <a:p>
            <a:pPr marL="0" lvl="0" indent="0" rtl="0">
              <a:spcBef>
                <a:spcPts val="1600"/>
              </a:spcBef>
              <a:spcAft>
                <a:spcPts val="1600"/>
              </a:spcAft>
              <a:buNone/>
            </a:pP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Use Case Diagram</a:t>
            </a:r>
            <a:endParaRPr/>
          </a:p>
        </p:txBody>
      </p:sp>
      <p:pic>
        <p:nvPicPr>
          <p:cNvPr id="144" name="Shape 144"/>
          <p:cNvPicPr preferRelativeResize="0"/>
          <p:nvPr/>
        </p:nvPicPr>
        <p:blipFill>
          <a:blip r:embed="rId3">
            <a:alphaModFix/>
          </a:blip>
          <a:stretch>
            <a:fillRect/>
          </a:stretch>
        </p:blipFill>
        <p:spPr>
          <a:xfrm>
            <a:off x="230763" y="1017725"/>
            <a:ext cx="8682474" cy="340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Interfaces - Internal</a:t>
            </a:r>
            <a:endParaRPr/>
          </a:p>
        </p:txBody>
      </p:sp>
      <p:sp>
        <p:nvSpPr>
          <p:cNvPr id="150" name="Shape 150"/>
          <p:cNvSpPr txBox="1">
            <a:spLocks noGrp="1"/>
          </p:cNvSpPr>
          <p:nvPr>
            <p:ph type="body" idx="1"/>
          </p:nvPr>
        </p:nvSpPr>
        <p:spPr>
          <a:xfrm>
            <a:off x="311700" y="1143325"/>
            <a:ext cx="8520600" cy="3416400"/>
          </a:xfrm>
          <a:prstGeom prst="rect">
            <a:avLst/>
          </a:prstGeom>
        </p:spPr>
        <p:txBody>
          <a:bodyPr spcFirstLastPara="1" wrap="square" lIns="91425" tIns="91425" rIns="91425" bIns="91425" anchor="t" anchorCtr="0">
            <a:noAutofit/>
          </a:bodyPr>
          <a:lstStyle/>
          <a:p>
            <a:pPr marL="457200" lvl="0" indent="-342900">
              <a:spcBef>
                <a:spcPts val="0"/>
              </a:spcBef>
              <a:spcAft>
                <a:spcPts val="0"/>
              </a:spcAft>
              <a:buSzPts val="1800"/>
              <a:buChar char="●"/>
            </a:pPr>
            <a:r>
              <a:rPr lang="en" b="1"/>
              <a:t>System communication </a:t>
            </a:r>
            <a:r>
              <a:rPr lang="en"/>
              <a:t> The interaction showed in the system context between the App and the System and between the Car and the System happens over the internet. The System exposes a set of APIs that App and Car information system exploit in order to communicate user intentions, status updates and perform requests. A cross-platform cross-language communication protocol is due in order to face the PowerEnJoy heterogeneous system.</a:t>
            </a:r>
            <a:endParaRPr/>
          </a:p>
          <a:p>
            <a:pPr marL="457200" lvl="0" indent="-342900">
              <a:spcBef>
                <a:spcPts val="0"/>
              </a:spcBef>
              <a:spcAft>
                <a:spcPts val="0"/>
              </a:spcAft>
              <a:buSzPts val="1800"/>
              <a:buChar char="●"/>
            </a:pPr>
            <a:r>
              <a:rPr lang="en" b="1"/>
              <a:t>Human interaction</a:t>
            </a:r>
            <a:r>
              <a:rPr lang="en"/>
              <a:t>  A human being interacts with the PowerEnJoy system:</a:t>
            </a:r>
            <a:endParaRPr/>
          </a:p>
          <a:p>
            <a:pPr marL="914400" lvl="1" indent="-317500">
              <a:spcBef>
                <a:spcPts val="0"/>
              </a:spcBef>
              <a:spcAft>
                <a:spcPts val="0"/>
              </a:spcAft>
              <a:buSzPts val="1400"/>
              <a:buChar char="○"/>
            </a:pPr>
            <a:r>
              <a:rPr lang="en"/>
              <a:t>through the App</a:t>
            </a:r>
            <a:endParaRPr/>
          </a:p>
          <a:p>
            <a:pPr marL="914400" lvl="1" indent="-317500">
              <a:spcBef>
                <a:spcPts val="0"/>
              </a:spcBef>
              <a:spcAft>
                <a:spcPts val="0"/>
              </a:spcAft>
              <a:buSzPts val="1400"/>
              <a:buChar char="○"/>
            </a:pPr>
            <a:r>
              <a:rPr lang="en"/>
              <a:t>through the sensors inside the Car that perceive human presence</a:t>
            </a:r>
            <a:endParaRPr/>
          </a:p>
          <a:p>
            <a:pPr marL="914400" lvl="1" indent="-317500">
              <a:spcBef>
                <a:spcPts val="0"/>
              </a:spcBef>
              <a:spcAft>
                <a:spcPts val="0"/>
              </a:spcAft>
              <a:buSzPts val="1400"/>
              <a:buChar char="○"/>
            </a:pPr>
            <a:r>
              <a:rPr lang="en"/>
              <a:t>through the touch screen of the informative system inside the Car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Interfaces - External</a:t>
            </a:r>
            <a:endParaRPr/>
          </a:p>
        </p:txBody>
      </p:sp>
      <p:sp>
        <p:nvSpPr>
          <p:cNvPr id="156" name="Shape 1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a:t>The system to be developed also has to interface with external systems to adequately provide all the required functionalities.</a:t>
            </a:r>
            <a:endParaRPr sz="1600"/>
          </a:p>
          <a:p>
            <a:pPr marL="457200" lvl="0" indent="-330200">
              <a:spcBef>
                <a:spcPts val="1600"/>
              </a:spcBef>
              <a:spcAft>
                <a:spcPts val="0"/>
              </a:spcAft>
              <a:buSzPts val="1600"/>
              <a:buChar char="●"/>
            </a:pPr>
            <a:r>
              <a:rPr lang="en" sz="1600" b="1"/>
              <a:t>Payment service</a:t>
            </a:r>
            <a:r>
              <a:rPr lang="en" sz="1600"/>
              <a:t>  Billing operations are dealt by a payment service provider through a convenient communication protocol. The payment service provider verifies if the customer's credit card is valid and manages the payment of rental fees and additional charges.</a:t>
            </a:r>
            <a:endParaRPr sz="1600"/>
          </a:p>
          <a:p>
            <a:pPr marL="457200" lvl="0" indent="-330200">
              <a:spcBef>
                <a:spcPts val="0"/>
              </a:spcBef>
              <a:spcAft>
                <a:spcPts val="0"/>
              </a:spcAft>
              <a:buSzPts val="1600"/>
              <a:buChar char="●"/>
            </a:pPr>
            <a:r>
              <a:rPr lang="en" sz="1600" b="1"/>
              <a:t>Geolocalization service</a:t>
            </a:r>
            <a:r>
              <a:rPr lang="en" sz="1600"/>
              <a:t>  An external geolocalization service provides a map of the city, complete with localization of the safe areas and real time localization of the cars, and distances calculation.</a:t>
            </a:r>
            <a:endParaRPr sz="1600"/>
          </a:p>
          <a:p>
            <a:pPr marL="457200" lvl="0" indent="-330200" rtl="0">
              <a:spcBef>
                <a:spcPts val="0"/>
              </a:spcBef>
              <a:spcAft>
                <a:spcPts val="0"/>
              </a:spcAft>
              <a:buSzPts val="1600"/>
              <a:buChar char="●"/>
            </a:pPr>
            <a:r>
              <a:rPr lang="en" sz="1600" b="1"/>
              <a:t>Car internal diagnostic system</a:t>
            </a:r>
            <a:r>
              <a:rPr lang="en" sz="1600"/>
              <a:t>  The car manufacturer provides a car internal diagnostics system that signals eventual failures, the battery level, the locking status of doors and windows, and the presence of passengers through sensors.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World Class Diagram</a:t>
            </a:r>
            <a:endParaRPr/>
          </a:p>
        </p:txBody>
      </p:sp>
      <p:pic>
        <p:nvPicPr>
          <p:cNvPr id="162" name="Shape 162"/>
          <p:cNvPicPr preferRelativeResize="0"/>
          <p:nvPr/>
        </p:nvPicPr>
        <p:blipFill>
          <a:blip r:embed="rId3">
            <a:alphaModFix/>
          </a:blip>
          <a:stretch>
            <a:fillRect/>
          </a:stretch>
        </p:blipFill>
        <p:spPr>
          <a:xfrm>
            <a:off x="1395175" y="1100100"/>
            <a:ext cx="6353626" cy="3750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556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Alloy Model - DriveParkEnd</a:t>
            </a:r>
            <a:endParaRPr/>
          </a:p>
        </p:txBody>
      </p:sp>
      <p:pic>
        <p:nvPicPr>
          <p:cNvPr id="168" name="Shape 168" descr="drive_park_end_2.png"/>
          <p:cNvPicPr preferRelativeResize="0"/>
          <p:nvPr/>
        </p:nvPicPr>
        <p:blipFill>
          <a:blip r:embed="rId3">
            <a:alphaModFix/>
          </a:blip>
          <a:stretch>
            <a:fillRect/>
          </a:stretch>
        </p:blipFill>
        <p:spPr>
          <a:xfrm>
            <a:off x="1240075" y="1028325"/>
            <a:ext cx="6663847" cy="4115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Purpose</a:t>
            </a:r>
            <a:endParaRPr/>
          </a:p>
        </p:txBody>
      </p:sp>
      <p:sp>
        <p:nvSpPr>
          <p:cNvPr id="66" name="Shape 66"/>
          <p:cNvSpPr txBox="1">
            <a:spLocks noGrp="1"/>
          </p:cNvSpPr>
          <p:nvPr>
            <p:ph type="body" idx="1"/>
          </p:nvPr>
        </p:nvSpPr>
        <p:spPr>
          <a:xfrm>
            <a:off x="311700" y="1097550"/>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300"/>
              <a:t>The required product is a digital management system for PowerEnJoy, a car-sharing service employing exclusively electric vehicles.</a:t>
            </a:r>
            <a:endParaRPr sz="1300"/>
          </a:p>
          <a:p>
            <a:pPr marL="0" lvl="0" indent="0" rtl="0">
              <a:spcBef>
                <a:spcPts val="1600"/>
              </a:spcBef>
              <a:spcAft>
                <a:spcPts val="0"/>
              </a:spcAft>
              <a:buNone/>
            </a:pPr>
            <a:r>
              <a:rPr lang="en" sz="1300"/>
              <a:t>The system has to provide functionalities to support both the users of the service and the employees of the company who interact with customers and cars.</a:t>
            </a:r>
            <a:endParaRPr sz="1300"/>
          </a:p>
          <a:p>
            <a:pPr marL="0" lvl="0" indent="0" rtl="0">
              <a:spcBef>
                <a:spcPts val="1600"/>
              </a:spcBef>
              <a:spcAft>
                <a:spcPts val="0"/>
              </a:spcAft>
              <a:buNone/>
            </a:pPr>
            <a:r>
              <a:rPr lang="en" sz="1300"/>
              <a:t>Typical functions of a car-sharing service have to be supported, such as reserving a car and finding a parking area where to plug it in at the end of the rental.</a:t>
            </a:r>
            <a:endParaRPr sz="1300"/>
          </a:p>
          <a:p>
            <a:pPr marL="0" lvl="0" indent="0" rtl="0">
              <a:spcBef>
                <a:spcPts val="1600"/>
              </a:spcBef>
              <a:spcAft>
                <a:spcPts val="0"/>
              </a:spcAft>
              <a:buNone/>
            </a:pPr>
            <a:r>
              <a:rPr lang="en" sz="1300"/>
              <a:t>A critical issue that has to be considered is the management of the electric vehicles, which have to be continuously recharged as they get used by customers and have to be distributed in a quite uniform way around the town; hence, the user has to be incentivized through discounts to recharge the car in power plugs-equipped parking areas, don't leave the car with a low battery level and park the car where there are few other available vehicles.</a:t>
            </a:r>
            <a:endParaRPr sz="1300"/>
          </a:p>
          <a:p>
            <a:pPr marL="0" lvl="0" indent="0" rtl="0">
              <a:spcBef>
                <a:spcPts val="1600"/>
              </a:spcBef>
              <a:spcAft>
                <a:spcPts val="1600"/>
              </a:spcAft>
              <a:buNone/>
            </a:pPr>
            <a:r>
              <a:rPr lang="en" sz="1300"/>
              <a:t>The product also has to provide a way to attract more potential customers to the service, therefore sharing the car with other passengers will be incentivized through appropriate discounts.</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Alloy Model - RechargeProcess</a:t>
            </a:r>
            <a:endParaRPr/>
          </a:p>
          <a:p>
            <a:pPr marL="0" lvl="0" indent="0">
              <a:spcBef>
                <a:spcPts val="0"/>
              </a:spcBef>
              <a:spcAft>
                <a:spcPts val="0"/>
              </a:spcAft>
              <a:buNone/>
            </a:pPr>
            <a:endParaRPr/>
          </a:p>
        </p:txBody>
      </p:sp>
      <p:pic>
        <p:nvPicPr>
          <p:cNvPr id="174" name="Shape 174" descr="recharge_process.png"/>
          <p:cNvPicPr preferRelativeResize="0"/>
          <p:nvPr/>
        </p:nvPicPr>
        <p:blipFill>
          <a:blip r:embed="rId3">
            <a:alphaModFix/>
          </a:blip>
          <a:stretch>
            <a:fillRect/>
          </a:stretch>
        </p:blipFill>
        <p:spPr>
          <a:xfrm>
            <a:off x="839475" y="1017725"/>
            <a:ext cx="7465050" cy="4009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Shape 179"/>
          <p:cNvPicPr preferRelativeResize="0"/>
          <p:nvPr/>
        </p:nvPicPr>
        <p:blipFill>
          <a:blip r:embed="rId3">
            <a:alphaModFix/>
          </a:blip>
          <a:stretch>
            <a:fillRect/>
          </a:stretch>
        </p:blipFill>
        <p:spPr>
          <a:xfrm>
            <a:off x="2741724" y="513450"/>
            <a:ext cx="3660575" cy="4116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Thank you for your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Goals</a:t>
            </a:r>
            <a:endParaRPr/>
          </a:p>
        </p:txBody>
      </p:sp>
      <p:sp>
        <p:nvSpPr>
          <p:cNvPr id="72" name="Shape 72"/>
          <p:cNvSpPr txBox="1">
            <a:spLocks noGrp="1"/>
          </p:cNvSpPr>
          <p:nvPr>
            <p:ph type="body" idx="1"/>
          </p:nvPr>
        </p:nvSpPr>
        <p:spPr>
          <a:xfrm>
            <a:off x="311700" y="1145875"/>
            <a:ext cx="4035600" cy="36591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b="1"/>
              <a:t>[G.1]</a:t>
            </a:r>
            <a:r>
              <a:rPr lang="en" sz="1400"/>
              <a:t> The customer shall be registered to rent a car</a:t>
            </a:r>
            <a:endParaRPr sz="1400"/>
          </a:p>
          <a:p>
            <a:pPr marL="457200" lvl="0" indent="-317500" rtl="0">
              <a:spcBef>
                <a:spcPts val="0"/>
              </a:spcBef>
              <a:spcAft>
                <a:spcPts val="0"/>
              </a:spcAft>
              <a:buSzPts val="1400"/>
              <a:buChar char="●"/>
            </a:pPr>
            <a:r>
              <a:rPr lang="en" sz="1400" b="1"/>
              <a:t>[G.2]</a:t>
            </a:r>
            <a:r>
              <a:rPr lang="en" sz="1400"/>
              <a:t> The customer shall be able to find cars nearby</a:t>
            </a:r>
            <a:endParaRPr sz="1400"/>
          </a:p>
          <a:p>
            <a:pPr marL="457200" lvl="0" indent="-317500" rtl="0">
              <a:spcBef>
                <a:spcPts val="0"/>
              </a:spcBef>
              <a:spcAft>
                <a:spcPts val="0"/>
              </a:spcAft>
              <a:buSzPts val="1400"/>
              <a:buChar char="●"/>
            </a:pPr>
            <a:r>
              <a:rPr lang="en" sz="1400" b="1"/>
              <a:t>[G.3]</a:t>
            </a:r>
            <a:r>
              <a:rPr lang="en" sz="1400"/>
              <a:t> The customer shall be able to reserve a car when he needs it</a:t>
            </a:r>
            <a:endParaRPr sz="1400"/>
          </a:p>
          <a:p>
            <a:pPr marL="457200" lvl="0" indent="-317500" rtl="0">
              <a:spcBef>
                <a:spcPts val="0"/>
              </a:spcBef>
              <a:spcAft>
                <a:spcPts val="0"/>
              </a:spcAft>
              <a:buSzPts val="1400"/>
              <a:buChar char="●"/>
            </a:pPr>
            <a:r>
              <a:rPr lang="en" sz="1400" b="1"/>
              <a:t>[G.4]</a:t>
            </a:r>
            <a:r>
              <a:rPr lang="en" sz="1400"/>
              <a:t> The customer shall be encouraged to pick up the car he reserved in an hour</a:t>
            </a:r>
            <a:endParaRPr sz="1400"/>
          </a:p>
          <a:p>
            <a:pPr marL="457200" lvl="0" indent="-317500" rtl="0">
              <a:spcBef>
                <a:spcPts val="0"/>
              </a:spcBef>
              <a:spcAft>
                <a:spcPts val="0"/>
              </a:spcAft>
              <a:buSzPts val="1400"/>
              <a:buChar char="●"/>
            </a:pPr>
            <a:r>
              <a:rPr lang="en" sz="1400" b="1"/>
              <a:t>[G.5]</a:t>
            </a:r>
            <a:r>
              <a:rPr lang="en" sz="1400"/>
              <a:t> The customer shall be encouraged to recharge the car after the rental end</a:t>
            </a:r>
            <a:endParaRPr sz="1400"/>
          </a:p>
          <a:p>
            <a:pPr marL="457200" lvl="0" indent="-317500" rtl="0">
              <a:spcBef>
                <a:spcPts val="0"/>
              </a:spcBef>
              <a:spcAft>
                <a:spcPts val="0"/>
              </a:spcAft>
              <a:buSzPts val="1400"/>
              <a:buChar char="●"/>
            </a:pPr>
            <a:r>
              <a:rPr lang="en" sz="1400" b="1"/>
              <a:t>[G.6]</a:t>
            </a:r>
            <a:r>
              <a:rPr lang="en" sz="1400"/>
              <a:t> The customer shall be encouraged to share a ride with other people</a:t>
            </a:r>
            <a:endParaRPr sz="1400"/>
          </a:p>
          <a:p>
            <a:pPr marL="0" lvl="0" indent="0" rtl="0">
              <a:spcBef>
                <a:spcPts val="1600"/>
              </a:spcBef>
              <a:spcAft>
                <a:spcPts val="0"/>
              </a:spcAft>
              <a:buNone/>
            </a:pPr>
            <a:endParaRPr sz="1300"/>
          </a:p>
          <a:p>
            <a:pPr marL="0" lvl="0" indent="0" rtl="0">
              <a:spcBef>
                <a:spcPts val="1600"/>
              </a:spcBef>
              <a:spcAft>
                <a:spcPts val="1600"/>
              </a:spcAft>
              <a:buNone/>
            </a:pPr>
            <a:endParaRPr sz="1300"/>
          </a:p>
        </p:txBody>
      </p:sp>
      <p:sp>
        <p:nvSpPr>
          <p:cNvPr id="73" name="Shape 73"/>
          <p:cNvSpPr txBox="1">
            <a:spLocks noGrp="1"/>
          </p:cNvSpPr>
          <p:nvPr>
            <p:ph type="body" idx="1"/>
          </p:nvPr>
        </p:nvSpPr>
        <p:spPr>
          <a:xfrm>
            <a:off x="4457100" y="1145875"/>
            <a:ext cx="4375200" cy="36591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sz="1400" b="1"/>
              <a:t>[G.7]</a:t>
            </a:r>
            <a:r>
              <a:rPr lang="en" sz="1400"/>
              <a:t> The customer shall be able to do a temporary stop</a:t>
            </a:r>
            <a:endParaRPr sz="1400"/>
          </a:p>
          <a:p>
            <a:pPr marL="457200" lvl="0" indent="-317500" rtl="0">
              <a:spcBef>
                <a:spcPts val="0"/>
              </a:spcBef>
              <a:spcAft>
                <a:spcPts val="0"/>
              </a:spcAft>
              <a:buSzPts val="1400"/>
              <a:buChar char="●"/>
            </a:pPr>
            <a:r>
              <a:rPr lang="en" sz="1400" b="1"/>
              <a:t>[G.8]</a:t>
            </a:r>
            <a:r>
              <a:rPr lang="en" sz="1400"/>
              <a:t> A car shall be parked in a safe area</a:t>
            </a:r>
            <a:endParaRPr sz="1400"/>
          </a:p>
          <a:p>
            <a:pPr marL="457200" lvl="0" indent="-317500" rtl="0">
              <a:spcBef>
                <a:spcPts val="0"/>
              </a:spcBef>
              <a:spcAft>
                <a:spcPts val="0"/>
              </a:spcAft>
              <a:buSzPts val="1400"/>
              <a:buChar char="●"/>
            </a:pPr>
            <a:r>
              <a:rPr lang="en" sz="1400" b="1"/>
              <a:t>[G.9]</a:t>
            </a:r>
            <a:r>
              <a:rPr lang="en" sz="1400"/>
              <a:t> A car shall not be picked without a reservation</a:t>
            </a:r>
            <a:endParaRPr sz="1400"/>
          </a:p>
          <a:p>
            <a:pPr marL="457200" lvl="0" indent="-317500" rtl="0">
              <a:spcBef>
                <a:spcPts val="0"/>
              </a:spcBef>
              <a:spcAft>
                <a:spcPts val="0"/>
              </a:spcAft>
              <a:buSzPts val="1400"/>
              <a:buChar char="●"/>
            </a:pPr>
            <a:r>
              <a:rPr lang="en" sz="1400" b="1"/>
              <a:t>[G.10]</a:t>
            </a:r>
            <a:r>
              <a:rPr lang="en" sz="1400"/>
              <a:t> A car with low or empty battery shall be recharged by a road operator</a:t>
            </a:r>
            <a:endParaRPr sz="1400"/>
          </a:p>
          <a:p>
            <a:pPr marL="457200" lvl="0" indent="-317500" rtl="0">
              <a:spcBef>
                <a:spcPts val="0"/>
              </a:spcBef>
              <a:spcAft>
                <a:spcPts val="0"/>
              </a:spcAft>
              <a:buSzPts val="1400"/>
              <a:buChar char="●"/>
            </a:pPr>
            <a:r>
              <a:rPr lang="en" sz="1400" b="1"/>
              <a:t>[G.11] </a:t>
            </a:r>
            <a:r>
              <a:rPr lang="en" sz="1400"/>
              <a:t>A car involved in an accident shall be reached by a road operator</a:t>
            </a:r>
            <a:endParaRPr sz="1400"/>
          </a:p>
          <a:p>
            <a:pPr marL="457200" lvl="0" indent="-317500" rtl="0">
              <a:spcBef>
                <a:spcPts val="0"/>
              </a:spcBef>
              <a:spcAft>
                <a:spcPts val="0"/>
              </a:spcAft>
              <a:buSzPts val="1400"/>
              <a:buChar char="●"/>
            </a:pPr>
            <a:r>
              <a:rPr lang="en" sz="1400" b="1"/>
              <a:t>[G.12]</a:t>
            </a:r>
            <a:r>
              <a:rPr lang="en" sz="1400"/>
              <a:t> A faulty car shall be repaired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289425"/>
            <a:ext cx="8520600" cy="5727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a:t>System Context (1)</a:t>
            </a:r>
            <a:endParaRPr/>
          </a:p>
        </p:txBody>
      </p:sp>
      <p:pic>
        <p:nvPicPr>
          <p:cNvPr id="79" name="Shape 79" descr="SystemContext.png"/>
          <p:cNvPicPr preferRelativeResize="0"/>
          <p:nvPr/>
        </p:nvPicPr>
        <p:blipFill>
          <a:blip r:embed="rId3">
            <a:alphaModFix/>
          </a:blip>
          <a:stretch>
            <a:fillRect/>
          </a:stretch>
        </p:blipFill>
        <p:spPr>
          <a:xfrm>
            <a:off x="974100" y="862125"/>
            <a:ext cx="7195800" cy="3997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System Context (2)</a:t>
            </a:r>
            <a:endParaRPr/>
          </a:p>
        </p:txBody>
      </p:sp>
      <p:sp>
        <p:nvSpPr>
          <p:cNvPr id="85" name="Shape 85"/>
          <p:cNvSpPr txBox="1">
            <a:spLocks noGrp="1"/>
          </p:cNvSpPr>
          <p:nvPr>
            <p:ph type="body" idx="1"/>
          </p:nvPr>
        </p:nvSpPr>
        <p:spPr>
          <a:xfrm>
            <a:off x="311700" y="1189350"/>
            <a:ext cx="8520600" cy="276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The </a:t>
            </a:r>
            <a:r>
              <a:rPr lang="en" sz="1400" b="1"/>
              <a:t>Customer </a:t>
            </a:r>
            <a:r>
              <a:rPr lang="en" sz="1400"/>
              <a:t>is a person registered to the service that is willing to rent a car. They exploit the App customer facilities in order to reserve a car, receive guidance to reach it and unlock it.</a:t>
            </a:r>
            <a:endParaRPr sz="1400"/>
          </a:p>
          <a:p>
            <a:pPr marL="0" lvl="0" indent="0">
              <a:spcBef>
                <a:spcPts val="1600"/>
              </a:spcBef>
              <a:spcAft>
                <a:spcPts val="0"/>
              </a:spcAft>
              <a:buNone/>
            </a:pPr>
            <a:r>
              <a:rPr lang="en" sz="1400"/>
              <a:t>The </a:t>
            </a:r>
            <a:r>
              <a:rPr lang="en" sz="1400" b="1"/>
              <a:t>Assistance Service Operator</a:t>
            </a:r>
            <a:r>
              <a:rPr lang="en" sz="1400"/>
              <a:t> is a company employee responsible for responding to Customers' assistance requests and to Cars' failures. They have full access to the System facilities in order to remotely control Cars and dispatch Road Operators when on-field presence is required.</a:t>
            </a:r>
            <a:endParaRPr sz="1400"/>
          </a:p>
          <a:p>
            <a:pPr marL="0" lvl="0" indent="0" rtl="0">
              <a:spcBef>
                <a:spcPts val="1600"/>
              </a:spcBef>
              <a:spcAft>
                <a:spcPts val="1600"/>
              </a:spcAft>
              <a:buNone/>
            </a:pPr>
            <a:r>
              <a:rPr lang="en" sz="1400"/>
              <a:t>The </a:t>
            </a:r>
            <a:r>
              <a:rPr lang="en" sz="1400" b="1"/>
              <a:t>Road Operator </a:t>
            </a:r>
            <a:r>
              <a:rPr lang="en" sz="1400"/>
              <a:t>is a company employee responsible for granting the cars availability. They exploit the App back office facilities in order to be notified of a car fault or low battery level, receive guidance to reach it and restore its correct behaviour.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System Context (3)</a:t>
            </a:r>
            <a:endParaRPr/>
          </a:p>
        </p:txBody>
      </p:sp>
      <p:sp>
        <p:nvSpPr>
          <p:cNvPr id="91" name="Shape 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The </a:t>
            </a:r>
            <a:r>
              <a:rPr lang="en" sz="1400" b="1"/>
              <a:t>App </a:t>
            </a:r>
            <a:r>
              <a:rPr lang="en" sz="1400"/>
              <a:t>is the front-end of the PowerEnJoy system. Depending on its user, the features it provides change. For a Customer, the App represents the only way to handle car reservation, unlock and manage personal information. For a Road Operator, the App represents a way of being helped in accomplishing their task, from locating a faulty car to receive a deeper acknowledgement of the fault diagnosis.</a:t>
            </a:r>
            <a:endParaRPr sz="1400"/>
          </a:p>
          <a:p>
            <a:pPr marL="0" lvl="0" indent="0">
              <a:spcBef>
                <a:spcPts val="1600"/>
              </a:spcBef>
              <a:spcAft>
                <a:spcPts val="0"/>
              </a:spcAft>
              <a:buNone/>
            </a:pPr>
            <a:r>
              <a:rPr lang="en" sz="1400"/>
              <a:t>The </a:t>
            </a:r>
            <a:r>
              <a:rPr lang="en" sz="1400" b="1"/>
              <a:t>Car </a:t>
            </a:r>
            <a:r>
              <a:rPr lang="en" sz="1400"/>
              <a:t>is the set of internal car sensors and on-board informative system. The car status is constantly checked and in case of an anomaly the System is immediately notified. In addition a touch screen Monitor is available to provide the Customer a way to interact.</a:t>
            </a:r>
            <a:endParaRPr sz="1400"/>
          </a:p>
          <a:p>
            <a:pPr marL="0" lvl="0" indent="0">
              <a:spcBef>
                <a:spcPts val="1600"/>
              </a:spcBef>
              <a:spcAft>
                <a:spcPts val="1600"/>
              </a:spcAft>
              <a:buNone/>
            </a:pPr>
            <a:r>
              <a:rPr lang="en" sz="1400"/>
              <a:t>The </a:t>
            </a:r>
            <a:r>
              <a:rPr lang="en" sz="1400" b="1"/>
              <a:t>System </a:t>
            </a:r>
            <a:r>
              <a:rPr lang="en" sz="1400"/>
              <a:t>is the set of all the data and business logic facilities. It has to be interpreted, at this level, as an abstraction of all the background tasks to keep the system reliable and consistent.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Domain Assumptions</a:t>
            </a:r>
            <a:endParaRPr/>
          </a:p>
        </p:txBody>
      </p:sp>
      <p:sp>
        <p:nvSpPr>
          <p:cNvPr id="97" name="Shape 97"/>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The company is not responsible for driving infractions committed by the customers, and eventual fines and charges are taken in charge by the external payment service.</a:t>
            </a:r>
            <a:endParaRPr sz="1400"/>
          </a:p>
          <a:p>
            <a:pPr marL="0" lvl="0" indent="0">
              <a:spcBef>
                <a:spcPts val="1600"/>
              </a:spcBef>
              <a:spcAft>
                <a:spcPts val="0"/>
              </a:spcAft>
              <a:buNone/>
            </a:pPr>
            <a:r>
              <a:rPr lang="en" sz="1400"/>
              <a:t>All the payment transactions from the customer to the company are successful; if a customer's credit isn't enough to pay his fees or fines the external payment service will inform the company, which will ban the user from using the car-sharing service.</a:t>
            </a:r>
            <a:endParaRPr sz="1400"/>
          </a:p>
          <a:p>
            <a:pPr marL="0" lvl="0" indent="0">
              <a:spcBef>
                <a:spcPts val="1600"/>
              </a:spcBef>
              <a:spcAft>
                <a:spcPts val="0"/>
              </a:spcAft>
              <a:buNone/>
            </a:pPr>
            <a:r>
              <a:rPr lang="en" sz="1400"/>
              <a:t>The customers can't drive out of the city limits and agree to this when they accept the terms of service; if they don't respect this rule, they will be legally prosecuted by the company.</a:t>
            </a:r>
            <a:endParaRPr sz="1400"/>
          </a:p>
          <a:p>
            <a:pPr marL="0" lvl="0" indent="0">
              <a:spcBef>
                <a:spcPts val="1600"/>
              </a:spcBef>
              <a:spcAft>
                <a:spcPts val="1600"/>
              </a:spcAft>
              <a:buNone/>
            </a:pPr>
            <a:r>
              <a:rPr lang="en" sz="1400"/>
              <a:t>The safe areas are hard-coded in the developed software, as they aren't expected to change often; a management console for updating safe areas may be added in the future.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Functions (1)</a:t>
            </a:r>
            <a:endParaRPr/>
          </a:p>
        </p:txBody>
      </p:sp>
      <p:sp>
        <p:nvSpPr>
          <p:cNvPr id="103" name="Shape 103"/>
          <p:cNvSpPr txBox="1">
            <a:spLocks noGrp="1"/>
          </p:cNvSpPr>
          <p:nvPr>
            <p:ph type="body" idx="1"/>
          </p:nvPr>
        </p:nvSpPr>
        <p:spPr>
          <a:xfrm>
            <a:off x="311700" y="11158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Users are able to register to the system by providing their credentials and payment information. They receive back a password that can be used to access the system.</a:t>
            </a:r>
            <a:endParaRPr sz="1400"/>
          </a:p>
          <a:p>
            <a:pPr marL="0" lvl="0" indent="0">
              <a:spcBef>
                <a:spcPts val="1600"/>
              </a:spcBef>
              <a:spcAft>
                <a:spcPts val="0"/>
              </a:spcAft>
              <a:buNone/>
            </a:pPr>
            <a:r>
              <a:rPr lang="en" sz="1400"/>
              <a:t>Customers are able to find the locations of available cars within a certain distance from their current location.</a:t>
            </a:r>
            <a:endParaRPr sz="1400"/>
          </a:p>
          <a:p>
            <a:pPr marL="0" lvl="0" indent="0">
              <a:spcBef>
                <a:spcPts val="1600"/>
              </a:spcBef>
              <a:spcAft>
                <a:spcPts val="0"/>
              </a:spcAft>
              <a:buNone/>
            </a:pPr>
            <a:r>
              <a:rPr lang="en" sz="1400"/>
              <a:t>Among the available cars in a certain geographical area, customers are able to reserve a single car for up to one hour before they pick it up.</a:t>
            </a:r>
            <a:endParaRPr sz="1400"/>
          </a:p>
          <a:p>
            <a:pPr marL="0" lvl="0" indent="0">
              <a:spcBef>
                <a:spcPts val="1600"/>
              </a:spcBef>
              <a:spcAft>
                <a:spcPts val="1600"/>
              </a:spcAft>
              <a:buNone/>
            </a:pPr>
            <a:r>
              <a:rPr lang="en" sz="1400"/>
              <a:t>If a car is not picked-up within one hour from the reservation, the system tags the car as available again, and the reservation expires; the customer who didn’t use his reservation pays a fee.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System Functions (2)</a:t>
            </a:r>
            <a:endParaRPr/>
          </a:p>
          <a:p>
            <a:pPr marL="0" lvl="0" indent="0">
              <a:spcBef>
                <a:spcPts val="0"/>
              </a:spcBef>
              <a:spcAft>
                <a:spcPts val="0"/>
              </a:spcAft>
              <a:buNone/>
            </a:pPr>
            <a:endParaRPr/>
          </a:p>
        </p:txBody>
      </p:sp>
      <p:sp>
        <p:nvSpPr>
          <p:cNvPr id="109" name="Shape 1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a:t>A Customer that reaches a reserved car is able to tell the system they are nearby, so the System unlocks the car and the customer may enter.</a:t>
            </a:r>
            <a:endParaRPr sz="1400"/>
          </a:p>
          <a:p>
            <a:pPr marL="0" lvl="0" indent="0">
              <a:spcBef>
                <a:spcPts val="1600"/>
              </a:spcBef>
              <a:spcAft>
                <a:spcPts val="0"/>
              </a:spcAft>
              <a:buNone/>
            </a:pPr>
            <a:r>
              <a:rPr lang="en" sz="1400"/>
              <a:t>As soon as the engine ignites, the System starts charging the customer for a given amount of money per minute; the customer is notified of the current charges though a Monitor on the Car.</a:t>
            </a:r>
            <a:endParaRPr sz="1400"/>
          </a:p>
          <a:p>
            <a:pPr marL="0" lvl="0" indent="0">
              <a:spcBef>
                <a:spcPts val="1600"/>
              </a:spcBef>
              <a:spcAft>
                <a:spcPts val="1600"/>
              </a:spcAft>
              <a:buNone/>
            </a:pPr>
            <a:r>
              <a:rPr lang="en" sz="1400"/>
              <a:t>The system stops charging the customer as soon as the car is parked in a safe area and the customer exits the car; at this point, the System locks the car automatically.</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1846</Words>
  <Application>Microsoft Macintosh PowerPoint</Application>
  <PresentationFormat>On-screen Show (16:9)</PresentationFormat>
  <Paragraphs>91</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Proxima Nova</vt:lpstr>
      <vt:lpstr>Spearmint</vt:lpstr>
      <vt:lpstr>PowerEnJoy Requirements Analysis and Specification Document</vt:lpstr>
      <vt:lpstr>System Purpose</vt:lpstr>
      <vt:lpstr>Goals</vt:lpstr>
      <vt:lpstr>System Context (1)</vt:lpstr>
      <vt:lpstr>System Context (2)</vt:lpstr>
      <vt:lpstr>System Context (3)</vt:lpstr>
      <vt:lpstr>Domain Assumptions</vt:lpstr>
      <vt:lpstr>System Functions (1)</vt:lpstr>
      <vt:lpstr>System Functions (2) </vt:lpstr>
      <vt:lpstr>Internal diagnostic system detects a failure - Scenario</vt:lpstr>
      <vt:lpstr>Manage a failure - Use Case </vt:lpstr>
      <vt:lpstr>PowerPoint Presentation</vt:lpstr>
      <vt:lpstr>PowerPoint Presentation</vt:lpstr>
      <vt:lpstr>Manage a failure - Goals and Requirements  </vt:lpstr>
      <vt:lpstr>Use Case Diagram</vt:lpstr>
      <vt:lpstr>System Interfaces - Internal</vt:lpstr>
      <vt:lpstr>System Interfaces - External</vt:lpstr>
      <vt:lpstr>World Class Diagram</vt:lpstr>
      <vt:lpstr>Alloy Model - DriveParkEnd</vt:lpstr>
      <vt:lpstr>Alloy Model - RechargeProcess </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Requirements Analysis and Specification Document</dc:title>
  <cp:lastModifiedBy>Andrea Galimberti</cp:lastModifiedBy>
  <cp:revision>1</cp:revision>
  <dcterms:modified xsi:type="dcterms:W3CDTF">2018-12-10T21:10:54Z</dcterms:modified>
</cp:coreProperties>
</file>