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347" r:id="rId4"/>
    <p:sldId id="348" r:id="rId5"/>
    <p:sldId id="349" r:id="rId6"/>
    <p:sldId id="354" r:id="rId7"/>
    <p:sldId id="357" r:id="rId8"/>
    <p:sldId id="358" r:id="rId9"/>
    <p:sldId id="306" r:id="rId10"/>
    <p:sldId id="355" r:id="rId11"/>
    <p:sldId id="356" r:id="rId12"/>
    <p:sldId id="359" r:id="rId13"/>
    <p:sldId id="352" r:id="rId14"/>
    <p:sldId id="307" r:id="rId15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0" autoAdjust="0"/>
    <p:restoredTop sz="94660"/>
  </p:normalViewPr>
  <p:slideViewPr>
    <p:cSldViewPr>
      <p:cViewPr>
        <p:scale>
          <a:sx n="115" d="100"/>
          <a:sy n="115" d="100"/>
        </p:scale>
        <p:origin x="-1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DCA98-92C0-4F48-89D1-3FD303C7CE35}" type="datetimeFigureOut">
              <a:rPr lang="ru-RU" smtClean="0"/>
              <a:t>22.08.2021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F47EF-21AF-41BD-AB82-5A4B797CA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47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47EF-21AF-41BD-AB82-5A4B797CA39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73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22.08.2021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22.08.2021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22.08.2021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8/22/2021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65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1560575" y="0"/>
            <a:ext cx="10628376" cy="1691639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ctrTitle"/>
          </p:nvPr>
        </p:nvSpPr>
        <p:spPr bwMode="auto">
          <a:xfrm>
            <a:off x="704443" y="257555"/>
            <a:ext cx="1078311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8/22/2021</a:t>
            </a:fld>
            <a:endParaRPr lang="en-US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body" idx="1"/>
          </p:nvPr>
        </p:nvSpPr>
        <p:spPr bwMode="auto">
          <a:xfrm>
            <a:off x="609600" y="1577340"/>
            <a:ext cx="10972800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8/22/2021</a:t>
            </a:fld>
            <a:endParaRPr lang="en-US"/>
          </a:p>
        </p:txBody>
      </p:sp>
      <p:sp>
        <p:nvSpPr>
          <p:cNvPr id="8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6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6" name="Скругленный прямоугольник 8"/>
          <p:cNvSpPr/>
          <p:nvPr userDrawn="1"/>
        </p:nvSpPr>
        <p:spPr bwMode="auto">
          <a:xfrm>
            <a:off x="5618214" y="1143000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90558" y="911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Скругленный прямоугольник 7"/>
          <p:cNvSpPr/>
          <p:nvPr userDrawn="1"/>
        </p:nvSpPr>
        <p:spPr bwMode="auto">
          <a:xfrm>
            <a:off x="1930400" y="812618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656758" y="530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8/22/2021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03912" y="711770"/>
            <a:ext cx="4135483" cy="5644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8/22/2021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954282" y="1226799"/>
            <a:ext cx="8126494" cy="46285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22.08.2021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rcRect b="217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8/22/2021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8/22/2021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3"/>
          <a:srcRect l="20281" t="33333" r="20790" b="33333"/>
          <a:stretch/>
        </p:blipFill>
        <p:spPr bwMode="auto">
          <a:xfrm>
            <a:off x="685800" y="685800"/>
            <a:ext cx="1676400" cy="533400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422656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8/22/2021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8/22/2021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sp>
        <p:nvSpPr>
          <p:cNvPr id="7" name="bg object 16"/>
          <p:cNvSpPr/>
          <p:nvPr userDrawn="1"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bg object 16"/>
          <p:cNvSpPr/>
          <p:nvPr userDrawn="1"/>
        </p:nvSpPr>
        <p:spPr bwMode="auto">
          <a:xfrm rot="10800000">
            <a:off x="3048" y="0"/>
            <a:ext cx="12188952" cy="6858000"/>
          </a:xfrm>
          <a:prstGeom prst="rect">
            <a:avLst/>
          </a:prstGeom>
          <a:blipFill>
            <a:blip r:embed="rId2">
              <a:alphaModFix amt="30000"/>
            </a:blip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8/22/2021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8/22/2021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7" name="Рисунок 12"/>
          <p:cNvPicPr>
            <a:picLocks noChangeAspect="1"/>
          </p:cNvPicPr>
          <p:nvPr userDrawn="1"/>
        </p:nvPicPr>
        <p:blipFill>
          <a:blip r:embed="rId2"/>
          <a:srcRect l="29244" t="29959" r="23998" b="14575"/>
          <a:stretch/>
        </p:blipFill>
        <p:spPr bwMode="auto">
          <a:xfrm rot="427144" flipH="1">
            <a:off x="525582" y="-542919"/>
            <a:ext cx="12670191" cy="8467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8/22/2021</a:t>
            </a:fld>
            <a:endParaRPr lang="en-US"/>
          </a:p>
        </p:txBody>
      </p:sp>
      <p:sp>
        <p:nvSpPr>
          <p:cNvPr id="6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8" name="Рисунок 7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22.08.2021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22.08.2021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22.08.2021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22.08.2021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22.08.2021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22.08.2021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22.08.2021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A2CB3F-9E6C-4531-82DF-EF260906E9D5}" type="datetimeFigureOut">
              <a:rPr lang="ru-RU"/>
              <a:t>22.08.2021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7" r:id="rId13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7" name="Заголовок 7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>
        <a:defRPr sz="6000" b="0" i="0">
          <a:latin typeface="SB Sans Display Light"/>
          <a:ea typeface="+mj-ea"/>
          <a:cs typeface="SB Sans Display Light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PowerMentalist/Pl_SQL_schoo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551384" y="2204864"/>
            <a:ext cx="11386864" cy="2448272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b="1"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1559496" y="5647157"/>
            <a:ext cx="10793228" cy="1377280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Студент: </a:t>
            </a: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Олейник Михаил Александрович</a:t>
            </a:r>
            <a:endParaRPr lang="ru-RU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                </a:t>
            </a:r>
            <a:endParaRPr lang="ru-RU" sz="1600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FBE6ED87-35B9-4D44-BD5E-D3A5BFAB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33"/>
          <a:stretch/>
        </p:blipFill>
        <p:spPr bwMode="auto">
          <a:xfrm rot="16199999">
            <a:off x="319863" y="4714144"/>
            <a:ext cx="1464205" cy="1866025"/>
          </a:xfrm>
          <a:prstGeom prst="rect">
            <a:avLst/>
          </a:prstGeom>
        </p:spPr>
      </p:pic>
      <p:sp>
        <p:nvSpPr>
          <p:cNvPr id="7" name="TextBox 35">
            <a:extLst>
              <a:ext uri="{FF2B5EF4-FFF2-40B4-BE49-F238E27FC236}">
                <a16:creationId xmlns:a16="http://schemas.microsoft.com/office/drawing/2014/main" xmlns="" id="{FFE5BB39-F6A6-43BC-BA7E-53FDB72933B3}"/>
              </a:ext>
            </a:extLst>
          </p:cNvPr>
          <p:cNvSpPr>
            <a:spLocks/>
          </p:cNvSpPr>
          <p:nvPr/>
        </p:nvSpPr>
        <p:spPr bwMode="auto">
          <a:xfrm>
            <a:off x="4844008" y="1052736"/>
            <a:ext cx="55724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fr-FR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SQL</a:t>
            </a:r>
            <a:r>
              <a:rPr lang="fr-FR" sz="3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, </a:t>
            </a:r>
            <a:r>
              <a:rPr lang="en-US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 SQL, </a:t>
            </a:r>
            <a:r>
              <a:rPr lang="fr-FR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 </a:t>
            </a:r>
            <a:r>
              <a:rPr lang="fr-FR" sz="3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Plus</a:t>
            </a:r>
            <a:endParaRPr lang="ru-RU" sz="105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1DDADD-D012-4924-B434-0AFD0AB713F0}"/>
              </a:ext>
            </a:extLst>
          </p:cNvPr>
          <p:cNvSpPr txBox="1"/>
          <p:nvPr/>
        </p:nvSpPr>
        <p:spPr>
          <a:xfrm>
            <a:off x="10488488" y="6292334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20.08.2021</a:t>
            </a:r>
            <a:endParaRPr lang="ru-RU" sz="1800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4448" y="3079599"/>
            <a:ext cx="106681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4000" i="1" dirty="0" smtClean="0">
                <a:solidFill>
                  <a:srgbClr val="333F48"/>
                </a:solidFill>
                <a:latin typeface="SB Sans Display Semibold"/>
                <a:cs typeface="SB Sans Display Semibold"/>
              </a:rPr>
              <a:t>Курсовая работа – кредитный портфель</a:t>
            </a:r>
            <a:endParaRPr lang="ru-RU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7368" y="620688"/>
            <a:ext cx="12961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04</a:t>
            </a:r>
            <a:endParaRPr lang="ru-RU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2340536" y="476672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Далее была  написана функция </a:t>
            </a:r>
            <a:r>
              <a:rPr lang="ru-RU" dirty="0" smtClean="0"/>
              <a:t>для</a:t>
            </a:r>
            <a:r>
              <a:rPr lang="en-US" dirty="0" smtClean="0"/>
              <a:t> </a:t>
            </a:r>
            <a:r>
              <a:rPr lang="ru-RU" dirty="0" smtClean="0"/>
              <a:t>расчёта суммы </a:t>
            </a:r>
            <a:r>
              <a:rPr lang="ru-RU" dirty="0"/>
              <a:t>предстоящих процентов к погашению 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096612"/>
            <a:ext cx="10058400" cy="541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8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1344" y="260647"/>
            <a:ext cx="12961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</a:t>
            </a:r>
            <a:r>
              <a:rPr lang="ru-RU" sz="80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5</a:t>
            </a:r>
            <a:endParaRPr lang="ru-RU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2043977" y="404664"/>
            <a:ext cx="9721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Создаём </a:t>
            </a:r>
            <a:r>
              <a:rPr lang="ru-RU" dirty="0"/>
              <a:t>представление для того что бы </a:t>
            </a:r>
            <a:r>
              <a:rPr lang="ru-RU" dirty="0" smtClean="0"/>
              <a:t>построить </a:t>
            </a:r>
            <a:r>
              <a:rPr lang="ru-RU" dirty="0"/>
              <a:t>отчёт о состоянии кредитного портфеля </a:t>
            </a:r>
          </a:p>
          <a:p>
            <a:r>
              <a:rPr lang="ru-RU" dirty="0"/>
              <a:t>для корректного именования полей, так же используем </a:t>
            </a:r>
            <a:r>
              <a:rPr lang="ru-RU" dirty="0" err="1"/>
              <a:t>алиасы</a:t>
            </a:r>
            <a:r>
              <a:rPr lang="ru-RU" dirty="0"/>
              <a:t> не указывая ключевое слово </a:t>
            </a:r>
            <a:r>
              <a:rPr lang="ru-RU" dirty="0" err="1"/>
              <a:t>as</a:t>
            </a:r>
            <a:r>
              <a:rPr lang="ru-RU" dirty="0"/>
              <a:t>, </a:t>
            </a:r>
            <a:r>
              <a:rPr lang="ru-RU" dirty="0" smtClean="0"/>
              <a:t>так как </a:t>
            </a:r>
            <a:r>
              <a:rPr lang="ru-RU" dirty="0"/>
              <a:t>оно уже есть в </a:t>
            </a:r>
            <a:r>
              <a:rPr lang="ru-RU" dirty="0" smtClean="0"/>
              <a:t>конструкции.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И путём </a:t>
            </a:r>
            <a:r>
              <a:rPr lang="en-US" dirty="0" err="1" smtClean="0"/>
              <a:t>select’a</a:t>
            </a:r>
            <a:r>
              <a:rPr lang="en-US" dirty="0" smtClean="0"/>
              <a:t> </a:t>
            </a:r>
            <a:r>
              <a:rPr lang="ru-RU" dirty="0" smtClean="0"/>
              <a:t> по всем полям данного представления выводим отчёт о состоянии кредитного портфеля.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1881992"/>
            <a:ext cx="8501704" cy="374273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03F0A934-8727-4150-AD5E-F9F80D3C56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035" t="22170" r="28989" b="16682"/>
          <a:stretch/>
        </p:blipFill>
        <p:spPr bwMode="auto">
          <a:xfrm rot="16199999">
            <a:off x="2187522" y="6257358"/>
            <a:ext cx="344428" cy="44835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711624" y="6284416"/>
            <a:ext cx="5205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hlinkClick r:id="rId4"/>
              </a:rPr>
              <a:t>https</a:t>
            </a:r>
            <a:r>
              <a:rPr lang="en-US" b="1" dirty="0">
                <a:hlinkClick r:id="rId4"/>
              </a:rPr>
              <a:t>://github.com/PowerMentalist/Pl_SQL_school</a:t>
            </a:r>
            <a:r>
              <a:rPr lang="ru-RU" b="1" dirty="0" smtClean="0">
                <a:hlinkClick r:id="rId4"/>
              </a:rPr>
              <a:t>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6255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Пример отчета</a:t>
            </a:r>
            <a:endParaRPr lang="ru-RU" sz="1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21" y="1124744"/>
            <a:ext cx="10853633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6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462443" y="2996952"/>
            <a:ext cx="11161240" cy="13265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algn="ctr"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Спасибо за внимание!</a:t>
            </a:r>
            <a:r>
              <a:rPr lang="en-US" sz="600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Light"/>
                <a:ea typeface="+mj-ea"/>
                <a:cs typeface="SB Sans Display Light"/>
              </a:rPr>
              <a:t> </a:t>
            </a:r>
            <a:endParaRPr lang="ru-RU" sz="1600" dirty="0"/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1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le 7"/>
          <p:cNvSpPr>
            <a:spLocks/>
          </p:cNvSpPr>
          <p:nvPr/>
        </p:nvSpPr>
        <p:spPr bwMode="auto">
          <a:xfrm>
            <a:off x="6939978" y="117106"/>
            <a:ext cx="5348710" cy="243840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3200" b="1" dirty="0" smtClean="0">
                <a:solidFill>
                  <a:srgbClr val="333F48"/>
                </a:solidFill>
                <a:latin typeface="SB Sans Display Light"/>
                <a:cs typeface="SB Sans Display Light"/>
              </a:rPr>
              <a:t>Олейник Михаил Александрович</a:t>
            </a:r>
            <a:endParaRPr sz="3200" b="1" i="1" dirty="0"/>
          </a:p>
        </p:txBody>
      </p:sp>
      <p:sp>
        <p:nvSpPr>
          <p:cNvPr id="14" name="TextBox 35"/>
          <p:cNvSpPr>
            <a:spLocks/>
          </p:cNvSpPr>
          <p:nvPr/>
        </p:nvSpPr>
        <p:spPr bwMode="auto">
          <a:xfrm>
            <a:off x="6939978" y="2961534"/>
            <a:ext cx="1374507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z="6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3</a:t>
            </a:r>
            <a:r>
              <a:rPr lang="ru-RU" sz="6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+</a:t>
            </a:r>
            <a:endParaRPr lang="ru-RU" sz="20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pic>
        <p:nvPicPr>
          <p:cNvPr id="22" name="Рисунок 12">
            <a:extLst>
              <a:ext uri="{FF2B5EF4-FFF2-40B4-BE49-F238E27FC236}">
                <a16:creationId xmlns:a16="http://schemas.microsoft.com/office/drawing/2014/main" xmlns="" id="{436EC55F-517B-4FC1-85F8-ED7FCD662E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03" t="24797" r="21644" b="15908"/>
          <a:stretch/>
        </p:blipFill>
        <p:spPr bwMode="auto">
          <a:xfrm rot="16199999">
            <a:off x="6813321" y="1076259"/>
            <a:ext cx="672171" cy="733291"/>
          </a:xfrm>
          <a:prstGeom prst="rect">
            <a:avLst/>
          </a:prstGeom>
        </p:spPr>
      </p:pic>
      <p:sp>
        <p:nvSpPr>
          <p:cNvPr id="23" name="object 26">
            <a:extLst>
              <a:ext uri="{FF2B5EF4-FFF2-40B4-BE49-F238E27FC236}">
                <a16:creationId xmlns:a16="http://schemas.microsoft.com/office/drawing/2014/main" xmlns="" id="{A8F6E936-17AA-460E-A5F3-7295B64C51D9}"/>
              </a:ext>
            </a:extLst>
          </p:cNvPr>
          <p:cNvSpPr>
            <a:spLocks/>
          </p:cNvSpPr>
          <p:nvPr/>
        </p:nvSpPr>
        <p:spPr bwMode="auto">
          <a:xfrm>
            <a:off x="7615850" y="1305160"/>
            <a:ext cx="3502449" cy="3617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400" spc="-5" dirty="0" smtClean="0">
                <a:latin typeface="SBSansText-Light"/>
                <a:cs typeface="SBSansText-Light"/>
              </a:rPr>
              <a:t>Ростов-на-Дону</a:t>
            </a:r>
            <a:endParaRPr lang="ru-RU" sz="2400" spc="-5" dirty="0">
              <a:latin typeface="SBSansText-Light"/>
              <a:cs typeface="SBSansText-Light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C8D1253D-2E3F-4357-A3C7-FF90F8F21E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438" t="26096" r="19808" b="21575"/>
          <a:stretch/>
        </p:blipFill>
        <p:spPr bwMode="auto">
          <a:xfrm rot="16199999">
            <a:off x="6723068" y="1908776"/>
            <a:ext cx="922315" cy="794412"/>
          </a:xfrm>
          <a:prstGeom prst="rect">
            <a:avLst/>
          </a:prstGeom>
        </p:spPr>
      </p:pic>
      <p:sp>
        <p:nvSpPr>
          <p:cNvPr id="25" name="object 26">
            <a:extLst>
              <a:ext uri="{FF2B5EF4-FFF2-40B4-BE49-F238E27FC236}">
                <a16:creationId xmlns:a16="http://schemas.microsoft.com/office/drawing/2014/main" xmlns="" id="{00AF5FF0-543F-426D-85A1-4D4DBAB934D8}"/>
              </a:ext>
            </a:extLst>
          </p:cNvPr>
          <p:cNvSpPr>
            <a:spLocks/>
          </p:cNvSpPr>
          <p:nvPr/>
        </p:nvSpPr>
        <p:spPr bwMode="auto">
          <a:xfrm>
            <a:off x="7588212" y="1946733"/>
            <a:ext cx="4590791" cy="95744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Высшее </a:t>
            </a:r>
            <a:r>
              <a:rPr lang="ru-RU" sz="2000" spc="-5" dirty="0">
                <a:latin typeface="SBSansText-Light"/>
                <a:cs typeface="SBSansText-Light"/>
              </a:rPr>
              <a:t>техническое </a:t>
            </a:r>
            <a:r>
              <a:rPr lang="ru-RU" sz="2000" spc="-5" dirty="0" smtClean="0">
                <a:latin typeface="SBSansText-Light"/>
                <a:cs typeface="SBSansText-Light"/>
              </a:rPr>
              <a:t>образование</a:t>
            </a:r>
            <a:br>
              <a:rPr lang="ru-RU" sz="2000" spc="-5" dirty="0" smtClean="0">
                <a:latin typeface="SBSansText-Light"/>
                <a:cs typeface="SBSansText-Light"/>
              </a:rPr>
            </a:br>
            <a:r>
              <a:rPr lang="ru-RU" sz="2000" spc="-5" dirty="0" smtClean="0">
                <a:latin typeface="SBSansText-Light"/>
                <a:cs typeface="SBSansText-Light"/>
              </a:rPr>
              <a:t>ЮФУ Факультет математики механики и компьютерных наук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xmlns="" id="{453BB67C-6BE9-45B5-B1FA-AD1EE9AB42E3}"/>
              </a:ext>
            </a:extLst>
          </p:cNvPr>
          <p:cNvSpPr>
            <a:spLocks/>
          </p:cNvSpPr>
          <p:nvPr/>
        </p:nvSpPr>
        <p:spPr bwMode="auto">
          <a:xfrm>
            <a:off x="8040216" y="3307654"/>
            <a:ext cx="4590791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>
                <a:latin typeface="SBSansText-Light"/>
                <a:cs typeface="SBSansText-Light"/>
              </a:rPr>
              <a:t>г</a:t>
            </a:r>
            <a:r>
              <a:rPr lang="ru-RU" sz="2000" spc="-5" dirty="0" smtClean="0">
                <a:latin typeface="SBSansText-Light"/>
                <a:cs typeface="SBSansText-Light"/>
              </a:rPr>
              <a:t>ода </a:t>
            </a:r>
            <a:r>
              <a:rPr lang="ru-RU" sz="2000" spc="-5" dirty="0">
                <a:latin typeface="SBSansText-Light"/>
                <a:cs typeface="SBSansText-Light"/>
              </a:rPr>
              <a:t>работаю в </a:t>
            </a:r>
            <a:r>
              <a:rPr lang="ru-RU" sz="2000" spc="-5" dirty="0" smtClean="0">
                <a:latin typeface="SBSansText-Light"/>
                <a:cs typeface="SBSansText-Light"/>
              </a:rPr>
              <a:t>ПАО </a:t>
            </a:r>
            <a:r>
              <a:rPr lang="en-US" sz="2000" spc="-5" dirty="0" smtClean="0">
                <a:latin typeface="SBSansText-Light"/>
                <a:cs typeface="SBSansText-Light"/>
              </a:rPr>
              <a:t>“</a:t>
            </a:r>
            <a:r>
              <a:rPr lang="ru-RU" sz="2000" spc="-5" dirty="0" smtClean="0">
                <a:latin typeface="SBSansText-Light"/>
                <a:cs typeface="SBSansText-Light"/>
              </a:rPr>
              <a:t>Ростелеком</a:t>
            </a:r>
            <a:r>
              <a:rPr lang="en-US" sz="2000" spc="-5" dirty="0" smtClean="0">
                <a:latin typeface="SBSansText-Light"/>
                <a:cs typeface="SBSansText-Light"/>
              </a:rPr>
              <a:t>’’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B1282C-1EE6-4516-8528-4C3B699AF9DB}"/>
              </a:ext>
            </a:extLst>
          </p:cNvPr>
          <p:cNvSpPr txBox="1"/>
          <p:nvPr/>
        </p:nvSpPr>
        <p:spPr>
          <a:xfrm>
            <a:off x="7930065" y="5021737"/>
            <a:ext cx="3600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360000">
              <a:defRPr/>
            </a:pPr>
            <a:r>
              <a:rPr lang="en-US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Email</a:t>
            </a: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: </a:t>
            </a:r>
            <a:r>
              <a:rPr lang="en-US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mikhail.oleynik2121@gmail.com </a:t>
            </a:r>
            <a:endParaRPr lang="ru-RU" dirty="0">
              <a:solidFill>
                <a:srgbClr val="333F48"/>
              </a:solidFill>
              <a:latin typeface="SB Sans Text Light"/>
              <a:cs typeface="SB Sans Text Light"/>
            </a:endParaRPr>
          </a:p>
          <a:p>
            <a:pPr lvl="0" defTabSz="360000">
              <a:defRPr/>
            </a:pPr>
            <a:r>
              <a:rPr lang="en-US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Mob</a:t>
            </a: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:</a:t>
            </a:r>
            <a:r>
              <a:rPr lang="en-US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8918-50-66-177</a:t>
            </a:r>
            <a:endParaRPr lang="ru-RU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5AE95B28-B2FC-43A5-8B6E-FD95AA24B1B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533"/>
          <a:stretch/>
        </p:blipFill>
        <p:spPr bwMode="auto">
          <a:xfrm rot="16199999">
            <a:off x="6675415" y="4733481"/>
            <a:ext cx="1214224" cy="1270501"/>
          </a:xfrm>
          <a:prstGeom prst="rect">
            <a:avLst/>
          </a:prstGeom>
        </p:spPr>
      </p:pic>
      <p:sp>
        <p:nvSpPr>
          <p:cNvPr id="19" name="TextBox 35">
            <a:extLst>
              <a:ext uri="{FF2B5EF4-FFF2-40B4-BE49-F238E27FC236}">
                <a16:creationId xmlns:a16="http://schemas.microsoft.com/office/drawing/2014/main" xmlns="" id="{5E112C23-3247-4750-B14A-943A305AE855}"/>
              </a:ext>
            </a:extLst>
          </p:cNvPr>
          <p:cNvSpPr>
            <a:spLocks/>
          </p:cNvSpPr>
          <p:nvPr/>
        </p:nvSpPr>
        <p:spPr bwMode="auto">
          <a:xfrm>
            <a:off x="6939978" y="3880242"/>
            <a:ext cx="1374507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6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Light"/>
              </a:rPr>
              <a:t>3</a:t>
            </a:r>
            <a:r>
              <a:rPr lang="ru-RU" sz="6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Light"/>
              </a:rPr>
              <a:t>+</a:t>
            </a:r>
            <a:endParaRPr lang="ru-RU" sz="20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xmlns="" id="{D96035DE-DB7E-4A03-A568-62EAA55D76F0}"/>
              </a:ext>
            </a:extLst>
          </p:cNvPr>
          <p:cNvSpPr>
            <a:spLocks/>
          </p:cNvSpPr>
          <p:nvPr/>
        </p:nvSpPr>
        <p:spPr bwMode="auto">
          <a:xfrm>
            <a:off x="8040216" y="4119552"/>
            <a:ext cx="1800200" cy="64043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года общий стаж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pic>
        <p:nvPicPr>
          <p:cNvPr id="28" name="Рисунок 10">
            <a:extLst>
              <a:ext uri="{FF2B5EF4-FFF2-40B4-BE49-F238E27FC236}">
                <a16:creationId xmlns:a16="http://schemas.microsoft.com/office/drawing/2014/main" xmlns="" id="{E7AF1F4B-F93B-4DD5-879F-EC6D90FBB1F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0475" t="26879" r="30179" b="20793"/>
          <a:stretch/>
        </p:blipFill>
        <p:spPr bwMode="auto">
          <a:xfrm rot="16199999">
            <a:off x="188715" y="5562891"/>
            <a:ext cx="1257119" cy="1333099"/>
          </a:xfrm>
          <a:prstGeom prst="rect">
            <a:avLst/>
          </a:prstGeom>
        </p:spPr>
      </p:pic>
      <p:sp>
        <p:nvSpPr>
          <p:cNvPr id="29" name="object 26">
            <a:extLst>
              <a:ext uri="{FF2B5EF4-FFF2-40B4-BE49-F238E27FC236}">
                <a16:creationId xmlns:a16="http://schemas.microsoft.com/office/drawing/2014/main" xmlns="" id="{8A842FD2-7A7C-402A-9652-4A5C911EEBA6}"/>
              </a:ext>
            </a:extLst>
          </p:cNvPr>
          <p:cNvSpPr>
            <a:spLocks/>
          </p:cNvSpPr>
          <p:nvPr/>
        </p:nvSpPr>
        <p:spPr bwMode="auto">
          <a:xfrm>
            <a:off x="1631504" y="5824568"/>
            <a:ext cx="4590791" cy="6288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>
                <a:latin typeface="SBSansText-Light"/>
                <a:cs typeface="SBSansText-Light"/>
              </a:rPr>
              <a:t>Обожаю программирование и цифры, и поэтому хочу работать в ИТ.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313696"/>
            <a:ext cx="5618649" cy="4708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12065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Опыт работы в </a:t>
            </a:r>
            <a:r>
              <a:rPr lang="ru-RU" sz="3200" b="1" dirty="0" smtClean="0">
                <a:solidFill>
                  <a:srgbClr val="333F48"/>
                </a:solidFill>
              </a:rPr>
              <a:t>ПАО «Ростелеком»</a:t>
            </a:r>
            <a:endParaRPr lang="ru-RU" sz="3200" b="1" dirty="0"/>
          </a:p>
        </p:txBody>
      </p:sp>
      <p:sp>
        <p:nvSpPr>
          <p:cNvPr id="45" name="object 26">
            <a:extLst>
              <a:ext uri="{FF2B5EF4-FFF2-40B4-BE49-F238E27FC236}">
                <a16:creationId xmlns:a16="http://schemas.microsoft.com/office/drawing/2014/main" xmlns="" id="{1647D237-6920-4223-A30D-900520895591}"/>
              </a:ext>
            </a:extLst>
          </p:cNvPr>
          <p:cNvSpPr>
            <a:spLocks/>
          </p:cNvSpPr>
          <p:nvPr/>
        </p:nvSpPr>
        <p:spPr bwMode="auto">
          <a:xfrm>
            <a:off x="551384" y="1627437"/>
            <a:ext cx="10297144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dirty="0" smtClean="0">
                <a:solidFill>
                  <a:srgbClr val="404040"/>
                </a:solidFill>
                <a:latin typeface="+mj-lt"/>
                <a:cs typeface="SBSansText-Light"/>
              </a:rPr>
              <a:t>    </a:t>
            </a:r>
            <a:r>
              <a:rPr lang="ru-RU" sz="2000" b="1" dirty="0" smtClean="0">
                <a:solidFill>
                  <a:srgbClr val="404040"/>
                </a:solidFill>
                <a:latin typeface="+mj-lt"/>
                <a:cs typeface="SBSansText-Light"/>
              </a:rPr>
              <a:t>Департамент поддержки сервисов и клиентов массового сегмента</a:t>
            </a:r>
            <a:endParaRPr sz="2000" b="1" dirty="0">
              <a:latin typeface="+mj-lt"/>
              <a:cs typeface="SBSansText-Light"/>
            </a:endParaRP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xmlns="" id="{5EE9E1EB-B6B9-43F0-BED9-978590171FD4}"/>
              </a:ext>
            </a:extLst>
          </p:cNvPr>
          <p:cNvSpPr>
            <a:spLocks/>
          </p:cNvSpPr>
          <p:nvPr/>
        </p:nvSpPr>
        <p:spPr bwMode="auto">
          <a:xfrm>
            <a:off x="263352" y="1073955"/>
            <a:ext cx="2967746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Подразделение</a:t>
            </a:r>
            <a:endParaRPr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xmlns="" id="{ADFA65C8-DB2C-4270-845A-546993EAE8E4}"/>
              </a:ext>
            </a:extLst>
          </p:cNvPr>
          <p:cNvSpPr>
            <a:spLocks/>
          </p:cNvSpPr>
          <p:nvPr/>
        </p:nvSpPr>
        <p:spPr bwMode="auto">
          <a:xfrm>
            <a:off x="270483" y="2128985"/>
            <a:ext cx="2967746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Должность</a:t>
            </a:r>
            <a:endParaRPr dirty="0"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xmlns="" id="{DD5C6CE0-87F9-47EA-BC0C-34E221B343F1}"/>
              </a:ext>
            </a:extLst>
          </p:cNvPr>
          <p:cNvSpPr>
            <a:spLocks/>
          </p:cNvSpPr>
          <p:nvPr/>
        </p:nvSpPr>
        <p:spPr bwMode="auto">
          <a:xfrm>
            <a:off x="742076" y="2609549"/>
            <a:ext cx="10297144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dirty="0" smtClean="0">
                <a:solidFill>
                  <a:srgbClr val="404040"/>
                </a:solidFill>
                <a:latin typeface="+mj-lt"/>
                <a:cs typeface="SBSansText-Light"/>
              </a:rPr>
              <a:t> </a:t>
            </a:r>
            <a:r>
              <a:rPr lang="ru-RU" sz="2000" b="1" dirty="0" smtClean="0">
                <a:solidFill>
                  <a:srgbClr val="404040"/>
                </a:solidFill>
                <a:latin typeface="+mj-lt"/>
                <a:cs typeface="SBSansText-Light"/>
              </a:rPr>
              <a:t>Инженер</a:t>
            </a:r>
            <a:endParaRPr sz="2000" b="1" dirty="0">
              <a:latin typeface="+mj-lt"/>
              <a:cs typeface="SBSansText-Light"/>
            </a:endParaRPr>
          </a:p>
        </p:txBody>
      </p:sp>
      <p:sp>
        <p:nvSpPr>
          <p:cNvPr id="28" name="Овал 32">
            <a:extLst>
              <a:ext uri="{FF2B5EF4-FFF2-40B4-BE49-F238E27FC236}">
                <a16:creationId xmlns:a16="http://schemas.microsoft.com/office/drawing/2014/main" xmlns="" id="{F83D5A91-1819-427B-87BD-31E1BD608C1A}"/>
              </a:ext>
            </a:extLst>
          </p:cNvPr>
          <p:cNvSpPr/>
          <p:nvPr/>
        </p:nvSpPr>
        <p:spPr bwMode="auto">
          <a:xfrm>
            <a:off x="186009" y="1613312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9" name="Овал 32">
            <a:extLst>
              <a:ext uri="{FF2B5EF4-FFF2-40B4-BE49-F238E27FC236}">
                <a16:creationId xmlns:a16="http://schemas.microsoft.com/office/drawing/2014/main" xmlns="" id="{6686EE33-C339-4BAF-B603-2EA81CB3B361}"/>
              </a:ext>
            </a:extLst>
          </p:cNvPr>
          <p:cNvSpPr/>
          <p:nvPr/>
        </p:nvSpPr>
        <p:spPr bwMode="auto">
          <a:xfrm>
            <a:off x="248646" y="2609549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xmlns="" id="{551FBEEF-6CFE-4D83-B064-2FD2F5AE8315}"/>
              </a:ext>
            </a:extLst>
          </p:cNvPr>
          <p:cNvSpPr>
            <a:spLocks/>
          </p:cNvSpPr>
          <p:nvPr/>
        </p:nvSpPr>
        <p:spPr bwMode="auto">
          <a:xfrm>
            <a:off x="242266" y="3078080"/>
            <a:ext cx="5133654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Системы/процессы</a:t>
            </a:r>
            <a:endParaRPr dirty="0"/>
          </a:p>
        </p:txBody>
      </p:sp>
      <p:sp>
        <p:nvSpPr>
          <p:cNvPr id="32" name="Овал 32">
            <a:extLst>
              <a:ext uri="{FF2B5EF4-FFF2-40B4-BE49-F238E27FC236}">
                <a16:creationId xmlns:a16="http://schemas.microsoft.com/office/drawing/2014/main" xmlns="" id="{AF9F00E1-44FD-4D73-A055-5AEA46ECC510}"/>
              </a:ext>
            </a:extLst>
          </p:cNvPr>
          <p:cNvSpPr/>
          <p:nvPr/>
        </p:nvSpPr>
        <p:spPr bwMode="auto">
          <a:xfrm>
            <a:off x="208408" y="3721130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xmlns="" id="{73F05052-6FAE-4644-8A21-B5ED91519995}"/>
              </a:ext>
            </a:extLst>
          </p:cNvPr>
          <p:cNvSpPr>
            <a:spLocks/>
          </p:cNvSpPr>
          <p:nvPr/>
        </p:nvSpPr>
        <p:spPr bwMode="auto">
          <a:xfrm>
            <a:off x="237788" y="4558244"/>
            <a:ext cx="5133654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</a:rPr>
              <a:t>Основной функционал</a:t>
            </a:r>
            <a:endParaRPr dirty="0"/>
          </a:p>
        </p:txBody>
      </p:sp>
      <p:sp>
        <p:nvSpPr>
          <p:cNvPr id="36" name="object 26">
            <a:extLst>
              <a:ext uri="{FF2B5EF4-FFF2-40B4-BE49-F238E27FC236}">
                <a16:creationId xmlns:a16="http://schemas.microsoft.com/office/drawing/2014/main" xmlns="" id="{45041879-81CE-4E4B-99CC-0F987E10D7B8}"/>
              </a:ext>
            </a:extLst>
          </p:cNvPr>
          <p:cNvSpPr>
            <a:spLocks/>
          </p:cNvSpPr>
          <p:nvPr/>
        </p:nvSpPr>
        <p:spPr bwMode="auto">
          <a:xfrm>
            <a:off x="636800" y="5135175"/>
            <a:ext cx="10297144" cy="9830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b="1" dirty="0" smtClean="0">
                <a:solidFill>
                  <a:srgbClr val="404040"/>
                </a:solidFill>
                <a:latin typeface="+mj-lt"/>
                <a:cs typeface="SBSansText-Light"/>
              </a:rPr>
              <a:t>- Мониторинг работы  сетевого оборудование разных уровней модели ОСИ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b="1" dirty="0" smtClean="0">
                <a:solidFill>
                  <a:srgbClr val="404040"/>
                </a:solidFill>
                <a:latin typeface="+mj-lt"/>
                <a:cs typeface="SBSansText-Light"/>
              </a:rPr>
              <a:t>- Работа с внутренней системой мониторинга качества клиентских сервисов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b="1" dirty="0" smtClean="0">
                <a:solidFill>
                  <a:srgbClr val="404040"/>
                </a:solidFill>
                <a:latin typeface="+mj-lt"/>
                <a:cs typeface="SBSansText-Light"/>
              </a:rPr>
              <a:t>- Устранение неисправностей и настройка коммутационного оборудования</a:t>
            </a:r>
            <a:endParaRPr sz="2000" b="1" dirty="0">
              <a:latin typeface="+mj-lt"/>
              <a:cs typeface="SBSansText-Light"/>
            </a:endParaRPr>
          </a:p>
        </p:txBody>
      </p:sp>
      <p:sp>
        <p:nvSpPr>
          <p:cNvPr id="37" name="Овал 32">
            <a:extLst>
              <a:ext uri="{FF2B5EF4-FFF2-40B4-BE49-F238E27FC236}">
                <a16:creationId xmlns:a16="http://schemas.microsoft.com/office/drawing/2014/main" xmlns="" id="{C01C9148-F585-40ED-A7B6-F169D2540C0B}"/>
              </a:ext>
            </a:extLst>
          </p:cNvPr>
          <p:cNvSpPr/>
          <p:nvPr/>
        </p:nvSpPr>
        <p:spPr bwMode="auto">
          <a:xfrm>
            <a:off x="160711" y="5439159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xmlns="" id="{736DA637-3A00-4538-A1B6-1DC1AE01D76B}"/>
              </a:ext>
            </a:extLst>
          </p:cNvPr>
          <p:cNvSpPr>
            <a:spLocks/>
          </p:cNvSpPr>
          <p:nvPr/>
        </p:nvSpPr>
        <p:spPr bwMode="auto">
          <a:xfrm>
            <a:off x="7968208" y="422089"/>
            <a:ext cx="3845039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000" b="1" dirty="0" smtClean="0">
                <a:solidFill>
                  <a:srgbClr val="333F48"/>
                </a:solidFill>
                <a:latin typeface="SB Sans Display Semibold"/>
                <a:cs typeface="SB Sans Display Semibold"/>
              </a:rPr>
              <a:t>февраль</a:t>
            </a:r>
            <a:r>
              <a:rPr lang="ru-RU" sz="2000" b="1" dirty="0" smtClean="0">
                <a:solidFill>
                  <a:srgbClr val="333F48"/>
                </a:solidFill>
                <a:latin typeface="SB Sans Display Semibold"/>
                <a:cs typeface="SB Sans Display Semibold"/>
              </a:rPr>
              <a:t> </a:t>
            </a:r>
            <a:r>
              <a:rPr lang="en-US" sz="2000" b="1" dirty="0" smtClean="0">
                <a:solidFill>
                  <a:srgbClr val="333F48"/>
                </a:solidFill>
                <a:latin typeface="SB Sans Display Semibold"/>
                <a:cs typeface="SB Sans Display Semibold"/>
              </a:rPr>
              <a:t>’</a:t>
            </a:r>
            <a:r>
              <a:rPr lang="ru-RU" sz="2000" b="1" dirty="0" smtClean="0">
                <a:solidFill>
                  <a:srgbClr val="333F48"/>
                </a:solidFill>
                <a:latin typeface="SB Sans Display Semibold"/>
                <a:cs typeface="SB Sans Display Semibold"/>
              </a:rPr>
              <a:t>18</a:t>
            </a:r>
            <a:r>
              <a:rPr lang="en-US" sz="2000" b="1" dirty="0" smtClean="0">
                <a:solidFill>
                  <a:srgbClr val="333F48"/>
                </a:solidFill>
                <a:latin typeface="SB Sans Display Semibold"/>
                <a:cs typeface="SB Sans Display Semibold"/>
              </a:rPr>
              <a:t> </a:t>
            </a:r>
            <a:r>
              <a:rPr lang="en-US" sz="2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– </a:t>
            </a:r>
            <a:r>
              <a:rPr lang="ru-RU" sz="2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по наст. время</a:t>
            </a:r>
            <a:endParaRPr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42076" y="3645024"/>
            <a:ext cx="6794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Onyma</a:t>
            </a:r>
            <a:r>
              <a:rPr lang="en-US" dirty="0" smtClean="0"/>
              <a:t> Billing System, CRM, Jira, </a:t>
            </a:r>
            <a:r>
              <a:rPr lang="en-US" dirty="0" err="1" smtClean="0"/>
              <a:t>Zabbix</a:t>
            </a:r>
            <a:r>
              <a:rPr lang="en-US" dirty="0" smtClean="0"/>
              <a:t>, </a:t>
            </a:r>
            <a:r>
              <a:rPr lang="en-US" dirty="0" err="1" smtClean="0"/>
              <a:t>Axiros</a:t>
            </a:r>
            <a:r>
              <a:rPr lang="en-US" dirty="0" smtClean="0"/>
              <a:t>, bash(</a:t>
            </a:r>
            <a:r>
              <a:rPr lang="ru-RU" dirty="0" smtClean="0"/>
              <a:t>минимальные навыки</a:t>
            </a:r>
            <a:r>
              <a:rPr lang="en-US" dirty="0" smtClean="0"/>
              <a:t>)</a:t>
            </a:r>
            <a:r>
              <a:rPr lang="ru-RU" dirty="0"/>
              <a:t> </a:t>
            </a:r>
            <a:r>
              <a:rPr lang="ru-RU" dirty="0" smtClean="0"/>
              <a:t>и </a:t>
            </a:r>
            <a:r>
              <a:rPr lang="ru-RU" dirty="0" err="1" smtClean="0"/>
              <a:t>тд</a:t>
            </a:r>
            <a:r>
              <a:rPr lang="ru-RU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756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object 2">
            <a:extLst>
              <a:ext uri="{FF2B5EF4-FFF2-40B4-BE49-F238E27FC236}">
                <a16:creationId xmlns:a16="http://schemas.microsoft.com/office/drawing/2014/main" xmlns="" id="{848A309A-4C3E-4A71-A079-FF47B7F9A226}"/>
              </a:ext>
            </a:extLst>
          </p:cNvPr>
          <p:cNvSpPr/>
          <p:nvPr/>
        </p:nvSpPr>
        <p:spPr bwMode="auto">
          <a:xfrm>
            <a:off x="33644" y="0"/>
            <a:ext cx="12158355" cy="6229931"/>
          </a:xfrm>
          <a:prstGeom prst="rect">
            <a:avLst/>
          </a:prstGeom>
          <a:blipFill>
            <a:blip r:embed="rId2"/>
            <a:srcRect b="12621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09294" y="57704"/>
            <a:ext cx="12169352" cy="581983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План проекта</a:t>
            </a:r>
            <a:endParaRPr lang="ru-RU" sz="1600" dirty="0"/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xmlns="" id="{0185576A-0A39-4C7A-B15A-6776F7BBF1ED}"/>
              </a:ext>
            </a:extLst>
          </p:cNvPr>
          <p:cNvSpPr/>
          <p:nvPr/>
        </p:nvSpPr>
        <p:spPr bwMode="auto">
          <a:xfrm>
            <a:off x="40111" y="958274"/>
            <a:ext cx="11960545" cy="5496447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8" name="object 4">
            <a:extLst>
              <a:ext uri="{FF2B5EF4-FFF2-40B4-BE49-F238E27FC236}">
                <a16:creationId xmlns:a16="http://schemas.microsoft.com/office/drawing/2014/main" xmlns="" id="{6D9B929B-4B69-43A2-88BA-CA66983BAB05}"/>
              </a:ext>
            </a:extLst>
          </p:cNvPr>
          <p:cNvSpPr/>
          <p:nvPr/>
        </p:nvSpPr>
        <p:spPr bwMode="auto">
          <a:xfrm>
            <a:off x="-3296" y="639687"/>
            <a:ext cx="11960545" cy="6097906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lang="ru-RU" dirty="0"/>
          </a:p>
        </p:txBody>
      </p:sp>
      <p:sp>
        <p:nvSpPr>
          <p:cNvPr id="49" name="object 26">
            <a:extLst>
              <a:ext uri="{FF2B5EF4-FFF2-40B4-BE49-F238E27FC236}">
                <a16:creationId xmlns:a16="http://schemas.microsoft.com/office/drawing/2014/main" xmlns="" id="{41E6CF51-7C08-4948-BE8D-3AC2595CA00D}"/>
              </a:ext>
            </a:extLst>
          </p:cNvPr>
          <p:cNvSpPr>
            <a:spLocks/>
          </p:cNvSpPr>
          <p:nvPr/>
        </p:nvSpPr>
        <p:spPr bwMode="auto">
          <a:xfrm>
            <a:off x="1375226" y="2412061"/>
            <a:ext cx="10369152" cy="355764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dirty="0">
                <a:latin typeface="SBSansText-Light"/>
                <a:cs typeface="SBSansText-Light"/>
              </a:rPr>
              <a:t>Все операции и команды выполнялись под, в ручную созданным пользователем "</a:t>
            </a:r>
            <a:r>
              <a:rPr lang="ru-RU" sz="2000" dirty="0" err="1">
                <a:latin typeface="SBSansText-Light"/>
                <a:cs typeface="SBSansText-Light"/>
              </a:rPr>
              <a:t>Mikhail</a:t>
            </a:r>
            <a:r>
              <a:rPr lang="ru-RU" sz="2000" dirty="0">
                <a:latin typeface="SBSansText-Light"/>
                <a:cs typeface="SBSansText-Light"/>
              </a:rPr>
              <a:t>", c различными </a:t>
            </a:r>
            <a:r>
              <a:rPr lang="ru-RU" sz="2000" dirty="0" smtClean="0">
                <a:latin typeface="SBSansText-Light"/>
                <a:cs typeface="SBSansText-Light"/>
              </a:rPr>
              <a:t>привилегиями </a:t>
            </a:r>
            <a:r>
              <a:rPr lang="ru-RU" sz="2000" dirty="0">
                <a:latin typeface="SBSansText-Light"/>
                <a:cs typeface="SBSansText-Light"/>
              </a:rPr>
              <a:t>на создание сессий, таблиц, процедур, функций, триггеров и </a:t>
            </a:r>
            <a:r>
              <a:rPr lang="ru-RU" sz="2000" dirty="0" err="1">
                <a:latin typeface="SBSansText-Light"/>
                <a:cs typeface="SBSansText-Light"/>
              </a:rPr>
              <a:t>тд</a:t>
            </a:r>
            <a:r>
              <a:rPr lang="ru-RU" sz="2000" dirty="0" smtClean="0">
                <a:latin typeface="SBSansText-Light"/>
                <a:cs typeface="SBSansText-Light"/>
              </a:rPr>
              <a:t>.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endParaRPr lang="ru-RU" sz="2000" dirty="0" smtClean="0">
              <a:latin typeface="SBSansText-Light"/>
              <a:cs typeface="SBSansText-Light"/>
            </a:endParaRP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dirty="0">
                <a:latin typeface="SBSansText-Light"/>
                <a:cs typeface="SBSansText-Light"/>
              </a:rPr>
              <a:t/>
            </a:r>
            <a:br>
              <a:rPr lang="ru-RU" sz="2000" dirty="0">
                <a:latin typeface="SBSansText-Light"/>
                <a:cs typeface="SBSansText-Light"/>
              </a:rPr>
            </a:br>
            <a:r>
              <a:rPr lang="ru-RU" sz="2000" dirty="0">
                <a:latin typeface="SBSansText-Light"/>
                <a:cs typeface="SBSansText-Light"/>
              </a:rPr>
              <a:t>Была дана </a:t>
            </a:r>
            <a:r>
              <a:rPr lang="ru-RU" sz="2000" dirty="0" err="1">
                <a:latin typeface="SBSansText-Light"/>
                <a:cs typeface="SBSansText-Light"/>
              </a:rPr>
              <a:t>xls</a:t>
            </a:r>
            <a:r>
              <a:rPr lang="ru-RU" sz="2000" dirty="0">
                <a:latin typeface="SBSansText-Light"/>
                <a:cs typeface="SBSansText-Light"/>
              </a:rPr>
              <a:t>-выгрузка из АС Кредитования, данные из </a:t>
            </a:r>
            <a:r>
              <a:rPr lang="ru-RU" sz="2000" dirty="0" err="1">
                <a:latin typeface="SBSansText-Light"/>
                <a:cs typeface="SBSansText-Light"/>
              </a:rPr>
              <a:t>xls</a:t>
            </a:r>
            <a:r>
              <a:rPr lang="ru-RU" sz="2000" dirty="0">
                <a:latin typeface="SBSansText-Light"/>
                <a:cs typeface="SBSansText-Light"/>
              </a:rPr>
              <a:t> файла были преобразованы в 4 текстовых файла формата </a:t>
            </a:r>
            <a:r>
              <a:rPr lang="ru-RU" sz="2000" dirty="0" err="1">
                <a:latin typeface="SBSansText-Light"/>
                <a:cs typeface="SBSansText-Light"/>
              </a:rPr>
              <a:t>csv</a:t>
            </a:r>
            <a:r>
              <a:rPr lang="ru-RU" sz="2000" dirty="0">
                <a:latin typeface="SBSansText-Light"/>
                <a:cs typeface="SBSansText-Light"/>
              </a:rPr>
              <a:t> с разделителем ";", стандартными средствами </a:t>
            </a:r>
            <a:r>
              <a:rPr lang="ru-RU" sz="2000" dirty="0" err="1">
                <a:latin typeface="SBSansText-Light"/>
                <a:cs typeface="SBSansText-Light"/>
              </a:rPr>
              <a:t>Microsoft</a:t>
            </a:r>
            <a:r>
              <a:rPr lang="ru-RU" sz="2000" dirty="0">
                <a:latin typeface="SBSansText-Light"/>
                <a:cs typeface="SBSansText-Light"/>
              </a:rPr>
              <a:t> </a:t>
            </a:r>
            <a:r>
              <a:rPr lang="ru-RU" sz="2000" dirty="0" err="1" smtClean="0">
                <a:latin typeface="SBSansText-Light"/>
                <a:cs typeface="SBSansText-Light"/>
              </a:rPr>
              <a:t>Exel</a:t>
            </a:r>
            <a:r>
              <a:rPr lang="ru-RU" sz="2000" dirty="0" smtClean="0">
                <a:latin typeface="SBSansText-Light"/>
                <a:cs typeface="SBSansText-Light"/>
              </a:rPr>
              <a:t>.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endParaRPr lang="ru-RU" sz="2000" dirty="0">
              <a:latin typeface="SBSansText-Light"/>
              <a:cs typeface="SBSansText-Light"/>
            </a:endParaRP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endParaRPr lang="ru-RU" sz="2000" dirty="0" smtClean="0">
              <a:latin typeface="SBSansText-Light"/>
              <a:cs typeface="SBSansText-Light"/>
            </a:endParaRP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endParaRPr lang="ru-RU" sz="2000" dirty="0" smtClean="0">
              <a:latin typeface="SBSansText-Light"/>
              <a:cs typeface="SBSansText-Light"/>
            </a:endParaRPr>
          </a:p>
        </p:txBody>
      </p:sp>
      <p:sp>
        <p:nvSpPr>
          <p:cNvPr id="53" name="TextBox 35">
            <a:extLst>
              <a:ext uri="{FF2B5EF4-FFF2-40B4-BE49-F238E27FC236}">
                <a16:creationId xmlns:a16="http://schemas.microsoft.com/office/drawing/2014/main" xmlns="" id="{86212FD8-B651-405D-8E12-CCCEB501EED8}"/>
              </a:ext>
            </a:extLst>
          </p:cNvPr>
          <p:cNvSpPr>
            <a:spLocks/>
          </p:cNvSpPr>
          <p:nvPr/>
        </p:nvSpPr>
        <p:spPr bwMode="auto">
          <a:xfrm>
            <a:off x="81380" y="2276872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01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xmlns="" id="{ACBA108A-C7F6-499D-BB64-F455B9BEF0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438" t="26096" r="19808" b="21575"/>
          <a:stretch/>
        </p:blipFill>
        <p:spPr bwMode="auto">
          <a:xfrm rot="16199999">
            <a:off x="95012" y="715854"/>
            <a:ext cx="1098478" cy="94614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239046A-E6F0-43E6-B176-08CC1BBF49E0}"/>
              </a:ext>
            </a:extLst>
          </p:cNvPr>
          <p:cNvSpPr txBox="1"/>
          <p:nvPr/>
        </p:nvSpPr>
        <p:spPr bwMode="auto">
          <a:xfrm>
            <a:off x="1254858" y="819692"/>
            <a:ext cx="109371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spc="-10" dirty="0" smtClean="0">
                <a:latin typeface="SBSansText-Light"/>
                <a:cs typeface="SBSansText-Light"/>
              </a:rPr>
              <a:t>Кредитный </a:t>
            </a:r>
            <a:r>
              <a:rPr lang="ru-RU" sz="2400" b="1" spc="-10" dirty="0">
                <a:latin typeface="SBSansText-Light"/>
                <a:cs typeface="SBSansText-Light"/>
              </a:rPr>
              <a:t>портфель, который загружает данные в таблицы (согласно структуре хранилища) и строит </a:t>
            </a:r>
            <a:r>
              <a:rPr lang="ru-RU" sz="2400" b="1" spc="-10" dirty="0" smtClean="0">
                <a:latin typeface="SBSansText-Light"/>
                <a:cs typeface="SBSansText-Light"/>
              </a:rPr>
              <a:t>отчет</a:t>
            </a:r>
            <a:r>
              <a:rPr lang="en-US" sz="2400" b="1" spc="-10" dirty="0" smtClean="0">
                <a:latin typeface="SBSansText-Light"/>
                <a:cs typeface="SBSansText-Light"/>
              </a:rPr>
              <a:t> </a:t>
            </a:r>
            <a:r>
              <a:rPr lang="ru-RU" sz="2400" b="1" spc="-10" dirty="0" smtClean="0">
                <a:latin typeface="SBSansText-Light"/>
                <a:cs typeface="SBSansText-Light"/>
              </a:rPr>
              <a:t>о состоянии кредитного портфеля на текущую дату.</a:t>
            </a:r>
            <a:endParaRPr lang="ru-RU" sz="2400" b="1" spc="-10" dirty="0">
              <a:latin typeface="SBSansText-Light"/>
              <a:cs typeface="SBSansText-Light"/>
            </a:endParaRPr>
          </a:p>
        </p:txBody>
      </p:sp>
    </p:spTree>
    <p:extLst>
      <p:ext uri="{BB962C8B-B14F-4D97-AF65-F5344CB8AC3E}">
        <p14:creationId xmlns:p14="http://schemas.microsoft.com/office/powerpoint/2010/main" val="201851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336" y="1052736"/>
            <a:ext cx="1296144" cy="1440160"/>
          </a:xfrm>
        </p:spPr>
        <p:txBody>
          <a:bodyPr>
            <a:normAutofit fontScale="90000"/>
          </a:bodyPr>
          <a:lstStyle/>
          <a:p>
            <a:r>
              <a:rPr lang="en-US" sz="89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</a:t>
            </a:r>
            <a:r>
              <a:rPr lang="ru-RU" sz="89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2</a:t>
            </a:r>
            <a:r>
              <a:rPr lang="ru-RU" sz="120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</a:rPr>
              <a:t/>
            </a:r>
            <a:br>
              <a:rPr lang="ru-RU" sz="120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</a:rPr>
            </a:b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102665" y="1052736"/>
            <a:ext cx="9649072" cy="406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dirty="0">
                <a:latin typeface="SBSansText-Light"/>
                <a:cs typeface="SBSansText-Light"/>
              </a:rPr>
              <a:t>Далее, была создана директория для файлов, так же были даны права на чтение и запись, все данные были из </a:t>
            </a:r>
            <a:r>
              <a:rPr lang="ru-RU" dirty="0" err="1">
                <a:latin typeface="SBSansText-Light"/>
                <a:cs typeface="SBSansText-Light"/>
              </a:rPr>
              <a:t>csv</a:t>
            </a:r>
            <a:r>
              <a:rPr lang="ru-RU" dirty="0">
                <a:latin typeface="SBSansText-Light"/>
                <a:cs typeface="SBSansText-Light"/>
              </a:rPr>
              <a:t> были загружены во внешние таблицы  с помощью </a:t>
            </a:r>
            <a:r>
              <a:rPr lang="ru-RU" dirty="0" err="1">
                <a:latin typeface="SBSansText-Light"/>
                <a:cs typeface="SBSansText-Light"/>
              </a:rPr>
              <a:t>Oracle</a:t>
            </a:r>
            <a:r>
              <a:rPr lang="ru-RU" dirty="0">
                <a:latin typeface="SBSansText-Light"/>
                <a:cs typeface="SBSansText-Light"/>
              </a:rPr>
              <a:t> SQL </a:t>
            </a:r>
            <a:r>
              <a:rPr lang="ru-RU" dirty="0" err="1">
                <a:latin typeface="SBSansText-Light"/>
                <a:cs typeface="SBSansText-Light"/>
              </a:rPr>
              <a:t>Loader</a:t>
            </a:r>
            <a:r>
              <a:rPr lang="ru-RU" dirty="0">
                <a:latin typeface="SBSansText-Light"/>
                <a:cs typeface="SBSansText-Light"/>
              </a:rPr>
              <a:t>.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endParaRPr lang="ru-RU" dirty="0" smtClean="0">
              <a:latin typeface="SBSansText-Light"/>
              <a:cs typeface="SBSansText-Light"/>
            </a:endParaRP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endParaRPr lang="ru-RU" dirty="0">
              <a:latin typeface="SBSansText-Light"/>
              <a:cs typeface="SBSansText-Light"/>
            </a:endParaRP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dirty="0">
                <a:latin typeface="SBSansText-Light"/>
                <a:cs typeface="SBSansText-Light"/>
              </a:rPr>
              <a:t>В последнюю очередь были созданы таблицы и в них были перенесены данные из внешних таблиц и заданы необходимые взаимосвязи.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Для создания отношения один ко многим, было  решено ссылаться из </a:t>
            </a:r>
            <a:r>
              <a:rPr lang="en-US" dirty="0"/>
              <a:t>FACET_OPER </a:t>
            </a:r>
            <a:r>
              <a:rPr lang="ru-RU" dirty="0" smtClean="0"/>
              <a:t>на поля </a:t>
            </a:r>
            <a:r>
              <a:rPr lang="en-US" dirty="0" smtClean="0"/>
              <a:t>COLLECT_PLAN </a:t>
            </a:r>
            <a:r>
              <a:rPr lang="ru-RU" dirty="0" smtClean="0"/>
              <a:t>и </a:t>
            </a:r>
            <a:r>
              <a:rPr lang="en-US" dirty="0" smtClean="0"/>
              <a:t>COLLECT_FACT </a:t>
            </a:r>
            <a:r>
              <a:rPr lang="ru-RU" dirty="0" smtClean="0"/>
              <a:t> </a:t>
            </a:r>
            <a:r>
              <a:rPr lang="en-US" dirty="0" smtClean="0"/>
              <a:t>PR_CRED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err="1" smtClean="0"/>
              <a:t>тк</a:t>
            </a:r>
            <a:r>
              <a:rPr lang="ru-RU" dirty="0" smtClean="0"/>
              <a:t> они уникальны.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647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404663"/>
            <a:ext cx="9685989" cy="602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404664"/>
            <a:ext cx="11571606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2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12065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Структура хранилища (таблицы)</a:t>
            </a:r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635" y="1315220"/>
            <a:ext cx="7172152" cy="5134123"/>
          </a:xfrm>
          <a:prstGeom prst="rect">
            <a:avLst/>
          </a:prstGeom>
        </p:spPr>
      </p:pic>
      <p:pic>
        <p:nvPicPr>
          <p:cNvPr id="2055" name="Рисунок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Рисунок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7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336" y="332656"/>
            <a:ext cx="1513384" cy="1263675"/>
          </a:xfrm>
        </p:spPr>
        <p:txBody>
          <a:bodyPr>
            <a:normAutofit/>
          </a:bodyPr>
          <a:lstStyle/>
          <a:p>
            <a:r>
              <a:rPr lang="en-US" sz="80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</a:t>
            </a:r>
            <a:r>
              <a:rPr lang="ru-RU" sz="80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3</a:t>
            </a:r>
            <a:endParaRPr lang="ru-RU" sz="8000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404664"/>
            <a:ext cx="9793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Далее была  написана функция </a:t>
            </a:r>
            <a:r>
              <a:rPr lang="ru-RU" dirty="0"/>
              <a:t>для расчёта остатка ссудной </a:t>
            </a:r>
            <a:r>
              <a:rPr lang="ru-RU" dirty="0" smtClean="0"/>
              <a:t>задолженности.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836711"/>
            <a:ext cx="10058400" cy="589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1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</TotalTime>
  <Words>346</Words>
  <Application>Microsoft Office PowerPoint</Application>
  <DocSecurity>0</DocSecurity>
  <PresentationFormat>Произвольный</PresentationFormat>
  <Paragraphs>55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02 </vt:lpstr>
      <vt:lpstr>Презентация PowerPoint</vt:lpstr>
      <vt:lpstr>Презентация PowerPoint</vt:lpstr>
      <vt:lpstr>Презентация PowerPoint</vt:lpstr>
      <vt:lpstr>03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светлый маг</dc:title>
  <dc:creator>Рабушко Анна Юрьевна</dc:creator>
  <cp:lastModifiedBy>Mikhail</cp:lastModifiedBy>
  <cp:revision>555</cp:revision>
  <dcterms:created xsi:type="dcterms:W3CDTF">2020-09-16T07:07:55Z</dcterms:created>
  <dcterms:modified xsi:type="dcterms:W3CDTF">2021-08-22T22:23:56Z</dcterms:modified>
  <dc:identifier/>
  <dc:language/>
  <cp:version/>
</cp:coreProperties>
</file>