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96" r:id="rId2"/>
    <p:sldId id="297" r:id="rId3"/>
    <p:sldId id="302" r:id="rId4"/>
    <p:sldId id="337" r:id="rId5"/>
    <p:sldId id="348" r:id="rId6"/>
    <p:sldId id="349" r:id="rId7"/>
    <p:sldId id="350" r:id="rId8"/>
    <p:sldId id="300" r:id="rId9"/>
    <p:sldId id="295" r:id="rId10"/>
    <p:sldId id="301" r:id="rId11"/>
    <p:sldId id="303" r:id="rId12"/>
    <p:sldId id="261" r:id="rId13"/>
    <p:sldId id="311" r:id="rId14"/>
    <p:sldId id="308" r:id="rId15"/>
    <p:sldId id="346" r:id="rId16"/>
    <p:sldId id="312" r:id="rId17"/>
    <p:sldId id="313" r:id="rId18"/>
    <p:sldId id="324" r:id="rId19"/>
    <p:sldId id="314" r:id="rId20"/>
    <p:sldId id="322" r:id="rId21"/>
    <p:sldId id="325" r:id="rId22"/>
    <p:sldId id="309" r:id="rId23"/>
    <p:sldId id="327" r:id="rId24"/>
    <p:sldId id="310" r:id="rId25"/>
    <p:sldId id="326" r:id="rId26"/>
    <p:sldId id="331" r:id="rId27"/>
    <p:sldId id="332" r:id="rId28"/>
    <p:sldId id="333" r:id="rId29"/>
    <p:sldId id="334" r:id="rId30"/>
    <p:sldId id="335" r:id="rId31"/>
    <p:sldId id="336" r:id="rId32"/>
    <p:sldId id="347" r:id="rId33"/>
    <p:sldId id="338" r:id="rId34"/>
    <p:sldId id="339" r:id="rId35"/>
    <p:sldId id="340" r:id="rId36"/>
    <p:sldId id="345" r:id="rId37"/>
    <p:sldId id="344" r:id="rId38"/>
    <p:sldId id="373" r:id="rId39"/>
    <p:sldId id="374" r:id="rId40"/>
    <p:sldId id="399" r:id="rId41"/>
    <p:sldId id="400" r:id="rId42"/>
    <p:sldId id="401" r:id="rId43"/>
    <p:sldId id="403" r:id="rId44"/>
    <p:sldId id="404" r:id="rId45"/>
    <p:sldId id="405" r:id="rId46"/>
    <p:sldId id="30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 id="337"/>
          </p14:sldIdLst>
        </p14:section>
        <p14:section name="Auto highlight" id="{12666BEC-665C-4E56-87DC-9427DEF860FB}">
          <p14:sldIdLst>
            <p14:sldId id="348"/>
            <p14:sldId id="349"/>
            <p14:sldId id="35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8"/>
            <p14:sldId id="346"/>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captions" id="{A9769C45-8345-410D-A2DA-6DEBD5D41D7C}">
          <p14:sldIdLst>
            <p14:sldId id="310"/>
            <p14:sldId id="326"/>
            <p14:sldId id="331"/>
          </p14:sldIdLst>
        </p14:section>
        <p14:section name="Shapes Lab" id="{5FA21AB1-D2E0-43AB-9D6E-D4B133EACC31}">
          <p14:sldIdLst>
            <p14:sldId id="332"/>
            <p14:sldId id="333"/>
            <p14:sldId id="334"/>
          </p14:sldIdLst>
        </p14:section>
        <p14:section name="Colors Lab" id="{4D9F6F7A-AD11-477C-BD7D-CDEDBF639F04}">
          <p14:sldIdLst>
            <p14:sldId id="335"/>
            <p14:sldId id="336"/>
            <p14:sldId id="347"/>
          </p14:sldIdLst>
        </p14:section>
        <p14:section name="Effects lab" id="{DEF35951-C106-489A-BB45-7A7C25984DE3}">
          <p14:sldIdLst>
            <p14:sldId id="338"/>
            <p14:sldId id="339"/>
            <p14:sldId id="340"/>
            <p14:sldId id="345"/>
            <p14:sldId id="344"/>
          </p14:sldIdLst>
        </p14:section>
        <p14:section name="Agenda Lab" id="{D30EE640-5A8D-4C4E-B791-6DB4189C7B56}">
          <p14:sldIdLst>
            <p14:sldId id="373"/>
            <p14:sldId id="374"/>
            <p14:sldId id="399"/>
            <p14:sldId id="400"/>
            <p14:sldId id="401"/>
          </p14:sldIdLst>
        </p14:section>
        <p14:section name="Picture Slides Lab" id="{0A96FF8A-1EBC-467F-980E-0A89A1EF7B3B}">
          <p14:sldIdLst>
            <p14:sldId id="403"/>
            <p14:sldId id="404"/>
            <p14:sldId id="405"/>
          </p14:sldIdLst>
        </p14:section>
        <p14:section name="Wrap up" id="{5BBA1A93-B239-4917-BAC7-9CBE7A60C0BF}">
          <p14:sldIdLst>
            <p14:sldId id="30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6" autoAdjust="0"/>
  </p:normalViewPr>
  <p:slideViewPr>
    <p:cSldViewPr>
      <p:cViewPr varScale="1">
        <p:scale>
          <a:sx n="66" d="100"/>
          <a:sy n="66" d="100"/>
        </p:scale>
        <p:origin x="1344" y="78"/>
      </p:cViewPr>
      <p:guideLst>
        <p:guide orient="horz" pos="2160"/>
        <p:guide pos="2880"/>
      </p:guideLst>
    </p:cSldViewPr>
  </p:slideViewPr>
  <p:notesTextViewPr>
    <p:cViewPr>
      <p:scale>
        <a:sx n="100" d="100"/>
        <a:sy n="100" d="100"/>
      </p:scale>
      <p:origin x="0" y="0"/>
    </p:cViewPr>
  </p:notesTextViewPr>
  <p:sorterViewPr>
    <p:cViewPr>
      <p:scale>
        <a:sx n="81" d="100"/>
        <a:sy n="81" d="100"/>
      </p:scale>
      <p:origin x="0" y="25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19/3/2016</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37</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39</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40</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41</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42</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[[Picture taken from https://flic.kr/p/5s5APp on 3/19/2016 4:47:38 PM]]
</a:t>
            </a:r>
            <a:endParaRPr lang="en-SG"/>
          </a:p>
        </p:txBody>
      </p:sp>
      <p:sp>
        <p:nvSpPr>
          <p:cNvPr id="4" name="Slide Number Placeholder 3"/>
          <p:cNvSpPr>
            <a:spLocks noGrp="1"/>
          </p:cNvSpPr>
          <p:nvPr>
            <p:ph type="sldNum" sz="quarter" idx="10"/>
          </p:nvPr>
        </p:nvSpPr>
        <p:spPr/>
        <p:txBody>
          <a:bodyPr/>
          <a:lstStyle/>
          <a:p>
            <a:fld id="{0015B511-83B7-463E-ACD1-0C1C081EBBC4}" type="slidenum">
              <a:rPr lang="en-SG" smtClean="0"/>
              <a:t>43</a:t>
            </a:fld>
            <a:endParaRPr lang="en-SG"/>
          </a:p>
        </p:txBody>
      </p:sp>
    </p:spTree>
    <p:extLst>
      <p:ext uri="{BB962C8B-B14F-4D97-AF65-F5344CB8AC3E}">
        <p14:creationId xmlns:p14="http://schemas.microsoft.com/office/powerpoint/2010/main" val="3943189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Picture Slides Lab Demo Slide</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45</a:t>
            </a:fld>
            <a:endParaRPr lang="en-SG"/>
          </a:p>
        </p:txBody>
      </p:sp>
    </p:spTree>
    <p:extLst>
      <p:ext uri="{BB962C8B-B14F-4D97-AF65-F5344CB8AC3E}">
        <p14:creationId xmlns:p14="http://schemas.microsoft.com/office/powerpoint/2010/main" val="218426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22</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26</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28</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29</a:t>
            </a:fld>
            <a:endParaRPr lang="en-SG"/>
          </a:p>
        </p:txBody>
      </p:sp>
    </p:spTree>
    <p:extLst>
      <p:ext uri="{BB962C8B-B14F-4D97-AF65-F5344CB8AC3E}">
        <p14:creationId xmlns:p14="http://schemas.microsoft.com/office/powerpoint/2010/main" val="1473495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34</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35</a:t>
            </a:fld>
            <a:endParaRPr lang="en-SG"/>
          </a:p>
        </p:txBody>
      </p:sp>
    </p:spTree>
    <p:extLst>
      <p:ext uri="{BB962C8B-B14F-4D97-AF65-F5344CB8AC3E}">
        <p14:creationId xmlns:p14="http://schemas.microsoft.com/office/powerpoint/2010/main" val="154871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D8BD707-D9CF-40AE-B4C6-C98DA3205C09}" type="datetimeFigureOut">
              <a:rPr lang="en-US" smtClean="0"/>
              <a:pPr/>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145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5.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5.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4.wmf"/><Relationship Id="rId5" Type="http://schemas.microsoft.com/office/2007/relationships/hdphoto" Target="../media/hdphoto2.wdp"/><Relationship Id="rId10" Type="http://schemas.openxmlformats.org/officeDocument/2006/relationships/image" Target="../media/image23.wmf"/><Relationship Id="rId4" Type="http://schemas.openxmlformats.org/officeDocument/2006/relationships/image" Target="../media/image19.png"/><Relationship Id="rId9" Type="http://schemas.openxmlformats.org/officeDocument/2006/relationships/image" Target="../media/image2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2.wmf"/><Relationship Id="rId7" Type="http://schemas.microsoft.com/office/2007/relationships/hdphoto" Target="../media/hdphoto1.wdp"/><Relationship Id="rId12" Type="http://schemas.openxmlformats.org/officeDocument/2006/relationships/image" Target="../media/image26.png"/><Relationship Id="rId2" Type="http://schemas.openxmlformats.org/officeDocument/2006/relationships/image" Target="../media/image21.wmf"/><Relationship Id="rId1" Type="http://schemas.openxmlformats.org/officeDocument/2006/relationships/slideLayout" Target="../slideLayouts/slideLayout2.xml"/><Relationship Id="rId6" Type="http://schemas.openxmlformats.org/officeDocument/2006/relationships/image" Target="../media/image18.jpeg"/><Relationship Id="rId11" Type="http://schemas.microsoft.com/office/2007/relationships/hdphoto" Target="../media/hdphoto3.wdp"/><Relationship Id="rId5" Type="http://schemas.openxmlformats.org/officeDocument/2006/relationships/image" Target="../media/image24.wmf"/><Relationship Id="rId10" Type="http://schemas.openxmlformats.org/officeDocument/2006/relationships/image" Target="../media/image20.jpeg"/><Relationship Id="rId4" Type="http://schemas.openxmlformats.org/officeDocument/2006/relationships/image" Target="../media/image23.wmf"/><Relationship Id="rId9"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8" Type="http://schemas.openxmlformats.org/officeDocument/2006/relationships/hyperlink" Target="http://www.comp.nus.edu.sg/~pptlabs/docs.html" TargetMode="External"/><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4.jpeg"/><Relationship Id="rId5" Type="http://schemas.openxmlformats.org/officeDocument/2006/relationships/image" Target="../media/image63.jpg"/><Relationship Id="rId4" Type="http://schemas.openxmlformats.org/officeDocument/2006/relationships/notesSlide" Target="../notesSlides/notesSlide16.xml"/></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hyperlink" Target="http://www.comp.nus.edu.sg/~pptlabs/docs.html#picture-slides-lab" TargetMode="External"/><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powerpointlabs.info/docs.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26" y="4724400"/>
            <a:ext cx="1019280" cy="117079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softness of the edges, and the color of the spotlight</a:t>
            </a:r>
            <a:r>
              <a:rPr lang="en-US" dirty="0">
                <a:solidFill>
                  <a:schemeClr val="accent6">
                    <a:lumMod val="75000"/>
                  </a:schemeClr>
                </a:solidFill>
              </a:rPr>
              <a:t> </a:t>
            </a:r>
            <a:r>
              <a:rPr lang="en-US" dirty="0" smtClean="0">
                <a:solidFill>
                  <a:schemeClr val="accent6">
                    <a:lumMod val="75000"/>
                  </a:schemeClr>
                </a:solidFill>
              </a:rPr>
              <a:t> as below. </a:t>
            </a:r>
            <a:endParaRPr lang="en-SG" dirty="0">
              <a:solidFill>
                <a:schemeClr val="accent6">
                  <a:lumMod val="75000"/>
                </a:schemeClr>
              </a:solidFill>
            </a:endParaRPr>
          </a:p>
        </p:txBody>
      </p:sp>
      <p:sp>
        <p:nvSpPr>
          <p:cNvPr id="2" name="Flowchart: Connector 1"/>
          <p:cNvSpPr/>
          <p:nvPr/>
        </p:nvSpPr>
        <p:spPr>
          <a:xfrm>
            <a:off x="1444520" y="55812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622320" y="59586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75179" y="5117927"/>
            <a:ext cx="3657600" cy="923330"/>
          </a:xfrm>
          <a:prstGeom prst="rect">
            <a:avLst/>
          </a:prstGeom>
        </p:spPr>
        <p:txBody>
          <a:bodyPr wrap="square">
            <a:spAutoFit/>
          </a:bodyPr>
          <a:lstStyle/>
          <a:p>
            <a:pPr lvl="0"/>
            <a:r>
              <a:rPr lang="en-US" dirty="0" smtClean="0">
                <a:solidFill>
                  <a:srgbClr val="F79646">
                    <a:lumMod val="75000"/>
                  </a:srgbClr>
                </a:solidFill>
              </a:rPr>
              <a:t>Note</a:t>
            </a:r>
            <a:r>
              <a:rPr lang="en-US" dirty="0">
                <a:solidFill>
                  <a:srgbClr val="F79646">
                    <a:lumMod val="75000"/>
                  </a:srgbClr>
                </a:solidFill>
              </a:rPr>
              <a:t>: the changed settings are applied to spotlights you create in future, not the existing </a:t>
            </a:r>
            <a:r>
              <a:rPr lang="en-US" dirty="0" smtClean="0">
                <a:solidFill>
                  <a:srgbClr val="F79646">
                    <a:lumMod val="75000"/>
                  </a:srgbClr>
                </a:solidFill>
              </a:rPr>
              <a:t>ones.</a:t>
            </a:r>
            <a:endParaRPr lang="en-SG" dirty="0">
              <a:solidFill>
                <a:srgbClr val="F79646">
                  <a:lumMod val="75000"/>
                </a:srgbClr>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558" y="4875173"/>
            <a:ext cx="2918335" cy="178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PSlideEnd201501011143021763">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79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PowerPointLabs.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320" t="1116" r="1244" b="19220"/>
          <a:stretch/>
        </p:blipFill>
        <p:spPr bwMode="auto">
          <a:xfrm>
            <a:off x="1676400" y="1359849"/>
            <a:ext cx="5754036" cy="411495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PowerPointLabs.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3" name="Rectangle 2"/>
          <p:cNvSpPr/>
          <p:nvPr/>
        </p:nvSpPr>
        <p:spPr>
          <a:xfrm>
            <a:off x="2908466" y="3048001"/>
            <a:ext cx="4787735" cy="6096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6" name="Teardrop 5"/>
          <p:cNvSpPr/>
          <p:nvPr/>
        </p:nvSpPr>
        <p:spPr>
          <a:xfrm>
            <a:off x="1143000" y="3048000"/>
            <a:ext cx="1765465" cy="1676400"/>
          </a:xfrm>
          <a:prstGeom prst="teardrop">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419600"/>
            <a:ext cx="8001000" cy="2185214"/>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p>
          <a:p>
            <a:endParaRPr lang="en-US" dirty="0">
              <a:solidFill>
                <a:schemeClr val="accent6">
                  <a:lumMod val="75000"/>
                </a:schemeClr>
              </a:solidFill>
            </a:endParaRPr>
          </a:p>
          <a:p>
            <a:r>
              <a:rPr lang="en-US" b="1" dirty="0" smtClean="0">
                <a:solidFill>
                  <a:schemeClr val="accent6">
                    <a:lumMod val="75000"/>
                  </a:schemeClr>
                </a:solidFill>
              </a:rPr>
              <a:t>Tip</a:t>
            </a:r>
            <a:r>
              <a:rPr lang="en-US" dirty="0" smtClean="0">
                <a:solidFill>
                  <a:schemeClr val="accent6">
                    <a:lumMod val="75000"/>
                  </a:schemeClr>
                </a:solidFill>
              </a:rPr>
              <a:t>: You can select multiple slides and apply the above two effects to all selected slides.</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343400"/>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in your own voice, click the drop down menu  of                 button. </a:t>
            </a:r>
          </a:p>
          <a:p>
            <a:endParaRPr lang="en-US" dirty="0" smtClean="0">
              <a:solidFill>
                <a:schemeClr val="accent6">
                  <a:lumMod val="75000"/>
                </a:schemeClr>
              </a:solidFill>
            </a:endParaRP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462213"/>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button to start recording. When you </a:t>
            </a:r>
          </a:p>
          <a:p>
            <a:endParaRPr lang="en-US" dirty="0">
              <a:solidFill>
                <a:schemeClr val="accent6">
                  <a:lumMod val="75000"/>
                </a:schemeClr>
              </a:solidFill>
            </a:endParaRPr>
          </a:p>
          <a:p>
            <a:r>
              <a:rPr lang="en-US" dirty="0" smtClean="0">
                <a:solidFill>
                  <a:schemeClr val="accent6">
                    <a:lumMod val="75000"/>
                  </a:schemeClr>
                </a:solidFill>
              </a:rPr>
              <a:t>click          button, the record will be auto-</a:t>
            </a:r>
          </a:p>
          <a:p>
            <a:endParaRPr lang="en-US" dirty="0">
              <a:solidFill>
                <a:schemeClr val="accent6">
                  <a:lumMod val="75000"/>
                </a:schemeClr>
              </a:solidFill>
            </a:endParaRPr>
          </a:p>
          <a:p>
            <a:r>
              <a:rPr lang="en-US" dirty="0" smtClean="0">
                <a:solidFill>
                  <a:schemeClr val="accent6">
                    <a:lumMod val="75000"/>
                  </a:schemeClr>
                </a:solidFill>
              </a:rPr>
              <a:t>embedded on the slide, and you can check it in the panel.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2781300" y="1517612"/>
            <a:ext cx="609600" cy="966216"/>
          </a:xfrm>
          <a:prstGeom prst="rect">
            <a:avLst/>
          </a:prstGeom>
          <a:noFill/>
          <a:ln w="9525">
            <a:solidFill>
              <a:schemeClr val="bg1">
                <a:lumMod val="85000"/>
              </a:schemeClr>
            </a:solidFill>
            <a:miter lim="800000"/>
            <a:headEnd/>
            <a:tailEnd/>
          </a:ln>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
        <p:nvSpPr>
          <p:cNvPr id="2" name="Flowchart: Connector 1"/>
          <p:cNvSpPr/>
          <p:nvPr/>
        </p:nvSpPr>
        <p:spPr>
          <a:xfrm>
            <a:off x="3161082" y="2212744"/>
            <a:ext cx="342900" cy="342900"/>
          </a:xfrm>
          <a:prstGeom prst="flowChartConnector">
            <a:avLst/>
          </a:prstGeom>
          <a:noFill/>
          <a:ln>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992556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736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up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152400"/>
            <a:ext cx="609600" cy="975360"/>
          </a:xfrm>
          <a:prstGeom prst="rect">
            <a:avLst/>
          </a:prstGeom>
          <a:noFill/>
          <a:ln w="9525">
            <a:solidFill>
              <a:schemeClr val="bg1">
                <a:lumMod val="85000"/>
              </a:schemeClr>
            </a:solidFill>
            <a:miter lim="800000"/>
            <a:headEnd/>
            <a:tailEnd/>
          </a:ln>
        </p:spPr>
      </p:pic>
      <p:sp>
        <p:nvSpPr>
          <p:cNvPr id="9" name="[TextBox 6]"/>
          <p:cNvSpPr txBox="1"/>
          <p:nvPr/>
        </p:nvSpPr>
        <p:spPr>
          <a:xfrm>
            <a:off x="457199" y="2968585"/>
            <a:ext cx="3505200" cy="1631216"/>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the ‘house’ shape above and choose “Add to Shapes Lab”. Then you should see your shape in the panel, waiting for you to give it a name.</a:t>
            </a:r>
            <a:endParaRPr lang="en-SG" dirty="0">
              <a:solidFill>
                <a:schemeClr val="accent6">
                  <a:lumMod val="75000"/>
                </a:schemeClr>
              </a:solidFill>
            </a:endParaRPr>
          </a:p>
        </p:txBody>
      </p:sp>
      <p:sp>
        <p:nvSpPr>
          <p:cNvPr id="4" name="Rectangle 3"/>
          <p:cNvSpPr/>
          <p:nvPr/>
        </p:nvSpPr>
        <p:spPr>
          <a:xfrm>
            <a:off x="1524000" y="1600200"/>
            <a:ext cx="1066800" cy="1165191"/>
          </a:xfrm>
          <a:custGeom>
            <a:avLst/>
            <a:gdLst/>
            <a:ahLst/>
            <a:cxnLst/>
            <a:rect l="l" t="t" r="r" b="b"/>
            <a:pathLst>
              <a:path w="1066800" h="1165191">
                <a:moveTo>
                  <a:pt x="533400" y="582595"/>
                </a:moveTo>
                <a:lnTo>
                  <a:pt x="533400" y="838200"/>
                </a:lnTo>
                <a:lnTo>
                  <a:pt x="800100" y="838200"/>
                </a:lnTo>
                <a:lnTo>
                  <a:pt x="800100" y="582595"/>
                </a:lnTo>
                <a:close/>
                <a:moveTo>
                  <a:pt x="533400" y="0"/>
                </a:moveTo>
                <a:lnTo>
                  <a:pt x="1066800" y="533400"/>
                </a:lnTo>
                <a:lnTo>
                  <a:pt x="952500" y="533400"/>
                </a:lnTo>
                <a:lnTo>
                  <a:pt x="952500" y="1165191"/>
                </a:lnTo>
                <a:lnTo>
                  <a:pt x="457200" y="1165191"/>
                </a:lnTo>
                <a:lnTo>
                  <a:pt x="457200" y="582595"/>
                </a:lnTo>
                <a:lnTo>
                  <a:pt x="190500" y="582595"/>
                </a:lnTo>
                <a:lnTo>
                  <a:pt x="190500" y="1165191"/>
                </a:lnTo>
                <a:lnTo>
                  <a:pt x="114300" y="1165191"/>
                </a:lnTo>
                <a:lnTo>
                  <a:pt x="114300" y="533400"/>
                </a:lnTo>
                <a:lnTo>
                  <a:pt x="0" y="533400"/>
                </a:lnTo>
                <a:close/>
              </a:path>
            </a:pathLst>
          </a:cu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SG"/>
          </a:p>
        </p:txBody>
      </p:sp>
      <p:pic>
        <p:nvPicPr>
          <p:cNvPr id="5" name="Picture 4"/>
          <p:cNvPicPr>
            <a:picLocks noChangeAspect="1"/>
          </p:cNvPicPr>
          <p:nvPr/>
        </p:nvPicPr>
        <p:blipFill>
          <a:blip r:embed="rId4"/>
          <a:stretch>
            <a:fillRect/>
          </a:stretch>
        </p:blipFill>
        <p:spPr>
          <a:xfrm>
            <a:off x="3886200" y="568670"/>
            <a:ext cx="5057859" cy="1869730"/>
          </a:xfrm>
          <a:prstGeom prst="rect">
            <a:avLst/>
          </a:prstGeom>
          <a:noFill/>
          <a:ln w="9525">
            <a:solidFill>
              <a:schemeClr val="bg1">
                <a:lumMod val="85000"/>
              </a:schemeClr>
            </a:solidFill>
            <a:miter lim="800000"/>
            <a:headEnd/>
            <a:tailEnd/>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2895600"/>
            <a:ext cx="5057859" cy="1833912"/>
          </a:xfrm>
          <a:prstGeom prst="rect">
            <a:avLst/>
          </a:prstGeom>
          <a:noFill/>
          <a:ln w="9525">
            <a:solidFill>
              <a:schemeClr val="bg1">
                <a:lumMod val="85000"/>
              </a:schemeClr>
            </a:solidFill>
            <a:miter lim="800000"/>
            <a:headEnd/>
            <a:tailEnd/>
          </a:ln>
        </p:spPr>
      </p:pic>
      <p:sp>
        <p:nvSpPr>
          <p:cNvPr id="8" name="[TextBox 6]"/>
          <p:cNvSpPr txBox="1"/>
          <p:nvPr/>
        </p:nvSpPr>
        <p:spPr>
          <a:xfrm>
            <a:off x="457200" y="4892794"/>
            <a:ext cx="35052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entering a name, press enter to confirm. </a:t>
            </a:r>
          </a:p>
        </p:txBody>
      </p:sp>
      <p:pic>
        <p:nvPicPr>
          <p:cNvPr id="10" name="Picture 9"/>
          <p:cNvPicPr>
            <a:picLocks noChangeAspect="1"/>
          </p:cNvPicPr>
          <p:nvPr/>
        </p:nvPicPr>
        <p:blipFill>
          <a:blip r:embed="rId6"/>
          <a:stretch>
            <a:fillRect/>
          </a:stretch>
        </p:blipFill>
        <p:spPr>
          <a:xfrm>
            <a:off x="3860299" y="5147576"/>
            <a:ext cx="5083760" cy="1710424"/>
          </a:xfrm>
          <a:prstGeom prst="rect">
            <a:avLst/>
          </a:prstGeom>
          <a:noFill/>
          <a:ln w="9525">
            <a:solidFill>
              <a:schemeClr val="bg1">
                <a:lumMod val="85000"/>
              </a:schemeClr>
            </a:solidFill>
            <a:miter lim="800000"/>
            <a:headEnd/>
            <a:tailEnd/>
          </a:ln>
        </p:spPr>
      </p:pic>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6]"/>
          <p:cNvSpPr txBox="1"/>
          <p:nvPr/>
        </p:nvSpPr>
        <p:spPr>
          <a:xfrm>
            <a:off x="457200" y="381000"/>
            <a:ext cx="8412837"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Double-click the ‘House’ shape in the Shapes Lab panel to add a copy of it to this slide.</a:t>
            </a:r>
          </a:p>
        </p:txBody>
      </p:sp>
      <p:sp>
        <p:nvSpPr>
          <p:cNvPr id="16" name="[TextBox 6]"/>
          <p:cNvSpPr txBox="1"/>
          <p:nvPr/>
        </p:nvSpPr>
        <p:spPr>
          <a:xfrm>
            <a:off x="457200" y="5662136"/>
            <a:ext cx="8102931" cy="738664"/>
          </a:xfrm>
          <a:prstGeom prst="rect">
            <a:avLst/>
          </a:prstGeom>
          <a:noFill/>
        </p:spPr>
        <p:txBody>
          <a:bodyPr wrap="square" rtlCol="0">
            <a:spAutoFit/>
          </a:bodyPr>
          <a:lstStyle/>
          <a:p>
            <a:r>
              <a:rPr lang="en-US" altLang="zh-CN" sz="2400" b="1" dirty="0" smtClean="0">
                <a:solidFill>
                  <a:schemeClr val="accent6">
                    <a:lumMod val="75000"/>
                  </a:schemeClr>
                </a:solidFill>
              </a:rPr>
              <a:t>Tip</a:t>
            </a:r>
            <a:r>
              <a:rPr lang="en-US" altLang="zh-CN" dirty="0" smtClean="0">
                <a:solidFill>
                  <a:schemeClr val="accent6">
                    <a:lumMod val="75000"/>
                  </a:schemeClr>
                </a:solidFill>
              </a:rPr>
              <a:t>: Save shapes in a shared folder (e.g. a Dropbox folder) </a:t>
            </a:r>
            <a:br>
              <a:rPr lang="en-US" altLang="zh-CN" dirty="0" smtClean="0">
                <a:solidFill>
                  <a:schemeClr val="accent6">
                    <a:lumMod val="75000"/>
                  </a:schemeClr>
                </a:solidFill>
              </a:rPr>
            </a:br>
            <a:r>
              <a:rPr lang="en-US" altLang="zh-CN" dirty="0" smtClean="0">
                <a:solidFill>
                  <a:schemeClr val="accent6">
                    <a:lumMod val="75000"/>
                  </a:schemeClr>
                </a:solidFill>
              </a:rPr>
              <a:t>to share saved shapes among multiple computers. </a:t>
            </a:r>
            <a:endParaRPr lang="en-US" dirty="0" smtClean="0">
              <a:solidFill>
                <a:schemeClr val="accent6">
                  <a:lumMod val="75000"/>
                </a:schemeClr>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36967"/>
          <a:stretch/>
        </p:blipFill>
        <p:spPr>
          <a:xfrm>
            <a:off x="4094503" y="1409233"/>
            <a:ext cx="4672706" cy="1561317"/>
          </a:xfrm>
          <a:prstGeom prst="rect">
            <a:avLst/>
          </a:prstGeom>
          <a:noFill/>
          <a:ln w="9525">
            <a:solidFill>
              <a:schemeClr val="bg1">
                <a:lumMod val="85000"/>
              </a:schemeClr>
            </a:solidFill>
            <a:miter lim="800000"/>
            <a:headEnd/>
            <a:tailEnd/>
          </a:ln>
        </p:spPr>
      </p:pic>
      <p:sp>
        <p:nvSpPr>
          <p:cNvPr id="12" name="[TextBox 6]"/>
          <p:cNvSpPr txBox="1"/>
          <p:nvPr/>
        </p:nvSpPr>
        <p:spPr>
          <a:xfrm>
            <a:off x="449237" y="1524000"/>
            <a:ext cx="3505201" cy="3170099"/>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To delete or rename the saved shape, right-click and choose the appropriate action from the context menu</a:t>
            </a:r>
            <a:r>
              <a:rPr lang="en-US" altLang="zh-CN" dirty="0">
                <a:solidFill>
                  <a:schemeClr val="accent6">
                    <a:lumMod val="75000"/>
                  </a:schemeClr>
                </a:solidFill>
              </a:rPr>
              <a:t>. </a:t>
            </a:r>
            <a:r>
              <a:rPr lang="en-US" altLang="zh-CN" dirty="0" smtClean="0">
                <a:solidFill>
                  <a:schemeClr val="accent6">
                    <a:lumMod val="75000"/>
                  </a:schemeClr>
                </a:solidFill>
              </a:rPr>
              <a:t/>
            </a:r>
            <a:br>
              <a:rPr lang="en-US" altLang="zh-CN" dirty="0" smtClean="0">
                <a:solidFill>
                  <a:schemeClr val="accent6">
                    <a:lumMod val="75000"/>
                  </a:schemeClr>
                </a:solidFill>
              </a:rPr>
            </a:br>
            <a:endParaRPr lang="en-US" altLang="zh-CN" dirty="0" smtClean="0">
              <a:solidFill>
                <a:schemeClr val="accent6">
                  <a:lumMod val="75000"/>
                </a:schemeClr>
              </a:solidFill>
            </a:endParaRPr>
          </a:p>
          <a:p>
            <a:endParaRPr lang="en-US" altLang="zh-CN" dirty="0" smtClean="0">
              <a:solidFill>
                <a:schemeClr val="accent6">
                  <a:lumMod val="75000"/>
                </a:schemeClr>
              </a:solidFill>
            </a:endParaRPr>
          </a:p>
          <a:p>
            <a:r>
              <a:rPr lang="en-US" sz="2800" b="1" dirty="0" smtClean="0">
                <a:solidFill>
                  <a:srgbClr val="F79646">
                    <a:lumMod val="75000"/>
                  </a:srgbClr>
                </a:solidFill>
              </a:rPr>
              <a:t>6.</a:t>
            </a:r>
            <a:r>
              <a:rPr lang="en-US" dirty="0" smtClean="0">
                <a:solidFill>
                  <a:srgbClr val="F79646">
                    <a:lumMod val="75000"/>
                  </a:srgbClr>
                </a:solidFill>
              </a:rPr>
              <a:t> </a:t>
            </a:r>
            <a:r>
              <a:rPr lang="en-US" altLang="zh-CN" dirty="0" smtClean="0">
                <a:solidFill>
                  <a:schemeClr val="accent6">
                    <a:lumMod val="75000"/>
                  </a:schemeClr>
                </a:solidFill>
              </a:rPr>
              <a:t>Right-click </a:t>
            </a:r>
            <a:r>
              <a:rPr lang="en-US" altLang="zh-CN" dirty="0">
                <a:solidFill>
                  <a:schemeClr val="accent6">
                    <a:lumMod val="75000"/>
                  </a:schemeClr>
                </a:solidFill>
              </a:rPr>
              <a:t>an empty area of the Shapes </a:t>
            </a:r>
            <a:r>
              <a:rPr lang="en-US" altLang="zh-CN" dirty="0" smtClean="0">
                <a:solidFill>
                  <a:schemeClr val="accent6">
                    <a:lumMod val="75000"/>
                  </a:schemeClr>
                </a:solidFill>
              </a:rPr>
              <a:t>Lab </a:t>
            </a:r>
            <a:r>
              <a:rPr lang="en-US" altLang="zh-CN" dirty="0">
                <a:solidFill>
                  <a:schemeClr val="accent6">
                    <a:lumMod val="75000"/>
                  </a:schemeClr>
                </a:solidFill>
              </a:rPr>
              <a:t>to change the </a:t>
            </a:r>
            <a:r>
              <a:rPr lang="en-US" altLang="zh-CN" dirty="0" smtClean="0">
                <a:solidFill>
                  <a:schemeClr val="accent6">
                    <a:lumMod val="75000"/>
                  </a:schemeClr>
                </a:solidFill>
              </a:rPr>
              <a:t>location where shapes are saved.</a:t>
            </a:r>
            <a:endParaRPr lang="en-US" dirty="0">
              <a:solidFill>
                <a:schemeClr val="accent6">
                  <a:lumMod val="75000"/>
                </a:schemeClr>
              </a:solidFill>
            </a:endParaRPr>
          </a:p>
          <a:p>
            <a:endParaRPr lang="en-US" dirty="0" smtClean="0">
              <a:solidFill>
                <a:schemeClr val="accent6">
                  <a:lumMod val="75000"/>
                </a:schemeClr>
              </a:solidFill>
            </a:endParaRPr>
          </a:p>
        </p:txBody>
      </p:sp>
      <p:pic>
        <p:nvPicPr>
          <p:cNvPr id="9" name="Picture 9"/>
          <p:cNvPicPr>
            <a:picLocks noChangeAspect="1"/>
          </p:cNvPicPr>
          <p:nvPr/>
        </p:nvPicPr>
        <p:blipFill>
          <a:blip r:embed="rId4"/>
          <a:stretch>
            <a:fillRect/>
          </a:stretch>
        </p:blipFill>
        <p:spPr>
          <a:xfrm>
            <a:off x="4094503" y="3533275"/>
            <a:ext cx="4672706" cy="1572125"/>
          </a:xfrm>
          <a:prstGeom prst="rect">
            <a:avLst/>
          </a:prstGeom>
          <a:noFill/>
          <a:ln w="9525">
            <a:solidFill>
              <a:schemeClr val="bg1">
                <a:lumMod val="85000"/>
              </a:schemeClr>
            </a:solidFill>
            <a:miter lim="800000"/>
            <a:headEnd/>
            <a:tailEnd/>
          </a:ln>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3186" r="1233" b="4527"/>
          <a:stretch/>
        </p:blipFill>
        <p:spPr>
          <a:xfrm>
            <a:off x="6535399" y="4534762"/>
            <a:ext cx="2334638" cy="1485038"/>
          </a:xfrm>
          <a:prstGeom prst="rect">
            <a:avLst/>
          </a:prstGeom>
        </p:spPr>
      </p:pic>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PowerPointLabs’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Colors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2" name="Group 1"/>
          <p:cNvGrpSpPr/>
          <p:nvPr/>
        </p:nvGrpSpPr>
        <p:grpSpPr>
          <a:xfrm>
            <a:off x="2336951" y="2819400"/>
            <a:ext cx="838200" cy="838200"/>
            <a:chOff x="2336951" y="2819400"/>
            <a:chExt cx="838200" cy="838200"/>
          </a:xfrm>
        </p:grpSpPr>
        <p:sp>
          <p:nvSpPr>
            <p:cNvPr id="15" name="Rectangle 212"/>
            <p:cNvSpPr/>
            <p:nvPr/>
          </p:nvSpPr>
          <p:spPr>
            <a:xfrm>
              <a:off x="2336951" y="28194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4"/>
            <p:cNvSpPr/>
            <p:nvPr/>
          </p:nvSpPr>
          <p:spPr>
            <a:xfrm rot="16200000">
              <a:off x="2405906" y="2892603"/>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0"/>
            <p:cNvSpPr/>
            <p:nvPr/>
          </p:nvSpPr>
          <p:spPr>
            <a:xfrm>
              <a:off x="2810529" y="2878437"/>
              <a:ext cx="282242" cy="315901"/>
            </a:xfrm>
            <a:custGeom>
              <a:avLst/>
              <a:gdLst>
                <a:gd name="connsiteX0" fmla="*/ 0 w 266700"/>
                <a:gd name="connsiteY0" fmla="*/ 23813 h 302419"/>
                <a:gd name="connsiteX1" fmla="*/ 259556 w 266700"/>
                <a:gd name="connsiteY1" fmla="*/ 302419 h 302419"/>
                <a:gd name="connsiteX2" fmla="*/ 266700 w 266700"/>
                <a:gd name="connsiteY2" fmla="*/ 0 h 302419"/>
                <a:gd name="connsiteX3" fmla="*/ 0 w 266700"/>
                <a:gd name="connsiteY3" fmla="*/ 23813 h 302419"/>
              </a:gdLst>
              <a:ahLst/>
              <a:cxnLst>
                <a:cxn ang="0">
                  <a:pos x="connsiteX0" y="connsiteY0"/>
                </a:cxn>
                <a:cxn ang="0">
                  <a:pos x="connsiteX1" y="connsiteY1"/>
                </a:cxn>
                <a:cxn ang="0">
                  <a:pos x="connsiteX2" y="connsiteY2"/>
                </a:cxn>
                <a:cxn ang="0">
                  <a:pos x="connsiteX3" y="connsiteY3"/>
                </a:cxn>
              </a:cxnLst>
              <a:rect l="l" t="t" r="r" b="b"/>
              <a:pathLst>
                <a:path w="266700" h="302419">
                  <a:moveTo>
                    <a:pt x="0" y="23813"/>
                  </a:moveTo>
                  <a:lnTo>
                    <a:pt x="259556" y="302419"/>
                  </a:lnTo>
                  <a:lnTo>
                    <a:pt x="266700" y="0"/>
                  </a:lnTo>
                  <a:lnTo>
                    <a:pt x="0" y="2381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69"/>
            <p:cNvGrpSpPr/>
            <p:nvPr/>
          </p:nvGrpSpPr>
          <p:grpSpPr>
            <a:xfrm rot="2832674">
              <a:off x="2559710" y="2958969"/>
              <a:ext cx="354223" cy="575756"/>
              <a:chOff x="2833184" y="5597530"/>
              <a:chExt cx="354106" cy="575566"/>
            </a:xfrm>
          </p:grpSpPr>
          <p:sp>
            <p:nvSpPr>
              <p:cNvPr id="20" name="Rounded Rectangle 215"/>
              <p:cNvSpPr/>
              <p:nvPr/>
            </p:nvSpPr>
            <p:spPr>
              <a:xfrm>
                <a:off x="2833184" y="5833301"/>
                <a:ext cx="354106" cy="339795"/>
              </a:xfrm>
              <a:custGeom>
                <a:avLst/>
                <a:gdLst>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919" h="246465">
                    <a:moveTo>
                      <a:pt x="0" y="0"/>
                    </a:moveTo>
                    <a:lnTo>
                      <a:pt x="277919" y="0"/>
                    </a:lnTo>
                    <a:lnTo>
                      <a:pt x="277919" y="29657"/>
                    </a:lnTo>
                    <a:cubicBezTo>
                      <a:pt x="277919" y="48419"/>
                      <a:pt x="262709" y="63629"/>
                      <a:pt x="243947" y="63629"/>
                    </a:cubicBezTo>
                    <a:lnTo>
                      <a:pt x="168190" y="63629"/>
                    </a:lnTo>
                    <a:cubicBezTo>
                      <a:pt x="158127" y="94102"/>
                      <a:pt x="195874" y="215992"/>
                      <a:pt x="183567" y="246465"/>
                    </a:cubicBezTo>
                    <a:cubicBezTo>
                      <a:pt x="171260" y="276938"/>
                      <a:pt x="106657" y="276938"/>
                      <a:pt x="94350" y="246465"/>
                    </a:cubicBezTo>
                    <a:cubicBezTo>
                      <a:pt x="82043" y="215992"/>
                      <a:pt x="119791" y="94102"/>
                      <a:pt x="109728" y="63629"/>
                    </a:cubicBezTo>
                    <a:lnTo>
                      <a:pt x="33972" y="63629"/>
                    </a:lnTo>
                    <a:cubicBezTo>
                      <a:pt x="15210" y="63629"/>
                      <a:pt x="0" y="48419"/>
                      <a:pt x="0" y="29657"/>
                    </a:cubicBezTo>
                    <a:lnTo>
                      <a:pt x="0" y="0"/>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67"/>
              <p:cNvSpPr/>
              <p:nvPr/>
            </p:nvSpPr>
            <p:spPr>
              <a:xfrm>
                <a:off x="2833184" y="5597530"/>
                <a:ext cx="354106" cy="230801"/>
              </a:xfrm>
              <a:prstGeom prst="rect">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lowchart: Manual Input 68"/>
              <p:cNvSpPr/>
              <p:nvPr/>
            </p:nvSpPr>
            <p:spPr>
              <a:xfrm>
                <a:off x="2833184" y="5657689"/>
                <a:ext cx="354106" cy="1756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2906 w 10000"/>
                  <a:gd name="connsiteY1" fmla="*/ 152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2906 w 10000"/>
                  <a:gd name="connsiteY1" fmla="*/ 1528 h 10000"/>
                  <a:gd name="connsiteX2" fmla="*/ 6470 w 10000"/>
                  <a:gd name="connsiteY2" fmla="*/ 652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2000 h 10000"/>
                  <a:gd name="connsiteX0" fmla="*/ 0 w 10000"/>
                  <a:gd name="connsiteY0" fmla="*/ 7262 h 15262"/>
                  <a:gd name="connsiteX1" fmla="*/ 2906 w 10000"/>
                  <a:gd name="connsiteY1" fmla="*/ 6790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4453 w 10000"/>
                  <a:gd name="connsiteY2" fmla="*/ 2190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8153 h 16153"/>
                  <a:gd name="connsiteX1" fmla="*/ 2772 w 10000"/>
                  <a:gd name="connsiteY1" fmla="*/ 4834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 name="connsiteX0" fmla="*/ 0 w 10000"/>
                  <a:gd name="connsiteY0" fmla="*/ 8153 h 16153"/>
                  <a:gd name="connsiteX1" fmla="*/ 2100 w 10000"/>
                  <a:gd name="connsiteY1" fmla="*/ 3958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6153">
                    <a:moveTo>
                      <a:pt x="0" y="8153"/>
                    </a:moveTo>
                    <a:cubicBezTo>
                      <a:pt x="462" y="6267"/>
                      <a:pt x="1313" y="4000"/>
                      <a:pt x="2100" y="3958"/>
                    </a:cubicBezTo>
                    <a:cubicBezTo>
                      <a:pt x="2887" y="3916"/>
                      <a:pt x="3915" y="8556"/>
                      <a:pt x="4722" y="7899"/>
                    </a:cubicBezTo>
                    <a:cubicBezTo>
                      <a:pt x="5529" y="7242"/>
                      <a:pt x="6061" y="306"/>
                      <a:pt x="6941" y="15"/>
                    </a:cubicBezTo>
                    <a:cubicBezTo>
                      <a:pt x="7821" y="-276"/>
                      <a:pt x="9412" y="3609"/>
                      <a:pt x="10000" y="6153"/>
                    </a:cubicBezTo>
                    <a:lnTo>
                      <a:pt x="10000" y="16153"/>
                    </a:lnTo>
                    <a:lnTo>
                      <a:pt x="0" y="16153"/>
                    </a:lnTo>
                    <a:lnTo>
                      <a:pt x="0" y="8153"/>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extLst>
      <p:ext uri="{BB962C8B-B14F-4D97-AF65-F5344CB8AC3E}">
        <p14:creationId xmlns:p14="http://schemas.microsoft.com/office/powerpoint/2010/main" val="3022866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7" name="[TextBox 6]"/>
          <p:cNvSpPr txBox="1"/>
          <p:nvPr/>
        </p:nvSpPr>
        <p:spPr>
          <a:xfrm>
            <a:off x="685800" y="511010"/>
            <a:ext cx="51054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Colors Lab Panel</a:t>
            </a:r>
            <a:r>
              <a:rPr lang="en-US" dirty="0" smtClean="0">
                <a:solidFill>
                  <a:schemeClr val="accent6">
                    <a:lumMod val="75000"/>
                  </a:schemeClr>
                </a:solidFill>
              </a:rPr>
              <a:t> at the right side of </a:t>
            </a:r>
          </a:p>
          <a:p>
            <a:r>
              <a:rPr lang="en-US" dirty="0" smtClean="0">
                <a:solidFill>
                  <a:schemeClr val="accent6">
                    <a:lumMod val="75000"/>
                  </a:schemeClr>
                </a:solidFill>
              </a:rPr>
              <a:t>your screen.</a:t>
            </a:r>
            <a:endParaRPr lang="en-SG" dirty="0">
              <a:solidFill>
                <a:schemeClr val="accent6">
                  <a:lumMod val="7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395" y="304800"/>
            <a:ext cx="622852" cy="914400"/>
          </a:xfrm>
          <a:prstGeom prst="rect">
            <a:avLst/>
          </a:prstGeom>
          <a:noFill/>
          <a:ln w="9525">
            <a:solidFill>
              <a:schemeClr val="bg1">
                <a:lumMod val="85000"/>
              </a:schemeClr>
            </a:solidFill>
            <a:miter lim="800000"/>
            <a:headEnd/>
            <a:tailEnd/>
          </a:ln>
        </p:spPr>
      </p:pic>
      <p:sp>
        <p:nvSpPr>
          <p:cNvPr id="9" name="[Picture 3]"/>
          <p:cNvSpPr txBox="1"/>
          <p:nvPr/>
        </p:nvSpPr>
        <p:spPr>
          <a:xfrm>
            <a:off x="685800" y="1902333"/>
            <a:ext cx="4800600" cy="384720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this button           to change the main color of the panel.</a:t>
            </a:r>
          </a:p>
          <a:p>
            <a:endParaRPr lang="en-US" b="1" dirty="0" smtClean="0">
              <a:solidFill>
                <a:schemeClr val="accent6">
                  <a:lumMod val="75000"/>
                </a:schemeClr>
              </a:solidFill>
            </a:endParaRPr>
          </a:p>
          <a:p>
            <a:r>
              <a:rPr lang="en-US" b="1" dirty="0" smtClean="0">
                <a:solidFill>
                  <a:schemeClr val="accent6">
                    <a:lumMod val="75000"/>
                  </a:schemeClr>
                </a:solidFill>
              </a:rPr>
              <a:t>Drag</a:t>
            </a:r>
            <a:r>
              <a:rPr lang="en-US" dirty="0" smtClean="0">
                <a:solidFill>
                  <a:schemeClr val="accent6">
                    <a:lumMod val="75000"/>
                  </a:schemeClr>
                </a:solidFill>
              </a:rPr>
              <a:t> the same button to pick a color from the surrounding area (it works like a color picker). </a:t>
            </a:r>
          </a:p>
          <a:p>
            <a:r>
              <a:rPr lang="en-US" dirty="0" smtClean="0">
                <a:solidFill>
                  <a:schemeClr val="accent6">
                    <a:lumMod val="75000"/>
                  </a:schemeClr>
                </a:solidFill>
              </a:rPr>
              <a:t>You can use it to pick colors even from outside the PowerPoint window.</a:t>
            </a:r>
          </a:p>
          <a:p>
            <a:endParaRPr lang="en-US" dirty="0">
              <a:solidFill>
                <a:schemeClr val="accent6">
                  <a:lumMod val="75000"/>
                </a:schemeClr>
              </a:solidFill>
            </a:endParaRPr>
          </a:p>
          <a:p>
            <a:r>
              <a:rPr lang="en-US" dirty="0" smtClean="0">
                <a:solidFill>
                  <a:schemeClr val="accent6">
                    <a:lumMod val="75000"/>
                  </a:schemeClr>
                </a:solidFill>
              </a:rPr>
              <a:t>As you change the main color, other colors in the panel change to give show you matching colors to the one you picked.</a:t>
            </a:r>
          </a:p>
          <a:p>
            <a:endParaRPr lang="en-US" dirty="0">
              <a:solidFill>
                <a:schemeClr val="accent6">
                  <a:lumMod val="75000"/>
                </a:schemeClr>
              </a:solidFill>
            </a:endParaRPr>
          </a:p>
          <a:p>
            <a:endParaRPr lang="en-SG" dirty="0">
              <a:solidFill>
                <a:schemeClr val="accent6">
                  <a:lumMod val="75000"/>
                </a:schemeClr>
              </a:solidFill>
            </a:endParaRPr>
          </a:p>
        </p:txBody>
      </p:sp>
      <p:sp>
        <p:nvSpPr>
          <p:cNvPr id="16" name="Freeform 15"/>
          <p:cNvSpPr/>
          <p:nvPr/>
        </p:nvSpPr>
        <p:spPr>
          <a:xfrm>
            <a:off x="3920247" y="3822970"/>
            <a:ext cx="2071991" cy="476656"/>
          </a:xfrm>
          <a:custGeom>
            <a:avLst/>
            <a:gdLst>
              <a:gd name="connsiteX0" fmla="*/ 0 w 2071991"/>
              <a:gd name="connsiteY0" fmla="*/ 476656 h 476656"/>
              <a:gd name="connsiteX1" fmla="*/ 982493 w 2071991"/>
              <a:gd name="connsiteY1" fmla="*/ 136187 h 476656"/>
              <a:gd name="connsiteX2" fmla="*/ 2071991 w 2071991"/>
              <a:gd name="connsiteY2" fmla="*/ 0 h 476656"/>
            </a:gdLst>
            <a:ahLst/>
            <a:cxnLst>
              <a:cxn ang="0">
                <a:pos x="connsiteX0" y="connsiteY0"/>
              </a:cxn>
              <a:cxn ang="0">
                <a:pos x="connsiteX1" y="connsiteY1"/>
              </a:cxn>
              <a:cxn ang="0">
                <a:pos x="connsiteX2" y="connsiteY2"/>
              </a:cxn>
            </a:cxnLst>
            <a:rect l="l" t="t" r="r" b="b"/>
            <a:pathLst>
              <a:path w="2071991" h="476656">
                <a:moveTo>
                  <a:pt x="0" y="476656"/>
                </a:moveTo>
                <a:cubicBezTo>
                  <a:pt x="318580" y="346143"/>
                  <a:pt x="637161" y="215630"/>
                  <a:pt x="982493" y="136187"/>
                </a:cubicBezTo>
                <a:cubicBezTo>
                  <a:pt x="1327825" y="56744"/>
                  <a:pt x="2071991" y="0"/>
                  <a:pt x="2071991"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32560"/>
            <a:ext cx="4857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Freeform 14"/>
          <p:cNvSpPr/>
          <p:nvPr/>
        </p:nvSpPr>
        <p:spPr>
          <a:xfrm>
            <a:off x="2909886" y="1295400"/>
            <a:ext cx="3033713" cy="603115"/>
          </a:xfrm>
          <a:custGeom>
            <a:avLst/>
            <a:gdLst>
              <a:gd name="connsiteX0" fmla="*/ 0 w 4260714"/>
              <a:gd name="connsiteY0" fmla="*/ 603115 h 603115"/>
              <a:gd name="connsiteX1" fmla="*/ 622570 w 4260714"/>
              <a:gd name="connsiteY1" fmla="*/ 379379 h 603115"/>
              <a:gd name="connsiteX2" fmla="*/ 3424136 w 4260714"/>
              <a:gd name="connsiteY2" fmla="*/ 428017 h 603115"/>
              <a:gd name="connsiteX3" fmla="*/ 4260714 w 4260714"/>
              <a:gd name="connsiteY3" fmla="*/ 0 h 603115"/>
            </a:gdLst>
            <a:ahLst/>
            <a:cxnLst>
              <a:cxn ang="0">
                <a:pos x="connsiteX0" y="connsiteY0"/>
              </a:cxn>
              <a:cxn ang="0">
                <a:pos x="connsiteX1" y="connsiteY1"/>
              </a:cxn>
              <a:cxn ang="0">
                <a:pos x="connsiteX2" y="connsiteY2"/>
              </a:cxn>
              <a:cxn ang="0">
                <a:pos x="connsiteX3" y="connsiteY3"/>
              </a:cxn>
            </a:cxnLst>
            <a:rect l="l" t="t" r="r" b="b"/>
            <a:pathLst>
              <a:path w="4260714" h="603115">
                <a:moveTo>
                  <a:pt x="0" y="603115"/>
                </a:moveTo>
                <a:cubicBezTo>
                  <a:pt x="25940" y="505838"/>
                  <a:pt x="51881" y="408562"/>
                  <a:pt x="622570" y="379379"/>
                </a:cubicBezTo>
                <a:cubicBezTo>
                  <a:pt x="1193259" y="350196"/>
                  <a:pt x="2817779" y="491247"/>
                  <a:pt x="3424136" y="428017"/>
                </a:cubicBezTo>
                <a:cubicBezTo>
                  <a:pt x="4030493" y="364787"/>
                  <a:pt x="4260714" y="0"/>
                  <a:pt x="4260714"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16804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9" name="[Picture 3]"/>
          <p:cNvSpPr txBox="1"/>
          <p:nvPr/>
        </p:nvSpPr>
        <p:spPr>
          <a:xfrm>
            <a:off x="685800" y="457200"/>
            <a:ext cx="48006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Select the shape below:</a:t>
            </a:r>
            <a:endParaRPr lang="en-SG" dirty="0">
              <a:solidFill>
                <a:schemeClr val="accent6">
                  <a:lumMod val="75000"/>
                </a:schemeClr>
              </a:solidFill>
            </a:endParaRPr>
          </a:p>
        </p:txBody>
      </p:sp>
      <p:sp>
        <p:nvSpPr>
          <p:cNvPr id="11" name="[Picture 3]"/>
          <p:cNvSpPr txBox="1"/>
          <p:nvPr/>
        </p:nvSpPr>
        <p:spPr>
          <a:xfrm>
            <a:off x="685800" y="2362200"/>
            <a:ext cx="4953000" cy="3016210"/>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a:t>
            </a:r>
            <a:r>
              <a:rPr lang="en-US" b="1" dirty="0" smtClean="0">
                <a:solidFill>
                  <a:schemeClr val="accent6">
                    <a:lumMod val="75000"/>
                  </a:schemeClr>
                </a:solidFill>
              </a:rPr>
              <a:t>Drag</a:t>
            </a:r>
            <a:r>
              <a:rPr lang="en-US" dirty="0" smtClean="0">
                <a:solidFill>
                  <a:schemeClr val="accent6">
                    <a:lumMod val="75000"/>
                  </a:schemeClr>
                </a:solidFill>
              </a:rPr>
              <a:t> the            button in the panel to change the selected shape’s </a:t>
            </a:r>
            <a:r>
              <a:rPr lang="en-US" b="1" dirty="0" smtClean="0">
                <a:solidFill>
                  <a:schemeClr val="accent6">
                    <a:lumMod val="75000"/>
                  </a:schemeClr>
                </a:solidFill>
              </a:rPr>
              <a:t>FONT</a:t>
            </a:r>
            <a:r>
              <a:rPr lang="en-US" dirty="0">
                <a:solidFill>
                  <a:schemeClr val="accent6">
                    <a:lumMod val="75000"/>
                  </a:schemeClr>
                </a:solidFill>
              </a:rPr>
              <a:t> </a:t>
            </a:r>
            <a:r>
              <a:rPr lang="en-US" dirty="0" smtClean="0">
                <a:solidFill>
                  <a:schemeClr val="accent6">
                    <a:lumMod val="75000"/>
                  </a:schemeClr>
                </a:solidFill>
              </a:rPr>
              <a:t>color. </a:t>
            </a:r>
            <a:r>
              <a:rPr lang="en-US" dirty="0">
                <a:solidFill>
                  <a:schemeClr val="accent6">
                    <a:lumMod val="75000"/>
                  </a:schemeClr>
                </a:solidFill>
              </a:rPr>
              <a:t> </a:t>
            </a:r>
            <a:endParaRPr lang="en-US" dirty="0" smtClean="0">
              <a:solidFill>
                <a:schemeClr val="accent6">
                  <a:lumMod val="75000"/>
                </a:schemeClr>
              </a:solidFill>
            </a:endParaRPr>
          </a:p>
          <a:p>
            <a:endParaRPr lang="en-US" dirty="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Drag the</a:t>
            </a:r>
            <a:r>
              <a:rPr lang="en-SG" dirty="0" smtClean="0">
                <a:solidFill>
                  <a:schemeClr val="accent6">
                    <a:lumMod val="75000"/>
                  </a:schemeClr>
                </a:solidFill>
              </a:rPr>
              <a:t>             button to change its </a:t>
            </a:r>
            <a:r>
              <a:rPr lang="en-SG" b="1" dirty="0" smtClean="0">
                <a:solidFill>
                  <a:schemeClr val="accent6">
                    <a:lumMod val="75000"/>
                  </a:schemeClr>
                </a:solidFill>
              </a:rPr>
              <a:t>LINE</a:t>
            </a:r>
            <a:r>
              <a:rPr lang="en-SG" dirty="0">
                <a:solidFill>
                  <a:schemeClr val="accent6">
                    <a:lumMod val="75000"/>
                  </a:schemeClr>
                </a:solidFill>
              </a:rPr>
              <a:t> </a:t>
            </a:r>
            <a:r>
              <a:rPr lang="en-SG" dirty="0" err="1" smtClean="0">
                <a:solidFill>
                  <a:schemeClr val="accent6">
                    <a:lumMod val="75000"/>
                  </a:schemeClr>
                </a:solidFill>
              </a:rPr>
              <a:t>color</a:t>
            </a:r>
            <a:r>
              <a:rPr lang="en-SG" dirty="0">
                <a:solidFill>
                  <a:schemeClr val="accent6">
                    <a:lumMod val="75000"/>
                  </a:schemeClr>
                </a:solidFill>
              </a:rPr>
              <a:t>.</a:t>
            </a:r>
            <a:endParaRPr lang="en-SG" dirty="0" smtClean="0">
              <a:solidFill>
                <a:schemeClr val="accent6">
                  <a:lumMod val="75000"/>
                </a:schemeClr>
              </a:solidFill>
            </a:endParaRPr>
          </a:p>
          <a:p>
            <a:endParaRPr lang="en-SG" dirty="0">
              <a:solidFill>
                <a:schemeClr val="accent6">
                  <a:lumMod val="75000"/>
                </a:schemeClr>
              </a:solidFill>
            </a:endParaRPr>
          </a:p>
          <a:p>
            <a:r>
              <a:rPr lang="en-SG" dirty="0" smtClean="0">
                <a:solidFill>
                  <a:schemeClr val="accent6">
                    <a:lumMod val="75000"/>
                  </a:schemeClr>
                </a:solidFill>
              </a:rPr>
              <a:t>or          button to change its </a:t>
            </a:r>
            <a:r>
              <a:rPr lang="en-SG" b="1" dirty="0" smtClean="0">
                <a:solidFill>
                  <a:schemeClr val="accent6">
                    <a:lumMod val="75000"/>
                  </a:schemeClr>
                </a:solidFill>
              </a:rPr>
              <a:t>FILL</a:t>
            </a:r>
            <a:r>
              <a:rPr lang="en-SG" dirty="0" smtClean="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a:t>
            </a:r>
          </a:p>
          <a:p>
            <a:endParaRPr lang="en-US" dirty="0">
              <a:solidFill>
                <a:schemeClr val="accent6">
                  <a:lumMod val="75000"/>
                </a:schemeClr>
              </a:solidFill>
            </a:endParaRPr>
          </a:p>
          <a:p>
            <a:r>
              <a:rPr lang="en-US" b="1" dirty="0" smtClean="0">
                <a:solidFill>
                  <a:schemeClr val="accent6">
                    <a:lumMod val="75000"/>
                  </a:schemeClr>
                </a:solidFill>
              </a:rPr>
              <a:t>Tip:</a:t>
            </a:r>
            <a:r>
              <a:rPr lang="en-US" dirty="0" smtClean="0">
                <a:solidFill>
                  <a:schemeClr val="accent6">
                    <a:lumMod val="75000"/>
                  </a:schemeClr>
                </a:solidFill>
              </a:rPr>
              <a:t> clicking any of those three buttons let you choose a color from the standard color palette.</a:t>
            </a:r>
            <a:endParaRPr lang="en-SG" dirty="0">
              <a:solidFill>
                <a:schemeClr val="accent6">
                  <a:lumMod val="75000"/>
                </a:schemeClr>
              </a:solidFill>
            </a:endParaRPr>
          </a:p>
        </p:txBody>
      </p:sp>
      <p:sp>
        <p:nvSpPr>
          <p:cNvPr id="12" name="圆角矩形 11"/>
          <p:cNvSpPr/>
          <p:nvPr/>
        </p:nvSpPr>
        <p:spPr>
          <a:xfrm>
            <a:off x="1314450" y="1075069"/>
            <a:ext cx="3516134" cy="803374"/>
          </a:xfrm>
          <a:prstGeom prst="roundRect">
            <a:avLst/>
          </a:prstGeom>
          <a:solidFill>
            <a:srgbClr val="4D74B9"/>
          </a:solidFill>
          <a:ln>
            <a:solidFill>
              <a:srgbClr val="4D7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FFFF"/>
                </a:solidFill>
              </a:rPr>
              <a:t>Select me!</a:t>
            </a:r>
            <a:endParaRPr lang="zh-CN" altLang="en-US" sz="4000" dirty="0">
              <a:solidFill>
                <a:srgbClr val="FFFFFF"/>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456477"/>
            <a:ext cx="419048" cy="428571"/>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871" y="3589335"/>
            <a:ext cx="419048" cy="428571"/>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708" y="4046535"/>
            <a:ext cx="419048" cy="428571"/>
          </a:xfrm>
          <a:prstGeom prst="rect">
            <a:avLst/>
          </a:prstGeom>
        </p:spPr>
      </p:pic>
    </p:spTree>
    <p:extLst>
      <p:ext uri="{BB962C8B-B14F-4D97-AF65-F5344CB8AC3E}">
        <p14:creationId xmlns:p14="http://schemas.microsoft.com/office/powerpoint/2010/main" val="3376789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Effects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2" name="Group 1"/>
          <p:cNvGrpSpPr/>
          <p:nvPr/>
        </p:nvGrpSpPr>
        <p:grpSpPr>
          <a:xfrm>
            <a:off x="2350308" y="2884731"/>
            <a:ext cx="838200" cy="838200"/>
            <a:chOff x="1002575" y="1231726"/>
            <a:chExt cx="838200" cy="838200"/>
          </a:xfrm>
        </p:grpSpPr>
        <p:grpSp>
          <p:nvGrpSpPr>
            <p:cNvPr id="14" name="Group 13"/>
            <p:cNvGrpSpPr/>
            <p:nvPr/>
          </p:nvGrpSpPr>
          <p:grpSpPr>
            <a:xfrm>
              <a:off x="1002575" y="1231726"/>
              <a:ext cx="838200" cy="838200"/>
              <a:chOff x="375266" y="5397326"/>
              <a:chExt cx="838200" cy="838200"/>
            </a:xfrm>
          </p:grpSpPr>
          <p:sp>
            <p:nvSpPr>
              <p:cNvPr id="16" name="Rectangle 15"/>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rot="19309737">
              <a:off x="1055944" y="1716648"/>
              <a:ext cx="451729" cy="125057"/>
              <a:chOff x="4341446" y="3824908"/>
              <a:chExt cx="580645" cy="91227"/>
            </a:xfrm>
          </p:grpSpPr>
          <p:sp>
            <p:nvSpPr>
              <p:cNvPr id="25" name="Rectangle 24"/>
              <p:cNvSpPr/>
              <p:nvPr/>
            </p:nvSpPr>
            <p:spPr>
              <a:xfrm>
                <a:off x="4341446" y="3824908"/>
                <a:ext cx="387077" cy="91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1683" y="3825073"/>
                <a:ext cx="150408" cy="91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5-Point Star 26"/>
            <p:cNvSpPr/>
            <p:nvPr/>
          </p:nvSpPr>
          <p:spPr>
            <a:xfrm>
              <a:off x="1214564" y="1400625"/>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p:nvPr/>
          </p:nvSpPr>
          <p:spPr>
            <a:xfrm>
              <a:off x="1497932" y="1697507"/>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p:nvPr/>
          </p:nvSpPr>
          <p:spPr>
            <a:xfrm>
              <a:off x="1487436" y="1427269"/>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05158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1143000" y="1600200"/>
            <a:ext cx="3519278" cy="3505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picture below, click              and choose </a:t>
            </a:r>
            <a:r>
              <a:rPr lang="en-US" dirty="0" smtClean="0">
                <a:solidFill>
                  <a:srgbClr val="0070C0"/>
                </a:solidFill>
                <a:latin typeface="Consolas" panose="020B0609020204030204" pitchFamily="49" charset="0"/>
                <a:cs typeface="Consolas" panose="020B0609020204030204" pitchFamily="49" charset="0"/>
              </a:rPr>
              <a:t>make transparent</a:t>
            </a:r>
            <a:r>
              <a:rPr lang="en-US" dirty="0" smtClean="0">
                <a:solidFill>
                  <a:schemeClr val="accent6">
                    <a:lumMod val="75000"/>
                  </a:schemeClr>
                </a:solidFill>
              </a:rPr>
              <a:t> option. </a:t>
            </a:r>
            <a:br>
              <a:rPr lang="en-US" dirty="0" smtClean="0">
                <a:solidFill>
                  <a:schemeClr val="accent6">
                    <a:lumMod val="75000"/>
                  </a:schemeClr>
                </a:solidFill>
              </a:rPr>
            </a:br>
            <a:r>
              <a:rPr lang="en-US" dirty="0" smtClean="0">
                <a:solidFill>
                  <a:schemeClr val="accent6">
                    <a:lumMod val="75000"/>
                  </a:schemeClr>
                </a:solidFill>
              </a:rPr>
              <a:t>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36578"/>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After a picture has been made transparent, you can adjust transparency by right-clicking the picture and choosing  </a:t>
            </a:r>
            <a:r>
              <a:rPr lang="en-US" dirty="0">
                <a:solidFill>
                  <a:srgbClr val="0070C0"/>
                </a:solidFill>
                <a:latin typeface="Consolas" panose="020B0609020204030204" pitchFamily="49" charset="0"/>
                <a:cs typeface="Consolas" panose="020B0609020204030204" pitchFamily="49" charset="0"/>
              </a:rPr>
              <a:t>format picture </a:t>
            </a:r>
            <a:r>
              <a:rPr lang="en-US" dirty="0" smtClean="0">
                <a:solidFill>
                  <a:schemeClr val="accent6">
                    <a:lumMod val="75000"/>
                  </a:schemeClr>
                </a:solidFill>
                <a:sym typeface="Wingdings" panose="05000000000000000000" pitchFamily="2" charset="2"/>
              </a:rPr>
              <a:t> </a:t>
            </a:r>
            <a:r>
              <a:rPr lang="en-US" dirty="0">
                <a:solidFill>
                  <a:srgbClr val="0070C0"/>
                </a:solidFill>
                <a:latin typeface="Consolas" panose="020B0609020204030204" pitchFamily="49" charset="0"/>
                <a:cs typeface="Consolas" panose="020B0609020204030204" pitchFamily="49" charset="0"/>
                <a:sym typeface="Wingdings" panose="05000000000000000000" pitchFamily="2" charset="2"/>
              </a:rPr>
              <a:t>fill</a:t>
            </a:r>
            <a:r>
              <a:rPr lang="en-US" dirty="0" smtClean="0">
                <a:solidFill>
                  <a:schemeClr val="accent6">
                    <a:lumMod val="75000"/>
                  </a:schemeClr>
                </a:solidFill>
              </a:rPr>
              <a:t>.</a:t>
            </a:r>
            <a:endParaRPr lang="en-SG" dirty="0">
              <a:solidFill>
                <a:schemeClr val="accent6">
                  <a:lumMod val="75000"/>
                </a:schemeClr>
              </a:solidFill>
            </a:endParaRPr>
          </a:p>
        </p:txBody>
      </p:sp>
    </p:spTree>
    <p:extLst>
      <p:ext uri="{BB962C8B-B14F-4D97-AF65-F5344CB8AC3E}">
        <p14:creationId xmlns:p14="http://schemas.microsoft.com/office/powerpoint/2010/main" val="36675893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470" b="33433"/>
          <a:stretch/>
        </p:blipFill>
        <p:spPr bwMode="auto">
          <a:xfrm>
            <a:off x="1143000" y="2256816"/>
            <a:ext cx="3519278" cy="2848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circle below, click              and choose either </a:t>
            </a:r>
            <a:r>
              <a:rPr lang="en-US" dirty="0" smtClean="0">
                <a:solidFill>
                  <a:srgbClr val="0070C0"/>
                </a:solidFill>
                <a:latin typeface="Consolas" panose="020B0609020204030204" pitchFamily="49" charset="0"/>
                <a:cs typeface="Consolas" panose="020B0609020204030204" pitchFamily="49" charset="0"/>
              </a:rPr>
              <a:t>Magnifying Glass</a:t>
            </a:r>
            <a:r>
              <a:rPr lang="en-US" dirty="0" smtClean="0">
                <a:solidFill>
                  <a:schemeClr val="accent6">
                    <a:lumMod val="75000"/>
                  </a:schemeClr>
                </a:solidFill>
              </a:rPr>
              <a:t> option.  </a:t>
            </a:r>
            <a:br>
              <a:rPr lang="en-US" dirty="0" smtClean="0">
                <a:solidFill>
                  <a:schemeClr val="accent6">
                    <a:lumMod val="75000"/>
                  </a:schemeClr>
                </a:solidFill>
              </a:rPr>
            </a:br>
            <a:r>
              <a:rPr lang="en-US" dirty="0" smtClean="0">
                <a:solidFill>
                  <a:schemeClr val="accent6">
                    <a:lumMod val="75000"/>
                  </a:schemeClr>
                </a:solidFill>
              </a:rPr>
              <a:t>It will create a magnified version of the area covered by the circle.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You can resize the newly created shape to match the magnifying level you need</a:t>
            </a:r>
            <a:endParaRPr lang="en-SG" dirty="0">
              <a:solidFill>
                <a:schemeClr val="accent6">
                  <a:lumMod val="75000"/>
                </a:schemeClr>
              </a:solidFill>
            </a:endParaRPr>
          </a:p>
        </p:txBody>
      </p:sp>
      <p:sp>
        <p:nvSpPr>
          <p:cNvPr id="2" name="Flowchart: Connector 1"/>
          <p:cNvSpPr/>
          <p:nvPr/>
        </p:nvSpPr>
        <p:spPr>
          <a:xfrm>
            <a:off x="3048000" y="2866820"/>
            <a:ext cx="785508" cy="785508"/>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Tree>
    <p:extLst>
      <p:ext uri="{BB962C8B-B14F-4D97-AF65-F5344CB8AC3E}">
        <p14:creationId xmlns:p14="http://schemas.microsoft.com/office/powerpoint/2010/main" val="12423743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470" b="33433"/>
          <a:stretch/>
        </p:blipFill>
        <p:spPr bwMode="auto">
          <a:xfrm>
            <a:off x="1143000" y="2256816"/>
            <a:ext cx="3519278" cy="2848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circle below, click              and choose either </a:t>
            </a:r>
            <a:r>
              <a:rPr lang="en-US" dirty="0" smtClean="0">
                <a:solidFill>
                  <a:srgbClr val="0070C0"/>
                </a:solidFill>
                <a:latin typeface="Consolas" panose="020B0609020204030204" pitchFamily="49" charset="0"/>
                <a:cs typeface="Consolas" panose="020B0609020204030204" pitchFamily="49" charset="0"/>
              </a:rPr>
              <a:t>blur remainder </a:t>
            </a:r>
            <a:r>
              <a:rPr lang="en-US" dirty="0" smtClean="0">
                <a:solidFill>
                  <a:schemeClr val="accent6">
                    <a:lumMod val="75000"/>
                  </a:schemeClr>
                </a:solidFill>
              </a:rPr>
              <a:t>or </a:t>
            </a:r>
            <a:r>
              <a:rPr lang="en-US" dirty="0">
                <a:solidFill>
                  <a:srgbClr val="0070C0"/>
                </a:solidFill>
                <a:latin typeface="Consolas" panose="020B0609020204030204" pitchFamily="49" charset="0"/>
                <a:cs typeface="Consolas" panose="020B0609020204030204" pitchFamily="49" charset="0"/>
              </a:rPr>
              <a:t>recolor remainder</a:t>
            </a:r>
            <a:r>
              <a:rPr lang="en-US" dirty="0" smtClean="0">
                <a:solidFill>
                  <a:schemeClr val="accent6">
                    <a:lumMod val="75000"/>
                  </a:schemeClr>
                </a:solidFill>
              </a:rPr>
              <a:t>.  </a:t>
            </a:r>
            <a:br>
              <a:rPr lang="en-US" dirty="0" smtClean="0">
                <a:solidFill>
                  <a:schemeClr val="accent6">
                    <a:lumMod val="75000"/>
                  </a:schemeClr>
                </a:solidFill>
              </a:rPr>
            </a:br>
            <a:r>
              <a:rPr lang="en-US" dirty="0" smtClean="0">
                <a:solidFill>
                  <a:schemeClr val="accent6">
                    <a:lumMod val="75000"/>
                  </a:schemeClr>
                </a:solidFill>
              </a:rPr>
              <a:t>It will create a new slide with the desired effect.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Flowchart: Connector 1"/>
          <p:cNvSpPr/>
          <p:nvPr/>
        </p:nvSpPr>
        <p:spPr>
          <a:xfrm>
            <a:off x="2133600" y="2590800"/>
            <a:ext cx="1905000" cy="1905000"/>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8"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You can apply these two effects to multiple shapes too. Just select the relevant shapes before clicking the button.</a:t>
            </a:r>
            <a:endParaRPr lang="en-SG" dirty="0">
              <a:solidFill>
                <a:schemeClr val="accent6">
                  <a:lumMod val="75000"/>
                </a:schemeClr>
              </a:solidFill>
            </a:endParaRPr>
          </a:p>
        </p:txBody>
      </p:sp>
    </p:spTree>
    <p:extLst>
      <p:ext uri="{BB962C8B-B14F-4D97-AF65-F5344CB8AC3E}">
        <p14:creationId xmlns:p14="http://schemas.microsoft.com/office/powerpoint/2010/main" val="11786464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381000"/>
            <a:ext cx="7917761" cy="923330"/>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In the new slide created, you can adjust the edge-softness of the circular area in concern by right-clicking </a:t>
            </a:r>
            <a:r>
              <a:rPr lang="en-US" i="1" dirty="0" smtClean="0">
                <a:solidFill>
                  <a:schemeClr val="accent6">
                    <a:lumMod val="75000"/>
                  </a:schemeClr>
                </a:solidFill>
              </a:rPr>
              <a:t>that area </a:t>
            </a:r>
            <a:r>
              <a:rPr lang="en-US" dirty="0" smtClean="0">
                <a:solidFill>
                  <a:schemeClr val="accent6">
                    <a:lumMod val="75000"/>
                  </a:schemeClr>
                </a:solidFill>
              </a:rPr>
              <a:t>and choosing  </a:t>
            </a:r>
            <a:r>
              <a:rPr lang="en-US" dirty="0" smtClean="0">
                <a:solidFill>
                  <a:srgbClr val="0070C0"/>
                </a:solidFill>
                <a:latin typeface="Consolas" panose="020B0609020204030204" pitchFamily="49" charset="0"/>
                <a:cs typeface="Consolas" panose="020B0609020204030204" pitchFamily="49" charset="0"/>
              </a:rPr>
              <a:t>format picture </a:t>
            </a:r>
            <a:r>
              <a:rPr lang="en-US" dirty="0" smtClean="0">
                <a:solidFill>
                  <a:schemeClr val="accent6">
                    <a:lumMod val="75000"/>
                  </a:schemeClr>
                </a:solidFill>
                <a:sym typeface="Wingdings" panose="05000000000000000000" pitchFamily="2" charset="2"/>
              </a:rPr>
              <a:t> </a:t>
            </a:r>
            <a:r>
              <a:rPr lang="en-US" dirty="0" smtClean="0">
                <a:solidFill>
                  <a:srgbClr val="0070C0"/>
                </a:solidFill>
                <a:latin typeface="Consolas" panose="020B0609020204030204" pitchFamily="49" charset="0"/>
                <a:cs typeface="Consolas" panose="020B0609020204030204" pitchFamily="49" charset="0"/>
                <a:sym typeface="Wingdings" panose="05000000000000000000" pitchFamily="2" charset="2"/>
              </a:rPr>
              <a:t>glow and soft edges</a:t>
            </a:r>
            <a:r>
              <a:rPr lang="en-US" dirty="0" smtClean="0">
                <a:solidFill>
                  <a:schemeClr val="accent6">
                    <a:lumMod val="75000"/>
                  </a:schemeClr>
                </a:solidFill>
              </a:rPr>
              <a:t>.</a:t>
            </a:r>
            <a:endParaRPr lang="en-SG" dirty="0">
              <a:solidFill>
                <a:schemeClr val="accent6">
                  <a:lumMod val="75000"/>
                </a:schemeClr>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455" y="1447800"/>
            <a:ext cx="5581650" cy="484822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a:off x="3657600" y="990600"/>
            <a:ext cx="457200" cy="2362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990600"/>
            <a:ext cx="8382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6364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337338" y="2884224"/>
            <a:ext cx="838200" cy="838200"/>
            <a:chOff x="1002575" y="1231726"/>
            <a:chExt cx="838200" cy="838200"/>
          </a:xfrm>
        </p:grpSpPr>
        <p:grpSp>
          <p:nvGrpSpPr>
            <p:cNvPr id="15" name="Group 14"/>
            <p:cNvGrpSpPr/>
            <p:nvPr/>
          </p:nvGrpSpPr>
          <p:grpSpPr>
            <a:xfrm>
              <a:off x="1002575" y="1231726"/>
              <a:ext cx="838200" cy="838200"/>
              <a:chOff x="375266" y="5397326"/>
              <a:chExt cx="838200" cy="838200"/>
            </a:xfrm>
          </p:grpSpPr>
          <p:sp>
            <p:nvSpPr>
              <p:cNvPr id="18" name="Rectangle 17"/>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2217" t="30045" r="31679" b="38469"/>
            <a:stretch/>
          </p:blipFill>
          <p:spPr bwMode="auto">
            <a:xfrm>
              <a:off x="1157458" y="1398413"/>
              <a:ext cx="528434"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Agenda Lab </a:t>
            </a:r>
            <a:r>
              <a:rPr lang="en-US" dirty="0" smtClean="0">
                <a:solidFill>
                  <a:schemeClr val="accent6">
                    <a:lumMod val="75000"/>
                  </a:schemeClr>
                </a:solidFill>
              </a:rPr>
              <a:t>feature</a:t>
            </a:r>
            <a:endParaRPr lang="en-SG" dirty="0">
              <a:solidFill>
                <a:schemeClr val="accent6">
                  <a:lumMod val="75000"/>
                </a:schemeClr>
              </a:solidFill>
            </a:endParaRPr>
          </a:p>
        </p:txBody>
      </p:sp>
    </p:spTree>
    <p:extLst>
      <p:ext uri="{BB962C8B-B14F-4D97-AF65-F5344CB8AC3E}">
        <p14:creationId xmlns:p14="http://schemas.microsoft.com/office/powerpoint/2010/main" val="1452981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the             and choose </a:t>
            </a:r>
            <a:r>
              <a:rPr lang="en-US" dirty="0" smtClean="0">
                <a:solidFill>
                  <a:srgbClr val="0070C0"/>
                </a:solidFill>
                <a:latin typeface="Consolas" panose="020B0609020204030204" pitchFamily="49" charset="0"/>
                <a:cs typeface="Consolas" panose="020B0609020204030204" pitchFamily="49" charset="0"/>
              </a:rPr>
              <a:t>agenda slides (text) </a:t>
            </a:r>
            <a:r>
              <a:rPr lang="en-US" dirty="0" smtClean="0">
                <a:solidFill>
                  <a:schemeClr val="accent6">
                    <a:lumMod val="75000"/>
                  </a:schemeClr>
                </a:solidFill>
              </a:rPr>
              <a:t>option. </a:t>
            </a:r>
            <a:endParaRPr lang="en-SG" dirty="0">
              <a:solidFill>
                <a:schemeClr val="accent6">
                  <a:lumMod val="75000"/>
                </a:schemeClr>
              </a:solidFill>
            </a:endParaRPr>
          </a:p>
        </p:txBody>
      </p:sp>
      <p:sp>
        <p:nvSpPr>
          <p:cNvPr id="5" name="Rectangle 4"/>
          <p:cNvSpPr/>
          <p:nvPr/>
        </p:nvSpPr>
        <p:spPr>
          <a:xfrm>
            <a:off x="616638" y="5638800"/>
            <a:ext cx="7917761" cy="646331"/>
          </a:xfrm>
          <a:prstGeom prst="rect">
            <a:avLst/>
          </a:prstGeom>
        </p:spPr>
        <p:txBody>
          <a:bodyPr wrap="square">
            <a:spAutoFit/>
          </a:bodyPr>
          <a:lstStyle/>
          <a:p>
            <a:r>
              <a:rPr lang="en-US" dirty="0" smtClean="0">
                <a:solidFill>
                  <a:schemeClr val="accent6">
                    <a:lumMod val="75000"/>
                  </a:schemeClr>
                </a:solidFill>
              </a:rPr>
              <a:t>That will insert agenda slides into the slide deck. Items in the agenda slides will correspond to the names of the slide sections.</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90497"/>
            <a:ext cx="533400" cy="744538"/>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447800"/>
            <a:ext cx="5885160" cy="3910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290208" y="2286000"/>
            <a:ext cx="1419272" cy="1066800"/>
          </a:xfrm>
          <a:prstGeom prst="rect">
            <a:avLst/>
          </a:prstGeom>
          <a:noFill/>
          <a:ln>
            <a:solidFill>
              <a:srgbClr val="C00000"/>
            </a:solidFill>
            <a:prstDash val="sysDot"/>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1301557" y="4038600"/>
            <a:ext cx="1419272" cy="1066800"/>
          </a:xfrm>
          <a:prstGeom prst="rect">
            <a:avLst/>
          </a:prstGeom>
          <a:noFill/>
          <a:ln>
            <a:solidFill>
              <a:srgbClr val="C00000"/>
            </a:solidFill>
            <a:prstDash val="sysDot"/>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5825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362199"/>
            <a:ext cx="7848600" cy="1754326"/>
          </a:xfrm>
          <a:prstGeom prst="rect">
            <a:avLst/>
          </a:prstGeom>
          <a:noFill/>
        </p:spPr>
        <p:txBody>
          <a:bodyPr wrap="square" rtlCol="0">
            <a:spAutoFit/>
          </a:bodyPr>
          <a:lstStyle/>
          <a:p>
            <a:r>
              <a:rPr lang="en-US" dirty="0" smtClean="0">
                <a:solidFill>
                  <a:schemeClr val="accent6">
                    <a:lumMod val="75000"/>
                  </a:schemeClr>
                </a:solidFill>
              </a:rPr>
              <a:t>Some buttons may appear to be disabled like this:</a:t>
            </a:r>
          </a:p>
          <a:p>
            <a:endParaRPr lang="en-US" dirty="0">
              <a:solidFill>
                <a:schemeClr val="accent6">
                  <a:lumMod val="75000"/>
                </a:schemeClr>
              </a:solidFill>
            </a:endParaRPr>
          </a:p>
          <a:p>
            <a:endParaRPr lang="en-US" dirty="0" smtClean="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That is because a button is enabled only when it can be used.  This tutorial will show you when they can be used.</a:t>
            </a:r>
            <a:endParaRPr lang="en-US" dirty="0">
              <a:solidFill>
                <a:schemeClr val="accent6">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830525"/>
            <a:ext cx="2458065" cy="1143000"/>
          </a:xfrm>
          <a:prstGeom prst="rect">
            <a:avLst/>
          </a:prstGeom>
        </p:spPr>
      </p:pic>
    </p:spTree>
    <p:extLst>
      <p:ext uri="{BB962C8B-B14F-4D97-AF65-F5344CB8AC3E}">
        <p14:creationId xmlns:p14="http://schemas.microsoft.com/office/powerpoint/2010/main" val="2165000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077218"/>
          </a:xfrm>
          <a:prstGeom prst="rect">
            <a:avLst/>
          </a:prstGeom>
          <a:noFill/>
        </p:spPr>
        <p:txBody>
          <a:bodyPr wrap="square" rtlCol="0">
            <a:spAutoFit/>
          </a:bodyPr>
          <a:lstStyle/>
          <a:p>
            <a:pPr marL="360363" indent="-360363"/>
            <a:r>
              <a:rPr lang="en-US" sz="2800" b="1" dirty="0" smtClean="0">
                <a:solidFill>
                  <a:schemeClr val="accent6">
                    <a:lumMod val="75000"/>
                  </a:schemeClr>
                </a:solidFill>
              </a:rPr>
              <a:t>2.</a:t>
            </a:r>
            <a:r>
              <a:rPr lang="en-US" dirty="0" smtClean="0">
                <a:solidFill>
                  <a:schemeClr val="accent6">
                    <a:lumMod val="75000"/>
                  </a:schemeClr>
                </a:solidFill>
              </a:rPr>
              <a:t> Agenda Lab also inserts a hidden ‘Template’ slide at the beginning of the slide deck. That slide can be used to tweak the appearance of the agenda slides, as explained in the next slide. </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52600"/>
            <a:ext cx="3886200" cy="4757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lowchart: Connector 2"/>
          <p:cNvSpPr/>
          <p:nvPr/>
        </p:nvSpPr>
        <p:spPr>
          <a:xfrm>
            <a:off x="3886200" y="5867400"/>
            <a:ext cx="381000" cy="381000"/>
          </a:xfrm>
          <a:prstGeom prst="flowChartConnector">
            <a:avLst/>
          </a:prstGeom>
          <a:noFill/>
          <a:ln>
            <a:solidFill>
              <a:srgbClr val="C00000"/>
            </a:solidFill>
            <a:prstDash val="sysDot"/>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p:cNvSpPr txBox="1"/>
          <p:nvPr/>
        </p:nvSpPr>
        <p:spPr>
          <a:xfrm>
            <a:off x="5410200" y="3015989"/>
            <a:ext cx="2362200" cy="369332"/>
          </a:xfrm>
          <a:prstGeom prst="rect">
            <a:avLst/>
          </a:prstGeom>
          <a:noFill/>
        </p:spPr>
        <p:txBody>
          <a:bodyPr wrap="square" rtlCol="0">
            <a:spAutoFit/>
          </a:bodyPr>
          <a:lstStyle/>
          <a:p>
            <a:r>
              <a:rPr lang="en-US" dirty="0">
                <a:solidFill>
                  <a:srgbClr val="0070C0"/>
                </a:solidFill>
                <a:latin typeface="Consolas" panose="020B0609020204030204" pitchFamily="49" charset="0"/>
                <a:cs typeface="Consolas" panose="020B0609020204030204" pitchFamily="49" charset="0"/>
              </a:rPr>
              <a:t>Template slide</a:t>
            </a:r>
            <a:endParaRPr lang="en-SG" dirty="0">
              <a:solidFill>
                <a:srgbClr val="0070C0"/>
              </a:solidFill>
              <a:latin typeface="Consolas" panose="020B0609020204030204" pitchFamily="49" charset="0"/>
              <a:cs typeface="Consolas" panose="020B0609020204030204" pitchFamily="49" charset="0"/>
            </a:endParaRPr>
          </a:p>
        </p:txBody>
      </p:sp>
      <p:cxnSp>
        <p:nvCxnSpPr>
          <p:cNvPr id="8" name="Straight Arrow Connector 7"/>
          <p:cNvCxnSpPr/>
          <p:nvPr/>
        </p:nvCxnSpPr>
        <p:spPr>
          <a:xfrm flipH="1">
            <a:off x="3276600" y="3200655"/>
            <a:ext cx="2133600" cy="906246"/>
          </a:xfrm>
          <a:prstGeom prst="straightConnector1">
            <a:avLst/>
          </a:prstGeom>
          <a:noFill/>
          <a:ln>
            <a:solidFill>
              <a:srgbClr val="C00000"/>
            </a:solidFill>
            <a:prstDash val="sysDot"/>
            <a:headEnd type="none" w="med" len="med"/>
            <a:tailEnd type="arrow" w="med" len="med"/>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8840097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800219"/>
          </a:xfrm>
          <a:prstGeom prst="rect">
            <a:avLst/>
          </a:prstGeom>
          <a:noFill/>
        </p:spPr>
        <p:txBody>
          <a:bodyPr wrap="square" rtlCol="0">
            <a:spAutoFit/>
          </a:bodyPr>
          <a:lstStyle/>
          <a:p>
            <a:pPr marL="360363" indent="-360363"/>
            <a:r>
              <a:rPr lang="en-US" sz="2800" b="1" dirty="0" smtClean="0">
                <a:solidFill>
                  <a:schemeClr val="accent6">
                    <a:lumMod val="75000"/>
                  </a:schemeClr>
                </a:solidFill>
              </a:rPr>
              <a:t>2a.</a:t>
            </a:r>
            <a:r>
              <a:rPr lang="en-US" dirty="0" smtClean="0">
                <a:solidFill>
                  <a:schemeClr val="accent6">
                    <a:lumMod val="75000"/>
                  </a:schemeClr>
                </a:solidFill>
              </a:rPr>
              <a:t> First, modify the agenda slide to match the appearance you want the agenda slides to have. </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00201"/>
            <a:ext cx="2438400" cy="2985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4525794" y="1165699"/>
            <a:ext cx="3429000" cy="4197698"/>
            <a:chOff x="3962400" y="1626140"/>
            <a:chExt cx="3733800" cy="4570827"/>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626140"/>
              <a:ext cx="3733800" cy="4570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328" y="3419272"/>
              <a:ext cx="29718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TextBox 9"/>
          <p:cNvSpPr txBox="1"/>
          <p:nvPr/>
        </p:nvSpPr>
        <p:spPr>
          <a:xfrm>
            <a:off x="549613" y="5562600"/>
            <a:ext cx="8001000" cy="1077218"/>
          </a:xfrm>
          <a:prstGeom prst="rect">
            <a:avLst/>
          </a:prstGeom>
          <a:noFill/>
        </p:spPr>
        <p:txBody>
          <a:bodyPr wrap="square" rtlCol="0">
            <a:spAutoFit/>
          </a:bodyPr>
          <a:lstStyle/>
          <a:p>
            <a:pPr marL="360363" indent="-360363"/>
            <a:r>
              <a:rPr lang="en-US" sz="2800" b="1" dirty="0" smtClean="0">
                <a:solidFill>
                  <a:schemeClr val="accent6">
                    <a:lumMod val="75000"/>
                  </a:schemeClr>
                </a:solidFill>
              </a:rPr>
              <a:t>2b.</a:t>
            </a:r>
            <a:r>
              <a:rPr lang="en-US" dirty="0" smtClean="0">
                <a:solidFill>
                  <a:schemeClr val="accent6">
                    <a:lumMod val="75000"/>
                  </a:schemeClr>
                </a:solidFill>
              </a:rPr>
              <a:t> Then, click on the </a:t>
            </a:r>
            <a:r>
              <a:rPr lang="en-US" dirty="0">
                <a:solidFill>
                  <a:srgbClr val="0070C0"/>
                </a:solidFill>
                <a:latin typeface="Consolas" panose="020B0609020204030204" pitchFamily="49" charset="0"/>
                <a:cs typeface="Consolas" panose="020B0609020204030204" pitchFamily="49" charset="0"/>
              </a:rPr>
              <a:t>Agenda Lab </a:t>
            </a:r>
            <a:r>
              <a:rPr lang="en-US" dirty="0" smtClean="0">
                <a:solidFill>
                  <a:schemeClr val="accent6">
                    <a:lumMod val="75000"/>
                  </a:schemeClr>
                </a:solidFill>
              </a:rPr>
              <a:t>button and choose the </a:t>
            </a:r>
            <a:r>
              <a:rPr lang="en-US" dirty="0" smtClean="0">
                <a:solidFill>
                  <a:srgbClr val="0070C0"/>
                </a:solidFill>
                <a:latin typeface="Consolas" panose="020B0609020204030204" pitchFamily="49" charset="0"/>
                <a:cs typeface="Consolas" panose="020B0609020204030204" pitchFamily="49" charset="0"/>
              </a:rPr>
              <a:t>Synchronize agenda</a:t>
            </a:r>
            <a:r>
              <a:rPr lang="en-US" dirty="0">
                <a:solidFill>
                  <a:schemeClr val="accent6">
                    <a:lumMod val="75000"/>
                  </a:schemeClr>
                </a:solidFill>
              </a:rPr>
              <a:t> </a:t>
            </a:r>
            <a:r>
              <a:rPr lang="en-US" dirty="0" smtClean="0">
                <a:solidFill>
                  <a:schemeClr val="accent6">
                    <a:lumMod val="75000"/>
                  </a:schemeClr>
                </a:solidFill>
              </a:rPr>
              <a:t>option. That will regenerate all agenda slides to match the template slide.</a:t>
            </a:r>
            <a:endParaRPr lang="en-SG" dirty="0">
              <a:solidFill>
                <a:schemeClr val="accent6">
                  <a:lumMod val="75000"/>
                </a:schemeClr>
              </a:solidFill>
            </a:endParaRPr>
          </a:p>
        </p:txBody>
      </p:sp>
      <p:cxnSp>
        <p:nvCxnSpPr>
          <p:cNvPr id="11" name="Straight Arrow Connector 7"/>
          <p:cNvCxnSpPr/>
          <p:nvPr/>
        </p:nvCxnSpPr>
        <p:spPr>
          <a:xfrm>
            <a:off x="2438400" y="3352800"/>
            <a:ext cx="2286000" cy="76200"/>
          </a:xfrm>
          <a:prstGeom prst="straightConnector1">
            <a:avLst/>
          </a:prstGeom>
          <a:noFill/>
          <a:ln>
            <a:solidFill>
              <a:srgbClr val="C00000"/>
            </a:solidFill>
            <a:prstDash val="sysDot"/>
            <a:headEnd type="none" w="med" len="med"/>
            <a:tailEnd type="arrow" w="med" len="med"/>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212530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76200"/>
            <a:ext cx="8001000" cy="800219"/>
          </a:xfrm>
          <a:prstGeom prst="rect">
            <a:avLst/>
          </a:prstGeom>
          <a:noFill/>
        </p:spPr>
        <p:txBody>
          <a:bodyPr wrap="square" rtlCol="0">
            <a:spAutoFit/>
          </a:bodyPr>
          <a:lstStyle/>
          <a:p>
            <a:pPr marL="360363" indent="-360363"/>
            <a:r>
              <a:rPr lang="en-US" sz="2800" b="1" dirty="0" smtClean="0">
                <a:solidFill>
                  <a:schemeClr val="accent6">
                    <a:lumMod val="75000"/>
                  </a:schemeClr>
                </a:solidFill>
              </a:rPr>
              <a:t>3a.</a:t>
            </a:r>
            <a:r>
              <a:rPr lang="en-US" dirty="0" smtClean="0">
                <a:solidFill>
                  <a:schemeClr val="accent6">
                    <a:lumMod val="75000"/>
                  </a:schemeClr>
                </a:solidFill>
              </a:rPr>
              <a:t> It is possible to insert the Agenda as a sidebar on each slide.  Here are </a:t>
            </a:r>
            <a:br>
              <a:rPr lang="en-US" dirty="0" smtClean="0">
                <a:solidFill>
                  <a:schemeClr val="accent6">
                    <a:lumMod val="75000"/>
                  </a:schemeClr>
                </a:solidFill>
              </a:rPr>
            </a:br>
            <a:r>
              <a:rPr lang="en-US" dirty="0" smtClean="0">
                <a:solidFill>
                  <a:schemeClr val="accent6">
                    <a:lumMod val="75000"/>
                  </a:schemeClr>
                </a:solidFill>
              </a:rPr>
              <a:t>two examples:</a:t>
            </a:r>
            <a:endParaRPr lang="en-SG" dirty="0">
              <a:solidFill>
                <a:schemeClr val="accent6">
                  <a:lumMod val="75000"/>
                </a:schemeClr>
              </a:solidFill>
            </a:endParaRPr>
          </a:p>
        </p:txBody>
      </p:sp>
      <p:sp>
        <p:nvSpPr>
          <p:cNvPr id="10" name="TextBox 9"/>
          <p:cNvSpPr txBox="1"/>
          <p:nvPr/>
        </p:nvSpPr>
        <p:spPr>
          <a:xfrm>
            <a:off x="549613" y="3025882"/>
            <a:ext cx="8001000" cy="800219"/>
          </a:xfrm>
          <a:prstGeom prst="rect">
            <a:avLst/>
          </a:prstGeom>
          <a:noFill/>
        </p:spPr>
        <p:txBody>
          <a:bodyPr wrap="square" rtlCol="0">
            <a:spAutoFit/>
          </a:bodyPr>
          <a:lstStyle/>
          <a:p>
            <a:pPr marL="360363" indent="-360363"/>
            <a:r>
              <a:rPr lang="en-US" sz="2800" b="1" dirty="0" smtClean="0">
                <a:solidFill>
                  <a:schemeClr val="accent6">
                    <a:lumMod val="75000"/>
                  </a:schemeClr>
                </a:solidFill>
              </a:rPr>
              <a:t>3b.</a:t>
            </a:r>
            <a:r>
              <a:rPr lang="en-US" dirty="0" smtClean="0">
                <a:solidFill>
                  <a:schemeClr val="accent6">
                    <a:lumMod val="75000"/>
                  </a:schemeClr>
                </a:solidFill>
              </a:rPr>
              <a:t> It is also possible to generate agenda slides containing a </a:t>
            </a:r>
            <a:br>
              <a:rPr lang="en-US" dirty="0" smtClean="0">
                <a:solidFill>
                  <a:schemeClr val="accent6">
                    <a:lumMod val="75000"/>
                  </a:schemeClr>
                </a:solidFill>
              </a:rPr>
            </a:br>
            <a:r>
              <a:rPr lang="en-US" dirty="0" smtClean="0">
                <a:solidFill>
                  <a:schemeClr val="accent6">
                    <a:lumMod val="75000"/>
                  </a:schemeClr>
                </a:solidFill>
              </a:rPr>
              <a:t>visual representation of the topics.</a:t>
            </a:r>
            <a:endParaRPr lang="en-SG" dirty="0">
              <a:solidFill>
                <a:schemeClr val="accent6">
                  <a:lumMod val="75000"/>
                </a:scheme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685800"/>
            <a:ext cx="2914650" cy="2185988"/>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0" y="685800"/>
            <a:ext cx="2914650" cy="2185988"/>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940282"/>
            <a:ext cx="2590800" cy="19431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7095" y="3940282"/>
            <a:ext cx="2590800" cy="19431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8847" y="3940282"/>
            <a:ext cx="2590800" cy="19431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Arrow Connector 7"/>
          <p:cNvCxnSpPr/>
          <p:nvPr/>
        </p:nvCxnSpPr>
        <p:spPr>
          <a:xfrm>
            <a:off x="3048000" y="5464282"/>
            <a:ext cx="1143000" cy="0"/>
          </a:xfrm>
          <a:prstGeom prst="straightConnector1">
            <a:avLst/>
          </a:prstGeom>
          <a:noFill/>
          <a:ln>
            <a:solidFill>
              <a:srgbClr val="C00000"/>
            </a:solidFill>
            <a:prstDash val="sysDot"/>
            <a:headEnd type="none" w="med" len="med"/>
            <a:tailEnd type="arrow" w="med" len="med"/>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7"/>
          <p:cNvCxnSpPr/>
          <p:nvPr/>
        </p:nvCxnSpPr>
        <p:spPr>
          <a:xfrm>
            <a:off x="5740738" y="5464282"/>
            <a:ext cx="1143000" cy="0"/>
          </a:xfrm>
          <a:prstGeom prst="straightConnector1">
            <a:avLst/>
          </a:prstGeom>
          <a:noFill/>
          <a:ln>
            <a:solidFill>
              <a:srgbClr val="C00000"/>
            </a:solidFill>
            <a:prstDash val="sysDot"/>
            <a:headEnd type="none" w="med" len="med"/>
            <a:tailEnd type="arrow" w="med" len="med"/>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cxnSp>
      <p:sp>
        <p:nvSpPr>
          <p:cNvPr id="21" name="TextBox 20"/>
          <p:cNvSpPr txBox="1"/>
          <p:nvPr/>
        </p:nvSpPr>
        <p:spPr>
          <a:xfrm>
            <a:off x="609600" y="6045391"/>
            <a:ext cx="8001000" cy="800219"/>
          </a:xfrm>
          <a:prstGeom prst="rect">
            <a:avLst/>
          </a:prstGeom>
          <a:noFill/>
        </p:spPr>
        <p:txBody>
          <a:bodyPr wrap="square" rtlCol="0">
            <a:spAutoFit/>
          </a:bodyPr>
          <a:lstStyle/>
          <a:p>
            <a:pPr marL="622300" indent="-622300"/>
            <a:r>
              <a:rPr lang="en-US" sz="2800" b="1" dirty="0" smtClean="0">
                <a:solidFill>
                  <a:schemeClr val="accent6">
                    <a:lumMod val="75000"/>
                  </a:schemeClr>
                </a:solidFill>
              </a:rPr>
              <a:t>Tip:</a:t>
            </a:r>
            <a:r>
              <a:rPr lang="en-US" dirty="0">
                <a:solidFill>
                  <a:schemeClr val="accent6">
                    <a:lumMod val="75000"/>
                  </a:schemeClr>
                </a:solidFill>
              </a:rPr>
              <a:t> </a:t>
            </a:r>
            <a:r>
              <a:rPr lang="en-US" dirty="0" smtClean="0">
                <a:solidFill>
                  <a:schemeClr val="accent6">
                    <a:lumMod val="75000"/>
                  </a:schemeClr>
                </a:solidFill>
              </a:rPr>
              <a:t>To find more about </a:t>
            </a:r>
            <a:r>
              <a:rPr lang="en-US" dirty="0">
                <a:solidFill>
                  <a:srgbClr val="0070C0"/>
                </a:solidFill>
                <a:latin typeface="Consolas" panose="020B0609020204030204" pitchFamily="49" charset="0"/>
                <a:cs typeface="Consolas" panose="020B0609020204030204" pitchFamily="49" charset="0"/>
              </a:rPr>
              <a:t>Agenda sidebar </a:t>
            </a:r>
            <a:r>
              <a:rPr lang="en-US" dirty="0" smtClean="0">
                <a:solidFill>
                  <a:schemeClr val="accent6">
                    <a:lumMod val="75000"/>
                  </a:schemeClr>
                </a:solidFill>
              </a:rPr>
              <a:t>and </a:t>
            </a:r>
            <a:r>
              <a:rPr lang="en-US" dirty="0">
                <a:solidFill>
                  <a:srgbClr val="0070C0"/>
                </a:solidFill>
                <a:latin typeface="Consolas" panose="020B0609020204030204" pitchFamily="49" charset="0"/>
                <a:cs typeface="Consolas" panose="020B0609020204030204" pitchFamily="49" charset="0"/>
              </a:rPr>
              <a:t>Visual agenda </a:t>
            </a:r>
            <a:r>
              <a:rPr lang="en-US" dirty="0" smtClean="0">
                <a:solidFill>
                  <a:schemeClr val="accent6">
                    <a:lumMod val="75000"/>
                  </a:schemeClr>
                </a:solidFill>
              </a:rPr>
              <a:t>features, </a:t>
            </a:r>
            <a:br>
              <a:rPr lang="en-US" dirty="0" smtClean="0">
                <a:solidFill>
                  <a:schemeClr val="accent6">
                    <a:lumMod val="75000"/>
                  </a:schemeClr>
                </a:solidFill>
              </a:rPr>
            </a:br>
            <a:r>
              <a:rPr lang="en-US" dirty="0" smtClean="0">
                <a:solidFill>
                  <a:schemeClr val="accent6">
                    <a:lumMod val="75000"/>
                  </a:schemeClr>
                </a:solidFill>
              </a:rPr>
              <a:t>refer to </a:t>
            </a:r>
            <a:r>
              <a:rPr lang="en-US" dirty="0" smtClean="0">
                <a:solidFill>
                  <a:schemeClr val="accent6">
                    <a:lumMod val="75000"/>
                  </a:schemeClr>
                </a:solidFill>
                <a:hlinkClick r:id="rId8"/>
              </a:rPr>
              <a:t>PowerPointLabs documentation</a:t>
            </a:r>
            <a:r>
              <a:rPr lang="en-US" dirty="0" smtClean="0">
                <a:solidFill>
                  <a:schemeClr val="accent6">
                    <a:lumMod val="75000"/>
                  </a:schemeClr>
                </a:solidFill>
              </a:rPr>
              <a:t>.</a:t>
            </a:r>
            <a:endParaRPr lang="en-SG" dirty="0">
              <a:solidFill>
                <a:schemeClr val="accent6">
                  <a:lumMod val="75000"/>
                </a:schemeClr>
              </a:solidFill>
            </a:endParaRPr>
          </a:p>
        </p:txBody>
      </p:sp>
    </p:spTree>
    <p:extLst>
      <p:ext uri="{BB962C8B-B14F-4D97-AF65-F5344CB8AC3E}">
        <p14:creationId xmlns:p14="http://schemas.microsoft.com/office/powerpoint/2010/main" val="1258887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ptPictureSlidesLab_BackGround_122745d"/>
          <p:cNvPicPr>
            <a:picLocks noChangeAspect="1"/>
          </p:cNvPicPr>
          <p:nvPr/>
        </p:nvPicPr>
        <p:blipFill rotWithShape="1">
          <a:blip r:embed="rId5">
            <a:extLst>
              <a:ext uri="{28A0092B-C50C-407E-A947-70E740481C1C}">
                <a14:useLocalDpi xmlns:a14="http://schemas.microsoft.com/office/drawing/2010/main" val="0"/>
              </a:ext>
            </a:extLst>
          </a:blip>
          <a:srcRect l="2381" r="2381"/>
          <a:stretch/>
        </p:blipFill>
        <p:spPr>
          <a:xfrm>
            <a:off x="0" y="0"/>
            <a:ext cx="9144000" cy="6858000"/>
          </a:xfrm>
          <a:prstGeom prst="rect">
            <a:avLst/>
          </a:prstGeom>
        </p:spPr>
      </p:pic>
      <p:pic>
        <p:nvPicPr>
          <p:cNvPr id="19" name="pptPictureSlidesLab_Original_DO_NOT_REMOVE_d3542f9" hidden="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31415" y="0"/>
            <a:ext cx="9606829" cy="6858000"/>
          </a:xfrm>
          <a:prstGeom prst="rect">
            <a:avLst/>
          </a:prstGeom>
        </p:spPr>
      </p:pic>
      <p:pic>
        <p:nvPicPr>
          <p:cNvPr id="22" name="pptPictureSlidesLab_Cropped_DO_NOT_REMOVE_6c0813c" hidden="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0"/>
            <a:ext cx="9601199" cy="6858000"/>
          </a:xfrm>
          <a:prstGeom prst="rect">
            <a:avLst/>
          </a:prstGeom>
        </p:spPr>
      </p:pic>
      <p:grpSp>
        <p:nvGrpSpPr>
          <p:cNvPr id="26" name="pptPictureSlidesLab_Banner_6efcd56"/>
          <p:cNvGrpSpPr/>
          <p:nvPr/>
        </p:nvGrpSpPr>
        <p:grpSpPr>
          <a:xfrm>
            <a:off x="0" y="2468880"/>
            <a:ext cx="9144000" cy="1920240"/>
            <a:chOff x="0" y="2468880"/>
            <a:chExt cx="9144000" cy="1920240"/>
          </a:xfrm>
        </p:grpSpPr>
        <p:pic>
          <p:nvPicPr>
            <p:cNvPr id="24" name="pptPictureSlidesLab_Banner_cab930c"/>
            <p:cNvPicPr>
              <a:picLocks noChangeAspect="1"/>
            </p:cNvPicPr>
            <p:nvPr/>
          </p:nvPicPr>
          <p:blipFill rotWithShape="1">
            <a:blip r:embed="rId7">
              <a:extLst>
                <a:ext uri="{28A0092B-C50C-407E-A947-70E740481C1C}">
                  <a14:useLocalDpi xmlns:a14="http://schemas.microsoft.com/office/drawing/2010/main" val="0"/>
                </a:ext>
              </a:extLst>
            </a:blip>
            <a:srcRect l="2381" t="36000" r="2381" b="36000"/>
            <a:stretch/>
          </p:blipFill>
          <p:spPr>
            <a:xfrm>
              <a:off x="0" y="2468880"/>
              <a:ext cx="9144000" cy="1920239"/>
            </a:xfrm>
            <a:prstGeom prst="rect">
              <a:avLst/>
            </a:prstGeom>
          </p:spPr>
        </p:pic>
        <p:sp>
          <p:nvSpPr>
            <p:cNvPr id="25" name="pptPictureSlidesLab_Banner_aa68875"/>
            <p:cNvSpPr/>
            <p:nvPr/>
          </p:nvSpPr>
          <p:spPr>
            <a:xfrm>
              <a:off x="0" y="2468880"/>
              <a:ext cx="9144000" cy="1920240"/>
            </a:xfrm>
            <a:prstGeom prst="rect">
              <a:avLst/>
            </a:prstGeom>
            <a:solidFill>
              <a:srgbClr val="000000">
                <a:alpha val="20000"/>
              </a:srgbClr>
            </a:solidFill>
            <a:ln w="63500" cap="flat" cmpd="sng" algn="ctr">
              <a:noFill/>
              <a:prstDash val="solid"/>
              <a:round/>
              <a:headEnd type="none" w="med" len="med"/>
              <a:tailEnd type="none" w="med" len="med"/>
            </a:ln>
            <a:effectLst/>
            <a:extLst>
              <a:ext uri="{91240B29-F687-4F45-9708-019B960494DF}">
                <a14:hiddenLine xmlns:a14="http://schemas.microsoft.com/office/drawing/2010/main" w="63500" cap="flat" cmpd="sng" algn="ctr">
                  <a:solidFill>
                    <a:srgbClr val="000000">
                      <a:alpha val="20000"/>
                    </a:srgb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 name="[TextBox 3]"/>
          <p:cNvSpPr txBox="1"/>
          <p:nvPr>
            <p:custDataLst>
              <p:tags r:id="rId2"/>
            </p:custDataLst>
          </p:nvPr>
        </p:nvSpPr>
        <p:spPr>
          <a:xfrm>
            <a:off x="1753552" y="2804160"/>
            <a:ext cx="5928508" cy="369332"/>
          </a:xfrm>
          <a:prstGeom prst="rect">
            <a:avLst/>
          </a:prstGeom>
          <a:noFill/>
        </p:spPr>
        <p:txBody>
          <a:bodyPr wrap="square" rtlCol="0">
            <a:noAutofit/>
          </a:bodyPr>
          <a:lstStyle/>
          <a:p>
            <a:r>
              <a:rPr lang="en-US" sz="3800" dirty="0" smtClean="0">
                <a:solidFill>
                  <a:srgbClr val="FFFFFF"/>
                </a:solidFill>
                <a:effectLst>
                  <a:glow>
                    <a:srgbClr val="000000"/>
                  </a:glow>
                </a:effectLst>
                <a:latin typeface="Segoe UI" panose="020B0502040204020203" pitchFamily="34" charset="0"/>
              </a:rPr>
              <a:t>Next, </a:t>
            </a:r>
            <a:r>
              <a:rPr lang="en-US" sz="3800" dirty="0" smtClean="0">
                <a:solidFill>
                  <a:srgbClr val="FFFFFF"/>
                </a:solidFill>
                <a:effectLst>
                  <a:glow>
                    <a:srgbClr val="000000"/>
                  </a:glow>
                </a:effectLst>
                <a:latin typeface="Segoe UI" panose="020B0502040204020203" pitchFamily="34" charset="0"/>
              </a:rPr>
              <a:t>let’s try the </a:t>
            </a:r>
            <a:r>
              <a:rPr lang="en-US" sz="3800" b="1" dirty="0" smtClean="0">
                <a:solidFill>
                  <a:srgbClr val="FFFFFF"/>
                </a:solidFill>
                <a:effectLst>
                  <a:glow>
                    <a:srgbClr val="000000"/>
                  </a:glow>
                </a:effectLst>
                <a:latin typeface="Segoe UI" panose="020B0502040204020203" pitchFamily="34" charset="0"/>
              </a:rPr>
              <a:t>Picture Slides Lab </a:t>
            </a:r>
            <a:r>
              <a:rPr lang="en-US" sz="3800" dirty="0" smtClean="0">
                <a:solidFill>
                  <a:srgbClr val="FFFFFF"/>
                </a:solidFill>
                <a:effectLst>
                  <a:glow>
                    <a:srgbClr val="000000"/>
                  </a:glow>
                </a:effectLst>
                <a:latin typeface="Segoe UI" panose="020B0502040204020203" pitchFamily="34" charset="0"/>
              </a:rPr>
              <a:t>feature</a:t>
            </a:r>
            <a:endParaRPr lang="en-SG" sz="3800" dirty="0">
              <a:solidFill>
                <a:srgbClr val="FFFFFF"/>
              </a:solidFill>
              <a:effectLst>
                <a:glow>
                  <a:srgbClr val="000000"/>
                </a:glow>
              </a:effectLst>
              <a:latin typeface="Segoe UI" panose="020B0502040204020203" pitchFamily="34" charset="0"/>
            </a:endParaRPr>
          </a:p>
        </p:txBody>
      </p:sp>
    </p:spTree>
    <p:extLst>
      <p:ext uri="{BB962C8B-B14F-4D97-AF65-F5344CB8AC3E}">
        <p14:creationId xmlns:p14="http://schemas.microsoft.com/office/powerpoint/2010/main" val="35312192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6052" y="609600"/>
            <a:ext cx="51054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Go to the </a:t>
            </a:r>
            <a:r>
              <a:rPr lang="en-US" b="1" dirty="0" smtClean="0">
                <a:solidFill>
                  <a:schemeClr val="accent6">
                    <a:lumMod val="75000"/>
                  </a:schemeClr>
                </a:solidFill>
              </a:rPr>
              <a:t>next </a:t>
            </a:r>
            <a:r>
              <a:rPr lang="en-US" b="1" dirty="0" smtClean="0">
                <a:solidFill>
                  <a:schemeClr val="accent6">
                    <a:lumMod val="75000"/>
                  </a:schemeClr>
                </a:solidFill>
              </a:rPr>
              <a:t>slide </a:t>
            </a:r>
            <a:r>
              <a:rPr lang="en-US" dirty="0" smtClean="0">
                <a:solidFill>
                  <a:schemeClr val="accent6">
                    <a:lumMod val="75000"/>
                  </a:schemeClr>
                </a:solidFill>
              </a:rPr>
              <a:t>and click the               button</a:t>
            </a:r>
            <a:r>
              <a:rPr lang="en-US" dirty="0" smtClean="0">
                <a:solidFill>
                  <a:schemeClr val="accent6">
                    <a:lumMod val="75000"/>
                  </a:schemeClr>
                </a:solidFill>
              </a:rPr>
              <a:t>.</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Picture Slides Lab window</a:t>
            </a:r>
            <a:r>
              <a:rPr lang="en-US" dirty="0" smtClean="0">
                <a:solidFill>
                  <a:schemeClr val="accent6">
                    <a:lumMod val="75000"/>
                  </a:schemeClr>
                </a:solidFill>
              </a:rPr>
              <a:t>. Choose a slide preview in the </a:t>
            </a:r>
            <a:r>
              <a:rPr lang="en-US" b="1" dirty="0" smtClean="0">
                <a:solidFill>
                  <a:schemeClr val="accent6">
                    <a:lumMod val="75000"/>
                  </a:schemeClr>
                </a:solidFill>
              </a:rPr>
              <a:t>preview</a:t>
            </a:r>
            <a:r>
              <a:rPr lang="en-US" dirty="0" smtClean="0">
                <a:solidFill>
                  <a:schemeClr val="accent6">
                    <a:lumMod val="75000"/>
                  </a:schemeClr>
                </a:solidFill>
              </a:rPr>
              <a:t> area and click the </a:t>
            </a:r>
            <a:r>
              <a:rPr lang="en-US" b="1" dirty="0" smtClean="0">
                <a:solidFill>
                  <a:schemeClr val="accent6">
                    <a:lumMod val="75000"/>
                  </a:schemeClr>
                </a:solidFill>
              </a:rPr>
              <a:t>apply</a:t>
            </a:r>
            <a:r>
              <a:rPr lang="en-US" dirty="0" smtClean="0">
                <a:solidFill>
                  <a:schemeClr val="accent6">
                    <a:lumMod val="75000"/>
                  </a:schemeClr>
                </a:solidFill>
              </a:rPr>
              <a:t> button to apply the style to current slide.</a:t>
            </a:r>
            <a:endParaRPr lang="en-SG" dirty="0">
              <a:solidFill>
                <a:schemeClr val="accent6">
                  <a:lumMod val="75000"/>
                </a:schemeClr>
              </a:solidFill>
            </a:endParaRPr>
          </a:p>
        </p:txBody>
      </p:sp>
      <p:sp>
        <p:nvSpPr>
          <p:cNvPr id="9" name="[Picture 3]"/>
          <p:cNvSpPr txBox="1"/>
          <p:nvPr/>
        </p:nvSpPr>
        <p:spPr>
          <a:xfrm>
            <a:off x="406052" y="2221203"/>
            <a:ext cx="51054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To customize slide previews, click the </a:t>
            </a:r>
            <a:r>
              <a:rPr lang="en-US" b="1" dirty="0" smtClean="0">
                <a:solidFill>
                  <a:schemeClr val="accent6">
                    <a:lumMod val="75000"/>
                  </a:schemeClr>
                </a:solidFill>
              </a:rPr>
              <a:t>customize</a:t>
            </a:r>
            <a:r>
              <a:rPr lang="en-US" dirty="0" smtClean="0">
                <a:solidFill>
                  <a:schemeClr val="accent6">
                    <a:lumMod val="75000"/>
                  </a:schemeClr>
                </a:solidFill>
              </a:rPr>
              <a:t> </a:t>
            </a:r>
            <a:r>
              <a:rPr lang="en-US" dirty="0">
                <a:solidFill>
                  <a:schemeClr val="accent6">
                    <a:lumMod val="75000"/>
                  </a:schemeClr>
                </a:solidFill>
              </a:rPr>
              <a:t>button. It will show you how the slide will look like with the various pictures you have on the </a:t>
            </a:r>
            <a:r>
              <a:rPr lang="en-US" b="1" dirty="0" smtClean="0">
                <a:solidFill>
                  <a:schemeClr val="accent6">
                    <a:lumMod val="75000"/>
                  </a:schemeClr>
                </a:solidFill>
              </a:rPr>
              <a:t>picture collection </a:t>
            </a:r>
            <a:r>
              <a:rPr lang="en-US" dirty="0">
                <a:solidFill>
                  <a:schemeClr val="accent6">
                    <a:lumMod val="75000"/>
                  </a:schemeClr>
                </a:solidFill>
              </a:rPr>
              <a:t>area </a:t>
            </a:r>
            <a:r>
              <a:rPr lang="en-US" dirty="0" smtClean="0">
                <a:solidFill>
                  <a:schemeClr val="accent6">
                    <a:lumMod val="75000"/>
                  </a:schemeClr>
                </a:solidFill>
              </a:rPr>
              <a:t>(the </a:t>
            </a:r>
            <a:r>
              <a:rPr lang="en-US" dirty="0">
                <a:solidFill>
                  <a:schemeClr val="accent6">
                    <a:lumMod val="75000"/>
                  </a:schemeClr>
                </a:solidFill>
              </a:rPr>
              <a:t>right half of the PSL window</a:t>
            </a:r>
            <a:r>
              <a:rPr lang="en-US" dirty="0" smtClean="0">
                <a:solidFill>
                  <a:schemeClr val="accent6">
                    <a:lumMod val="75000"/>
                  </a:schemeClr>
                </a:solidFill>
              </a:rPr>
              <a:t>).</a:t>
            </a:r>
            <a:endParaRPr lang="en-SG" dirty="0">
              <a:solidFill>
                <a:schemeClr val="accent6">
                  <a:lumMod val="7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978" y="479590"/>
            <a:ext cx="523948" cy="71447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66666" b="62150"/>
          <a:stretch/>
        </p:blipFill>
        <p:spPr>
          <a:xfrm>
            <a:off x="5638800" y="471239"/>
            <a:ext cx="3048000" cy="1967161"/>
          </a:xfrm>
          <a:prstGeom prst="rect">
            <a:avLst/>
          </a:prstGeom>
        </p:spPr>
      </p:pic>
      <p:sp>
        <p:nvSpPr>
          <p:cNvPr id="5" name="Arc 4"/>
          <p:cNvSpPr/>
          <p:nvPr/>
        </p:nvSpPr>
        <p:spPr>
          <a:xfrm flipV="1">
            <a:off x="4531276" y="3132"/>
            <a:ext cx="2215048" cy="2060532"/>
          </a:xfrm>
          <a:prstGeom prst="arc">
            <a:avLst>
              <a:gd name="adj1" fmla="val 14536463"/>
              <a:gd name="adj2" fmla="val 21237138"/>
            </a:avLst>
          </a:prstGeom>
          <a:ln w="19050">
            <a:solidFill>
              <a:schemeClr val="accent6">
                <a:lumMod val="40000"/>
                <a:lumOff val="60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1" name="Arc 20"/>
          <p:cNvSpPr/>
          <p:nvPr/>
        </p:nvSpPr>
        <p:spPr>
          <a:xfrm flipV="1">
            <a:off x="4429374" y="-914400"/>
            <a:ext cx="2809626" cy="3581400"/>
          </a:xfrm>
          <a:prstGeom prst="arc">
            <a:avLst>
              <a:gd name="adj1" fmla="val 15331072"/>
              <a:gd name="adj2" fmla="val 20930767"/>
            </a:avLst>
          </a:prstGeom>
          <a:ln w="19050">
            <a:solidFill>
              <a:schemeClr val="accent6">
                <a:lumMod val="40000"/>
                <a:lumOff val="60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2" name="[Picture 3]"/>
          <p:cNvSpPr txBox="1"/>
          <p:nvPr/>
        </p:nvSpPr>
        <p:spPr>
          <a:xfrm>
            <a:off x="406052" y="4336752"/>
            <a:ext cx="51054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To tweak the design further, choose which </a:t>
            </a:r>
            <a:r>
              <a:rPr lang="en-US" b="1" dirty="0" smtClean="0">
                <a:solidFill>
                  <a:schemeClr val="accent6">
                    <a:lumMod val="75000"/>
                  </a:schemeClr>
                </a:solidFill>
              </a:rPr>
              <a:t>aspect</a:t>
            </a:r>
            <a:r>
              <a:rPr lang="en-US" dirty="0" smtClean="0">
                <a:solidFill>
                  <a:schemeClr val="accent6">
                    <a:lumMod val="75000"/>
                  </a:schemeClr>
                </a:solidFill>
              </a:rPr>
              <a:t> you want to tweak.</a:t>
            </a:r>
            <a:endParaRPr lang="en-SG" dirty="0">
              <a:solidFill>
                <a:schemeClr val="accent6">
                  <a:lumMod val="75000"/>
                </a:schemeClr>
              </a:solidFill>
            </a:endParaRPr>
          </a:p>
        </p:txBody>
      </p:sp>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r="45000" b="88973"/>
          <a:stretch/>
        </p:blipFill>
        <p:spPr>
          <a:xfrm>
            <a:off x="533400" y="5266981"/>
            <a:ext cx="5029200" cy="569316"/>
          </a:xfrm>
          <a:prstGeom prst="rect">
            <a:avLst/>
          </a:prstGeom>
        </p:spPr>
      </p:pic>
      <p:sp>
        <p:nvSpPr>
          <p:cNvPr id="25" name="Arc 24"/>
          <p:cNvSpPr/>
          <p:nvPr/>
        </p:nvSpPr>
        <p:spPr>
          <a:xfrm rot="391357">
            <a:off x="4600654" y="4525071"/>
            <a:ext cx="637534" cy="1387254"/>
          </a:xfrm>
          <a:prstGeom prst="arc">
            <a:avLst>
              <a:gd name="adj1" fmla="val 17676872"/>
              <a:gd name="adj2" fmla="val 2646013"/>
            </a:avLst>
          </a:prstGeom>
          <a:ln w="19050">
            <a:solidFill>
              <a:schemeClr val="accent6">
                <a:lumMod val="40000"/>
                <a:lumOff val="60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7" name="TextBox 20"/>
          <p:cNvSpPr txBox="1"/>
          <p:nvPr/>
        </p:nvSpPr>
        <p:spPr>
          <a:xfrm>
            <a:off x="609600" y="6045391"/>
            <a:ext cx="8001000" cy="646331"/>
          </a:xfrm>
          <a:prstGeom prst="rect">
            <a:avLst/>
          </a:prstGeom>
          <a:noFill/>
        </p:spPr>
        <p:txBody>
          <a:bodyPr wrap="square" rtlCol="0">
            <a:spAutoFit/>
          </a:bodyPr>
          <a:lstStyle/>
          <a:p>
            <a:pPr marL="622300" indent="-622300"/>
            <a:r>
              <a:rPr lang="en-US" b="1" dirty="0" smtClean="0">
                <a:solidFill>
                  <a:schemeClr val="accent6">
                    <a:lumMod val="75000"/>
                  </a:schemeClr>
                </a:solidFill>
              </a:rPr>
              <a:t>Tip:</a:t>
            </a:r>
            <a:r>
              <a:rPr lang="en-US" dirty="0">
                <a:solidFill>
                  <a:schemeClr val="accent6">
                    <a:lumMod val="75000"/>
                  </a:schemeClr>
                </a:solidFill>
              </a:rPr>
              <a:t> </a:t>
            </a:r>
            <a:r>
              <a:rPr lang="en-US" dirty="0" smtClean="0">
                <a:solidFill>
                  <a:schemeClr val="accent6">
                    <a:lumMod val="75000"/>
                  </a:schemeClr>
                </a:solidFill>
              </a:rPr>
              <a:t>To find more about </a:t>
            </a:r>
            <a:r>
              <a:rPr lang="en-US" dirty="0" smtClean="0">
                <a:solidFill>
                  <a:srgbClr val="0070C0"/>
                </a:solidFill>
                <a:latin typeface="Consolas" panose="020B0609020204030204" pitchFamily="49" charset="0"/>
              </a:rPr>
              <a:t>Picture Slides Lab</a:t>
            </a:r>
            <a:r>
              <a:rPr lang="en-US" dirty="0" smtClean="0">
                <a:solidFill>
                  <a:schemeClr val="accent6">
                    <a:lumMod val="75000"/>
                  </a:schemeClr>
                </a:solidFill>
              </a:rPr>
              <a:t>, refer to </a:t>
            </a:r>
            <a:r>
              <a:rPr lang="en-US" dirty="0" smtClean="0">
                <a:solidFill>
                  <a:schemeClr val="accent6">
                    <a:lumMod val="75000"/>
                  </a:schemeClr>
                </a:solidFill>
                <a:hlinkClick r:id="rId5"/>
              </a:rPr>
              <a:t>PowerPointLabs documentation</a:t>
            </a:r>
            <a:r>
              <a:rPr lang="en-US" dirty="0" smtClean="0">
                <a:solidFill>
                  <a:schemeClr val="accent6">
                    <a:lumMod val="75000"/>
                  </a:schemeClr>
                </a:solidFill>
              </a:rPr>
              <a:t>.</a:t>
            </a:r>
            <a:endParaRPr lang="en-SG" dirty="0">
              <a:solidFill>
                <a:schemeClr val="accent6">
                  <a:lumMod val="75000"/>
                </a:schemeClr>
              </a:solidFill>
            </a:endParaRPr>
          </a:p>
        </p:txBody>
      </p:sp>
      <p:sp>
        <p:nvSpPr>
          <p:cNvPr id="29" name="[Picture 3]"/>
          <p:cNvSpPr txBox="1"/>
          <p:nvPr/>
        </p:nvSpPr>
        <p:spPr>
          <a:xfrm>
            <a:off x="406052" y="3543181"/>
            <a:ext cx="51054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add </a:t>
            </a:r>
            <a:r>
              <a:rPr lang="en-US" dirty="0">
                <a:solidFill>
                  <a:schemeClr val="accent6">
                    <a:lumMod val="75000"/>
                  </a:schemeClr>
                </a:solidFill>
              </a:rPr>
              <a:t>more pictures, </a:t>
            </a:r>
            <a:r>
              <a:rPr lang="en-US" dirty="0" smtClean="0">
                <a:solidFill>
                  <a:schemeClr val="accent6">
                    <a:lumMod val="75000"/>
                  </a:schemeClr>
                </a:solidFill>
              </a:rPr>
              <a:t>click </a:t>
            </a:r>
            <a:r>
              <a:rPr lang="en-US" b="1" dirty="0">
                <a:solidFill>
                  <a:schemeClr val="accent6">
                    <a:lumMod val="75000"/>
                  </a:schemeClr>
                </a:solidFill>
              </a:rPr>
              <a:t>+</a:t>
            </a:r>
            <a:r>
              <a:rPr lang="en-US" dirty="0">
                <a:solidFill>
                  <a:schemeClr val="accent6">
                    <a:lumMod val="75000"/>
                  </a:schemeClr>
                </a:solidFill>
              </a:rPr>
              <a:t> and choose more pictures from your computer hard disk.</a:t>
            </a:r>
            <a:endParaRPr lang="en-SG" dirty="0">
              <a:solidFill>
                <a:schemeClr val="accent6">
                  <a:lumMod val="75000"/>
                </a:schemeClr>
              </a:solidFill>
            </a:endParaRPr>
          </a:p>
        </p:txBody>
      </p:sp>
      <p:pic>
        <p:nvPicPr>
          <p:cNvPr id="30" name="Picture 29"/>
          <p:cNvPicPr>
            <a:picLocks noChangeAspect="1"/>
          </p:cNvPicPr>
          <p:nvPr/>
        </p:nvPicPr>
        <p:blipFill rotWithShape="1">
          <a:blip r:embed="rId3">
            <a:extLst>
              <a:ext uri="{28A0092B-C50C-407E-A947-70E740481C1C}">
                <a14:useLocalDpi xmlns:a14="http://schemas.microsoft.com/office/drawing/2010/main" val="0"/>
              </a:ext>
            </a:extLst>
          </a:blip>
          <a:srcRect l="55835" t="-301" r="11665" b="65672"/>
          <a:stretch/>
        </p:blipFill>
        <p:spPr>
          <a:xfrm>
            <a:off x="5715000" y="2981196"/>
            <a:ext cx="2971800" cy="1799772"/>
          </a:xfrm>
          <a:prstGeom prst="rect">
            <a:avLst/>
          </a:prstGeom>
        </p:spPr>
      </p:pic>
      <p:sp>
        <p:nvSpPr>
          <p:cNvPr id="31" name="Arc 30"/>
          <p:cNvSpPr/>
          <p:nvPr/>
        </p:nvSpPr>
        <p:spPr>
          <a:xfrm rot="17261033">
            <a:off x="5320033" y="3532154"/>
            <a:ext cx="637534" cy="1387254"/>
          </a:xfrm>
          <a:prstGeom prst="arc">
            <a:avLst>
              <a:gd name="adj1" fmla="val 17676872"/>
              <a:gd name="adj2" fmla="val 2646013"/>
            </a:avLst>
          </a:prstGeom>
          <a:ln w="19050">
            <a:solidFill>
              <a:schemeClr val="accent6">
                <a:lumMod val="40000"/>
                <a:lumOff val="60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32649562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b="1" dirty="0">
                <a:latin typeface="Century Gothic"/>
              </a:rPr>
              <a:t>Learning</a:t>
            </a:r>
            <a:r>
              <a:rPr lang="en-SG" dirty="0">
                <a:latin typeface="Century Gothic"/>
              </a:rPr>
              <a:t> </a:t>
            </a:r>
            <a:br>
              <a:rPr lang="en-SG" dirty="0">
                <a:latin typeface="Century Gothic"/>
              </a:rPr>
            </a:br>
            <a:r>
              <a:rPr lang="en-SG" dirty="0">
                <a:latin typeface="Century Gothic"/>
              </a:rPr>
              <a:t>is a never-ending </a:t>
            </a:r>
            <a:r>
              <a:rPr lang="en-SG" b="1" dirty="0">
                <a:latin typeface="Century Gothic"/>
              </a:rPr>
              <a:t>journey</a:t>
            </a:r>
            <a:r>
              <a:rPr lang="en-SG" dirty="0">
                <a:latin typeface="Century Gothic"/>
              </a:rPr>
              <a:t>.</a:t>
            </a:r>
            <a:endParaRPr lang="en-SG" dirty="0"/>
          </a:p>
        </p:txBody>
      </p:sp>
      <p:sp>
        <p:nvSpPr>
          <p:cNvPr id="5" name="TextBox 4"/>
          <p:cNvSpPr txBox="1"/>
          <p:nvPr/>
        </p:nvSpPr>
        <p:spPr>
          <a:xfrm>
            <a:off x="7010400" y="5410200"/>
            <a:ext cx="1872820" cy="646331"/>
          </a:xfrm>
          <a:prstGeom prst="rect">
            <a:avLst/>
          </a:prstGeom>
          <a:noFill/>
        </p:spPr>
        <p:txBody>
          <a:bodyPr wrap="none" rtlCol="0">
            <a:spAutoFit/>
          </a:bodyPr>
          <a:lstStyle/>
          <a:p>
            <a:r>
              <a:rPr lang="en-SG" dirty="0" smtClean="0"/>
              <a:t>Picture Slides Lab </a:t>
            </a:r>
          </a:p>
          <a:p>
            <a:r>
              <a:rPr lang="en-SG" dirty="0" smtClean="0"/>
              <a:t>Demo Slide</a:t>
            </a:r>
            <a:endParaRPr lang="en-SG" dirty="0"/>
          </a:p>
        </p:txBody>
      </p:sp>
    </p:spTree>
    <p:extLst>
      <p:ext uri="{BB962C8B-B14F-4D97-AF65-F5344CB8AC3E}">
        <p14:creationId xmlns:p14="http://schemas.microsoft.com/office/powerpoint/2010/main" val="3055453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3046988"/>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dirty="0" smtClean="0">
                <a:solidFill>
                  <a:schemeClr val="accent6">
                    <a:lumMod val="75000"/>
                  </a:schemeClr>
                </a:solidFill>
              </a:rPr>
              <a:t>For find more information about these features, </a:t>
            </a:r>
            <a:br>
              <a:rPr lang="en-US" dirty="0" smtClean="0">
                <a:solidFill>
                  <a:schemeClr val="accent6">
                    <a:lumMod val="75000"/>
                  </a:schemeClr>
                </a:solidFill>
              </a:rPr>
            </a:br>
            <a:r>
              <a:rPr lang="en-US" dirty="0" smtClean="0">
                <a:solidFill>
                  <a:schemeClr val="accent6">
                    <a:lumMod val="75000"/>
                  </a:schemeClr>
                </a:solidFill>
              </a:rPr>
              <a:t>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To give feedback or ask a question,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smtClean="0">
              <a:solidFill>
                <a:schemeClr val="accent6">
                  <a:lumMod val="75000"/>
                </a:schemeClr>
              </a:solidFill>
            </a:endParaRP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573277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4519612" y="245939"/>
            <a:ext cx="661988" cy="886391"/>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4"/>
          <a:stretch>
            <a:fillRect/>
          </a:stretch>
        </p:blipFill>
        <p:spPr>
          <a:xfrm>
            <a:off x="6477000" y="447631"/>
            <a:ext cx="1190791" cy="314369"/>
          </a:xfrm>
          <a:prstGeom prst="rect">
            <a:avLst/>
          </a:prstGeom>
        </p:spPr>
      </p:pic>
    </p:spTree>
    <p:extLst>
      <p:ext uri="{BB962C8B-B14F-4D97-AF65-F5344CB8AC3E}">
        <p14:creationId xmlns:p14="http://schemas.microsoft.com/office/powerpoint/2010/main" val="2369939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 for instance, to highlight arbitrary segments </a:t>
            </a:r>
            <a:r>
              <a:rPr lang="en-US" dirty="0">
                <a:solidFill>
                  <a:schemeClr val="accent6">
                    <a:lumMod val="75000"/>
                  </a:schemeClr>
                </a:solidFill>
              </a:rPr>
              <a:t>of text – can </a:t>
            </a:r>
            <a:r>
              <a:rPr lang="en-US" dirty="0" smtClean="0">
                <a:solidFill>
                  <a:schemeClr val="accent6">
                    <a:lumMod val="75000"/>
                  </a:schemeClr>
                </a:solidFill>
              </a:rPr>
              <a:t>be found on our website </a:t>
            </a:r>
            <a:r>
              <a:rPr lang="en-US" dirty="0" smtClean="0">
                <a:solidFill>
                  <a:schemeClr val="accent6">
                    <a:lumMod val="75000"/>
                  </a:schemeClr>
                </a:solidFill>
                <a:hlinkClick r:id="rId3"/>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pic>
        <p:nvPicPr>
          <p:cNvPr id="2" name="Picture 1"/>
          <p:cNvPicPr>
            <a:picLocks noChangeAspect="1"/>
          </p:cNvPicPr>
          <p:nvPr/>
        </p:nvPicPr>
        <p:blipFill>
          <a:blip r:embed="rId4"/>
          <a:stretch>
            <a:fillRect/>
          </a:stretch>
        </p:blipFill>
        <p:spPr>
          <a:xfrm>
            <a:off x="4562475" y="228600"/>
            <a:ext cx="695325" cy="7143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36774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LOAD_ORIGINIMG" val="C:\Users\Giki\Documents\pptlabs_pictureSlidesLab\sample2"/>
  <p:tag name="RELOAD_CROPPEDIMG" val="C:\Users\Giki\Documents\pptlabs_pictureSlidesLab\crop-5479479268d6a8e9.jpg"/>
  <p:tag name="RELOAD_IMGCONTEXT" val="https://flic.kr/p/5s5APp"/>
  <p:tag name="RELOAD_IMGSOURCE" val="https://flic.kr/p/5s5APp"/>
  <p:tag name="RELOAD_RECTX" val="0"/>
  <p:tag name="RELOAD_RECTY" val="0"/>
  <p:tag name="RELOAD_RECTWIDTH" val="0"/>
  <p:tag name="RELOAD_RECTHEIGHT" val="0"/>
  <p:tag name="RELOAD_ISUSEFROSTEDGLASSBANNERSTYLE" val="True"/>
  <p:tag name="RELOAD_FROSTEDGLASSBANNERCOLOR" val="#000000"/>
  <p:tag name="RELOAD_FROSTEDGLASSBANNERTRANSPARENCY" val="80"/>
  <p:tag name="RELOAD_ISUSEFROSTEDGLASSTEXTBOXSTYLE" val="False"/>
  <p:tag name="RELOAD_FROSTEDGLASSTEXTBOXCOLOR" val="#000000"/>
  <p:tag name="RELOAD_FROSTEDGLASSTEXTBOXTRANSPARENCY" val="80"/>
  <p:tag name="RELOAD_PICTUREINDEX" val="0"/>
  <p:tag name="RELOAD_ISUSEBANNERSTYLE" val="False"/>
  <p:tag name="RELOAD_BANNERSHAPE" val="0"/>
  <p:tag name="RELOAD_BANNERDIRECTION" val="1"/>
  <p:tag name="RELOAD_BANNERCOLOR" val="#000000"/>
  <p:tag name="RELOAD_BANNERTRANSPARENCY" val="25"/>
  <p:tag name="RELOAD_ISUSEBLURSTYLE" val="False"/>
  <p:tag name="RELOAD_BLURDEGREE" val="0"/>
  <p:tag name="RELOAD_ISUSECIRCLESTYLE" val="False"/>
  <p:tag name="RELOAD_CIRCLECOLOR" val="#FFFFFF"/>
  <p:tag name="RELOAD_CIRCLETRANSPARENCY" val="0"/>
  <p:tag name="RELOAD_ISUSEFRAMESTYLE" val="False"/>
  <p:tag name="RELOAD_FRAMECOLOR" val="#FFFFFF"/>
  <p:tag name="RELOAD_FRAMETRANSPARENCY" val="30"/>
  <p:tag name="RELOAD_OPTIONNAME" val="Reloaded"/>
  <p:tag name="RELOAD_STYLENAME" val="Frosted Glass Banner Style"/>
  <p:tag name="RELOAD_ISUSEOUTLINESTYLE" val="False"/>
  <p:tag name="RELOAD_OUTLINECOLOR" val="#FFFFFF"/>
  <p:tag name="RELOAD_ISUSEOVERLAYSTYLE" val="False"/>
  <p:tag name="RELOAD_OVERLAYCOLOR" val="#000000"/>
  <p:tag name="RELOAD_TRANSPARENCY" val="100"/>
  <p:tag name="RELOAD_CITATIONFONTSIZE" val="14"/>
  <p:tag name="RELOAD_IMAGEREFERENCEALIGNMENT" val="0"/>
  <p:tag name="RELOAD_ISUSESPECIALEFFECTSTYLE" val="False"/>
  <p:tag name="RELOAD_SPECIALEFFECT" val="-1"/>
  <p:tag name="RELOAD_ISUSETEXTFORMAT" val="True"/>
  <p:tag name="RELOAD_FONTFAMILY" val="Segoe UI"/>
  <p:tag name="RELOAD_FONTSIZEINCREASE" val="20"/>
  <p:tag name="RELOAD_FONTCOLOR" val="#FFFFFF"/>
  <p:tag name="RELOAD_TEXTBOXPOSITION" val="5"/>
  <p:tag name="RELOAD_TEXTBOXALIGNMENT" val="1"/>
  <p:tag name="RELOAD_ISUSETEXTBOXSTYLE" val="False"/>
  <p:tag name="RELOAD_TEXTBOXCOLOR" val="#000000"/>
  <p:tag name="RELOAD_TEXTBOXTRANSPARENCY" val="25"/>
  <p:tag name="RELOAD_ISUSETEXTGLOW" val="False"/>
  <p:tag name="RELOAD_ISUSETRIANGLESTYLE" val="False"/>
  <p:tag name="RELOAD_TRIANGLECOLOR" val="#000000"/>
  <p:tag name="RELOAD_TRIANGLETRANSPARENCY" val="0"/>
</p:tagLst>
</file>

<file path=ppt/tags/tag2.xml><?xml version="1.0" encoding="utf-8"?>
<p:tagLst xmlns:a="http://schemas.openxmlformats.org/drawingml/2006/main" xmlns:r="http://schemas.openxmlformats.org/officeDocument/2006/relationships" xmlns:p="http://schemas.openxmlformats.org/presentationml/2006/main">
  <p:tag name="ORIGINALFONTSIZE" val="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1826</TotalTime>
  <Words>1764</Words>
  <Application>Microsoft Office PowerPoint</Application>
  <PresentationFormat>On-screen Show (4:3)</PresentationFormat>
  <Paragraphs>194</Paragraphs>
  <Slides>46</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宋体</vt:lpstr>
      <vt:lpstr>Arial</vt:lpstr>
      <vt:lpstr>Calibri</vt:lpstr>
      <vt:lpstr>Century Gothic</vt:lpstr>
      <vt:lpstr>Consolas</vt:lpstr>
      <vt:lpstr>Segoe UI</vt:lpstr>
      <vt:lpstr>Wingdings</vt: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is a never-ending journey.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Giki</cp:lastModifiedBy>
  <cp:revision>155</cp:revision>
  <dcterms:created xsi:type="dcterms:W3CDTF">2006-08-16T00:00:00Z</dcterms:created>
  <dcterms:modified xsi:type="dcterms:W3CDTF">2016-03-19T08:51:04Z</dcterms:modified>
</cp:coreProperties>
</file>