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96" r:id="rId2"/>
    <p:sldId id="297" r:id="rId3"/>
    <p:sldId id="302" r:id="rId4"/>
    <p:sldId id="337" r:id="rId5"/>
    <p:sldId id="348" r:id="rId6"/>
    <p:sldId id="349" r:id="rId7"/>
    <p:sldId id="350" r:id="rId8"/>
    <p:sldId id="300" r:id="rId9"/>
    <p:sldId id="295" r:id="rId10"/>
    <p:sldId id="301" r:id="rId11"/>
    <p:sldId id="303" r:id="rId12"/>
    <p:sldId id="261" r:id="rId13"/>
    <p:sldId id="311" r:id="rId14"/>
    <p:sldId id="308" r:id="rId15"/>
    <p:sldId id="346" r:id="rId16"/>
    <p:sldId id="312" r:id="rId17"/>
    <p:sldId id="313" r:id="rId18"/>
    <p:sldId id="324" r:id="rId19"/>
    <p:sldId id="314" r:id="rId20"/>
    <p:sldId id="322" r:id="rId21"/>
    <p:sldId id="325" r:id="rId22"/>
    <p:sldId id="309" r:id="rId23"/>
    <p:sldId id="327" r:id="rId24"/>
    <p:sldId id="310" r:id="rId25"/>
    <p:sldId id="326" r:id="rId26"/>
    <p:sldId id="331" r:id="rId27"/>
    <p:sldId id="332" r:id="rId28"/>
    <p:sldId id="333" r:id="rId29"/>
    <p:sldId id="334" r:id="rId30"/>
    <p:sldId id="335" r:id="rId31"/>
    <p:sldId id="336" r:id="rId32"/>
    <p:sldId id="347" r:id="rId33"/>
    <p:sldId id="338" r:id="rId34"/>
    <p:sldId id="339" r:id="rId35"/>
    <p:sldId id="340" r:id="rId36"/>
    <p:sldId id="345" r:id="rId37"/>
    <p:sldId id="406" r:id="rId38"/>
    <p:sldId id="344" r:id="rId39"/>
    <p:sldId id="373" r:id="rId40"/>
    <p:sldId id="374" r:id="rId41"/>
    <p:sldId id="399" r:id="rId42"/>
    <p:sldId id="400" r:id="rId43"/>
    <p:sldId id="401" r:id="rId44"/>
    <p:sldId id="403" r:id="rId45"/>
    <p:sldId id="404" r:id="rId46"/>
    <p:sldId id="405" r:id="rId47"/>
    <p:sldId id="3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Auto highlight" id="{12666BEC-665C-4E56-87DC-9427DEF860FB}">
          <p14:sldIdLst>
            <p14:sldId id="348"/>
            <p14:sldId id="349"/>
            <p14:sldId id="35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8"/>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406"/>
            <p14:sldId id="344"/>
          </p14:sldIdLst>
        </p14:section>
        <p14:section name="Agenda Lab" id="{D30EE640-5A8D-4C4E-B791-6DB4189C7B56}">
          <p14:sldIdLst>
            <p14:sldId id="373"/>
            <p14:sldId id="374"/>
            <p14:sldId id="399"/>
            <p14:sldId id="400"/>
            <p14:sldId id="401"/>
          </p14:sldIdLst>
        </p14:section>
        <p14:section name="Picture Slides Lab" id="{0A96FF8A-1EBC-467F-980E-0A89A1EF7B3B}">
          <p14:sldIdLst>
            <p14:sldId id="403"/>
            <p14:sldId id="404"/>
            <p14:sldId id="405"/>
          </p14:sldIdLst>
        </p14:section>
        <p14:section name="Wrap up" id="{5BBA1A93-B239-4917-BAC7-9CBE7A60C0BF}">
          <p14:sldIdLst>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6" autoAdjust="0"/>
  </p:normalViewPr>
  <p:slideViewPr>
    <p:cSldViewPr>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sorterViewPr>
    <p:cViewPr>
      <p:scale>
        <a:sx n="81" d="100"/>
        <a:sy n="81" d="100"/>
      </p:scale>
      <p:origin x="0" y="25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25/7/2016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2035443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38</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40</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41</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[[Picture taken from https://flic.kr/p/5s5APp on 3/19/2016 4:47:38 PM]]
</a:t>
            </a:r>
            <a:endParaRPr lang="en-SG"/>
          </a:p>
        </p:txBody>
      </p:sp>
      <p:sp>
        <p:nvSpPr>
          <p:cNvPr id="4" name="Slide Number Placeholder 3"/>
          <p:cNvSpPr>
            <a:spLocks noGrp="1"/>
          </p:cNvSpPr>
          <p:nvPr>
            <p:ph type="sldNum" sz="quarter" idx="10"/>
          </p:nvPr>
        </p:nvSpPr>
        <p:spPr/>
        <p:txBody>
          <a:bodyPr/>
          <a:lstStyle/>
          <a:p>
            <a:fld id="{0015B511-83B7-463E-ACD1-0C1C081EBBC4}" type="slidenum">
              <a:rPr lang="en-SG" smtClean="0"/>
              <a:t>44</a:t>
            </a:fld>
            <a:endParaRPr lang="en-SG"/>
          </a:p>
        </p:txBody>
      </p:sp>
    </p:spTree>
    <p:extLst>
      <p:ext uri="{BB962C8B-B14F-4D97-AF65-F5344CB8AC3E}">
        <p14:creationId xmlns:p14="http://schemas.microsoft.com/office/powerpoint/2010/main" val="394318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Picture Slides Lab Demo Slide</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46</a:t>
            </a:fld>
            <a:endParaRPr lang="en-SG"/>
          </a:p>
        </p:txBody>
      </p:sp>
    </p:spTree>
    <p:extLst>
      <p:ext uri="{BB962C8B-B14F-4D97-AF65-F5344CB8AC3E}">
        <p14:creationId xmlns:p14="http://schemas.microsoft.com/office/powerpoint/2010/main" val="218426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26</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29</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35</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145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2016/07/25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2016/07/25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5.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4.wmf"/><Relationship Id="rId5" Type="http://schemas.microsoft.com/office/2007/relationships/hdphoto" Target="../media/hdphoto2.wdp"/><Relationship Id="rId10" Type="http://schemas.openxmlformats.org/officeDocument/2006/relationships/image" Target="../media/image23.wmf"/><Relationship Id="rId4" Type="http://schemas.openxmlformats.org/officeDocument/2006/relationships/image" Target="../media/image19.png"/><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wmf"/><Relationship Id="rId7" Type="http://schemas.microsoft.com/office/2007/relationships/hdphoto" Target="../media/hdphoto1.wdp"/><Relationship Id="rId12" Type="http://schemas.openxmlformats.org/officeDocument/2006/relationships/image" Target="../media/image26.png"/><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18.jpeg"/><Relationship Id="rId11" Type="http://schemas.microsoft.com/office/2007/relationships/hdphoto" Target="../media/hdphoto3.wdp"/><Relationship Id="rId5" Type="http://schemas.openxmlformats.org/officeDocument/2006/relationships/image" Target="../media/image24.wmf"/><Relationship Id="rId10" Type="http://schemas.openxmlformats.org/officeDocument/2006/relationships/image" Target="../media/image20.jpeg"/><Relationship Id="rId4" Type="http://schemas.openxmlformats.org/officeDocument/2006/relationships/image" Target="../media/image23.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8" Type="http://schemas.openxmlformats.org/officeDocument/2006/relationships/hyperlink" Target="http://www.comp.nus.edu.sg/~pptlabs/docs.html" TargetMode="External"/><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4.jpeg"/><Relationship Id="rId5" Type="http://schemas.openxmlformats.org/officeDocument/2006/relationships/image" Target="../media/image63.jpg"/><Relationship Id="rId4"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hyperlink" Target="http://www.comp.nus.edu.sg/~pptlabs/docs.html#picture-slides-lab" TargetMode="Externa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softness of the edges, and the color of the 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PowerPointLabs.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PowerPointLabs.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in your own voice, click the drop down menu  of                 button. </a:t>
            </a: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above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br>
              <a:rPr lang="en-US" altLang="zh-CN" dirty="0" smtClean="0">
                <a:solidFill>
                  <a:schemeClr val="accent6">
                    <a:lumMod val="75000"/>
                  </a:schemeClr>
                </a:solidFill>
              </a:rPr>
            </a:br>
            <a:r>
              <a:rPr lang="en-US" altLang="zh-CN" dirty="0" smtClean="0">
                <a:solidFill>
                  <a:schemeClr val="accent6">
                    <a:lumMod val="75000"/>
                  </a:schemeClr>
                </a:solidFill>
              </a:rPr>
              <a:t>to 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PowerPointLabs’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the</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a:t>
            </a:r>
            <a:r>
              <a:rPr lang="en-US" dirty="0" smtClean="0">
                <a:solidFill>
                  <a:schemeClr val="accent6">
                    <a:lumMod val="75000"/>
                  </a:schemeClr>
                </a:solidFill>
              </a:rPr>
              <a:t>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a:t>
            </a:r>
            <a:r>
              <a:rPr lang="en-US" dirty="0" smtClean="0">
                <a:solidFill>
                  <a:srgbClr val="0070C0"/>
                </a:solidFill>
                <a:latin typeface="Consolas" panose="020B0609020204030204" pitchFamily="49" charset="0"/>
                <a:cs typeface="Consolas" panose="020B0609020204030204" pitchFamily="49" charset="0"/>
              </a:rPr>
              <a:t>selected</a:t>
            </a:r>
            <a:r>
              <a:rPr lang="en-US" dirty="0" smtClean="0">
                <a:solidFill>
                  <a:schemeClr val="accent6">
                    <a:lumMod val="75000"/>
                  </a:schemeClr>
                </a:solidFill>
              </a:rPr>
              <a:t>.  </a:t>
            </a:r>
            <a:r>
              <a:rPr lang="en-US" dirty="0" smtClean="0">
                <a:solidFill>
                  <a:schemeClr val="accent6">
                    <a:lumMod val="75000"/>
                  </a:schemeClr>
                </a:solidFill>
              </a:rPr>
              <a:t/>
            </a:r>
            <a:br>
              <a:rPr lang="en-US" dirty="0" smtClean="0">
                <a:solidFill>
                  <a:schemeClr val="accent6">
                    <a:lumMod val="75000"/>
                  </a:schemeClr>
                </a:solidFill>
              </a:rPr>
            </a:br>
            <a:endParaRPr lang="en-US" dirty="0" smtClean="0">
              <a:solidFill>
                <a:schemeClr val="accent6">
                  <a:lumMod val="75000"/>
                </a:schemeClr>
              </a:solidFill>
            </a:endParaRPr>
          </a:p>
          <a:p>
            <a:r>
              <a:rPr lang="en-US" dirty="0" smtClean="0">
                <a:solidFill>
                  <a:schemeClr val="accent6">
                    <a:lumMod val="75000"/>
                  </a:schemeClr>
                </a:solidFill>
              </a:rPr>
              <a:t>It </a:t>
            </a:r>
            <a:r>
              <a:rPr lang="en-US" dirty="0" smtClean="0">
                <a:solidFill>
                  <a:schemeClr val="accent6">
                    <a:lumMod val="75000"/>
                  </a:schemeClr>
                </a:solidFill>
              </a:rPr>
              <a:t>will </a:t>
            </a:r>
            <a:r>
              <a:rPr lang="en-US" dirty="0" smtClean="0">
                <a:solidFill>
                  <a:schemeClr val="accent6">
                    <a:lumMod val="75000"/>
                  </a:schemeClr>
                </a:solidFill>
              </a:rPr>
              <a:t>blur the area covered by the circle.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t>
            </a:r>
            <a:r>
              <a:rPr lang="en-US" dirty="0" smtClean="0">
                <a:solidFill>
                  <a:schemeClr val="accent6">
                    <a:lumMod val="75000"/>
                  </a:schemeClr>
                </a:solidFill>
              </a:rPr>
              <a:t>create a tinted effect by selecting </a:t>
            </a:r>
            <a:r>
              <a:rPr lang="en-US" dirty="0">
                <a:solidFill>
                  <a:srgbClr val="0070C0"/>
                </a:solidFill>
                <a:latin typeface="Consolas" panose="020B0609020204030204" pitchFamily="49" charset="0"/>
                <a:cs typeface="Consolas" panose="020B0609020204030204" pitchFamily="49" charset="0"/>
              </a:rPr>
              <a:t>tint </a:t>
            </a:r>
            <a:r>
              <a:rPr lang="en-US" dirty="0" smtClean="0">
                <a:solidFill>
                  <a:srgbClr val="0070C0"/>
                </a:solidFill>
                <a:latin typeface="Consolas" panose="020B0609020204030204" pitchFamily="49" charset="0"/>
                <a:cs typeface="Consolas" panose="020B0609020204030204" pitchFamily="49" charset="0"/>
              </a:rPr>
              <a:t>selected</a:t>
            </a:r>
            <a:r>
              <a:rPr lang="en-US" dirty="0" smtClean="0">
                <a:solidFill>
                  <a:schemeClr val="accent6">
                    <a:lumMod val="75000"/>
                  </a:schemeClr>
                </a:solidFill>
              </a:rPr>
              <a:t>, then apply the feature again. You can also adjust the tint color and transparenc</a:t>
            </a:r>
            <a:r>
              <a:rPr lang="en-US" dirty="0" smtClean="0">
                <a:solidFill>
                  <a:schemeClr val="accent6">
                    <a:lumMod val="75000"/>
                  </a:schemeClr>
                </a:solidFill>
              </a:rPr>
              <a:t>y by </a:t>
            </a:r>
            <a:r>
              <a:rPr lang="en-US" dirty="0">
                <a:solidFill>
                  <a:schemeClr val="accent6">
                    <a:lumMod val="75000"/>
                  </a:schemeClr>
                </a:solidFill>
              </a:rPr>
              <a:t>right-clicking the </a:t>
            </a:r>
            <a:r>
              <a:rPr lang="en-US" dirty="0" smtClean="0">
                <a:solidFill>
                  <a:schemeClr val="accent6">
                    <a:lumMod val="75000"/>
                  </a:schemeClr>
                </a:solidFill>
              </a:rPr>
              <a:t>tint overlay shape and </a:t>
            </a:r>
            <a:r>
              <a:rPr lang="en-US" dirty="0">
                <a:solidFill>
                  <a:schemeClr val="accent6">
                    <a:lumMod val="75000"/>
                  </a:schemeClr>
                </a:solidFill>
              </a:rPr>
              <a:t>choosing  </a:t>
            </a:r>
            <a:r>
              <a:rPr lang="en-US" dirty="0">
                <a:solidFill>
                  <a:srgbClr val="0070C0"/>
                </a:solidFill>
                <a:latin typeface="Consolas" panose="020B0609020204030204" pitchFamily="49" charset="0"/>
                <a:cs typeface="Consolas" panose="020B0609020204030204" pitchFamily="49" charset="0"/>
              </a:rPr>
              <a:t>format picture </a:t>
            </a:r>
            <a:r>
              <a:rPr lang="en-US" dirty="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a:solidFill>
                  <a:schemeClr val="accent6">
                    <a:lumMod val="75000"/>
                  </a:schemeClr>
                </a:solidFill>
              </a:rPr>
              <a:t>.</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effect.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3441141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337338" y="2884224"/>
            <a:ext cx="838200" cy="838200"/>
            <a:chOff x="1002575" y="1231726"/>
            <a:chExt cx="838200" cy="838200"/>
          </a:xfrm>
        </p:grpSpPr>
        <p:grpSp>
          <p:nvGrpSpPr>
            <p:cNvPr id="15" name="Group 14"/>
            <p:cNvGrpSpPr/>
            <p:nvPr/>
          </p:nvGrpSpPr>
          <p:grpSpPr>
            <a:xfrm>
              <a:off x="1002575" y="1231726"/>
              <a:ext cx="838200" cy="838200"/>
              <a:chOff x="375266" y="5397326"/>
              <a:chExt cx="838200" cy="838200"/>
            </a:xfrm>
          </p:grpSpPr>
          <p:sp>
            <p:nvSpPr>
              <p:cNvPr id="18" name="Rectangle 17"/>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2217" t="30045" r="31679" b="38469"/>
            <a:stretch/>
          </p:blipFill>
          <p:spPr bwMode="auto">
            <a:xfrm>
              <a:off x="1157458" y="1398413"/>
              <a:ext cx="528434"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Agenda Lab </a:t>
            </a:r>
            <a:r>
              <a:rPr lang="en-US" dirty="0" smtClean="0">
                <a:solidFill>
                  <a:schemeClr val="accent6">
                    <a:lumMod val="75000"/>
                  </a:schemeClr>
                </a:solidFill>
              </a:rPr>
              <a:t>feature</a:t>
            </a:r>
            <a:endParaRPr lang="en-SG" dirty="0">
              <a:solidFill>
                <a:schemeClr val="accent6">
                  <a:lumMod val="75000"/>
                </a:schemeClr>
              </a:solidFill>
            </a:endParaRPr>
          </a:p>
        </p:txBody>
      </p:sp>
    </p:spTree>
    <p:extLst>
      <p:ext uri="{BB962C8B-B14F-4D97-AF65-F5344CB8AC3E}">
        <p14:creationId xmlns:p14="http://schemas.microsoft.com/office/powerpoint/2010/main" val="145298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the             and choose </a:t>
            </a:r>
            <a:r>
              <a:rPr lang="en-US" dirty="0" smtClean="0">
                <a:solidFill>
                  <a:srgbClr val="0070C0"/>
                </a:solidFill>
                <a:latin typeface="Consolas" panose="020B0609020204030204" pitchFamily="49" charset="0"/>
                <a:cs typeface="Consolas" panose="020B0609020204030204" pitchFamily="49" charset="0"/>
              </a:rPr>
              <a:t>agenda slides (text) </a:t>
            </a:r>
            <a:r>
              <a:rPr lang="en-US" dirty="0" smtClean="0">
                <a:solidFill>
                  <a:schemeClr val="accent6">
                    <a:lumMod val="75000"/>
                  </a:schemeClr>
                </a:solidFill>
              </a:rPr>
              <a:t>option. </a:t>
            </a:r>
            <a:endParaRPr lang="en-SG" dirty="0">
              <a:solidFill>
                <a:schemeClr val="accent6">
                  <a:lumMod val="75000"/>
                </a:schemeClr>
              </a:solidFill>
            </a:endParaRPr>
          </a:p>
        </p:txBody>
      </p:sp>
      <p:sp>
        <p:nvSpPr>
          <p:cNvPr id="5" name="Rectangle 4"/>
          <p:cNvSpPr/>
          <p:nvPr/>
        </p:nvSpPr>
        <p:spPr>
          <a:xfrm>
            <a:off x="616638" y="5638800"/>
            <a:ext cx="7917761" cy="646331"/>
          </a:xfrm>
          <a:prstGeom prst="rect">
            <a:avLst/>
          </a:prstGeom>
        </p:spPr>
        <p:txBody>
          <a:bodyPr wrap="square">
            <a:spAutoFit/>
          </a:bodyPr>
          <a:lstStyle/>
          <a:p>
            <a:r>
              <a:rPr lang="en-US" dirty="0" smtClean="0">
                <a:solidFill>
                  <a:schemeClr val="accent6">
                    <a:lumMod val="75000"/>
                  </a:schemeClr>
                </a:solidFill>
              </a:rPr>
              <a:t>That will insert agenda slides into the slide deck. Items in the agenda slides will correspond to the names of the slide sections.</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90497"/>
            <a:ext cx="533400" cy="7445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447800"/>
            <a:ext cx="5885160" cy="3910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90208" y="2286000"/>
            <a:ext cx="1419272" cy="1066800"/>
          </a:xfrm>
          <a:prstGeom prst="rect">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1301557" y="4038600"/>
            <a:ext cx="1419272" cy="1066800"/>
          </a:xfrm>
          <a:prstGeom prst="rect">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5825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077218"/>
          </a:xfrm>
          <a:prstGeom prst="rect">
            <a:avLst/>
          </a:prstGeom>
          <a:noFill/>
        </p:spPr>
        <p:txBody>
          <a:bodyPr wrap="square" rtlCol="0">
            <a:spAutoFit/>
          </a:bodyPr>
          <a:lstStyle/>
          <a:p>
            <a:pPr marL="360363" indent="-360363"/>
            <a:r>
              <a:rPr lang="en-US" sz="2800" b="1" dirty="0" smtClean="0">
                <a:solidFill>
                  <a:schemeClr val="accent6">
                    <a:lumMod val="75000"/>
                  </a:schemeClr>
                </a:solidFill>
              </a:rPr>
              <a:t>2.</a:t>
            </a:r>
            <a:r>
              <a:rPr lang="en-US" dirty="0" smtClean="0">
                <a:solidFill>
                  <a:schemeClr val="accent6">
                    <a:lumMod val="75000"/>
                  </a:schemeClr>
                </a:solidFill>
              </a:rPr>
              <a:t> Agenda Lab also inserts a hidden ‘Template’ slide at the beginning of the slide deck. That slide can be used to tweak the appearance of the agenda slides, as explained in the next slide. </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3886200" cy="475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lowchart: Connector 2"/>
          <p:cNvSpPr/>
          <p:nvPr/>
        </p:nvSpPr>
        <p:spPr>
          <a:xfrm>
            <a:off x="3886200" y="5867400"/>
            <a:ext cx="381000" cy="381000"/>
          </a:xfrm>
          <a:prstGeom prst="flowChartConnector">
            <a:avLst/>
          </a:prstGeom>
          <a:noFill/>
          <a:ln>
            <a:solidFill>
              <a:srgbClr val="C00000"/>
            </a:solidFill>
            <a:prstDash val="sysDot"/>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p:cNvSpPr txBox="1"/>
          <p:nvPr/>
        </p:nvSpPr>
        <p:spPr>
          <a:xfrm>
            <a:off x="5410200" y="3015989"/>
            <a:ext cx="2362200" cy="369332"/>
          </a:xfrm>
          <a:prstGeom prst="rect">
            <a:avLst/>
          </a:prstGeom>
          <a:noFill/>
        </p:spPr>
        <p:txBody>
          <a:bodyPr wrap="square" rtlCol="0">
            <a:spAutoFit/>
          </a:bodyPr>
          <a:lstStyle/>
          <a:p>
            <a:r>
              <a:rPr lang="en-US" dirty="0">
                <a:solidFill>
                  <a:srgbClr val="0070C0"/>
                </a:solidFill>
                <a:latin typeface="Consolas" panose="020B0609020204030204" pitchFamily="49" charset="0"/>
                <a:cs typeface="Consolas" panose="020B0609020204030204" pitchFamily="49" charset="0"/>
              </a:rPr>
              <a:t>Template slide</a:t>
            </a:r>
            <a:endParaRPr lang="en-SG" dirty="0">
              <a:solidFill>
                <a:srgbClr val="0070C0"/>
              </a:solidFill>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a:off x="3276600" y="3200655"/>
            <a:ext cx="2133600" cy="906246"/>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8400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2a.</a:t>
            </a:r>
            <a:r>
              <a:rPr lang="en-US" dirty="0" smtClean="0">
                <a:solidFill>
                  <a:schemeClr val="accent6">
                    <a:lumMod val="75000"/>
                  </a:schemeClr>
                </a:solidFill>
              </a:rPr>
              <a:t> First, modify the agenda slide to match the appearance you want the agenda slides to have. </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1"/>
            <a:ext cx="2438400" cy="298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
          <p:cNvGrpSpPr/>
          <p:nvPr/>
        </p:nvGrpSpPr>
        <p:grpSpPr>
          <a:xfrm>
            <a:off x="4525794" y="1165699"/>
            <a:ext cx="3429000" cy="4197698"/>
            <a:chOff x="3962400" y="1626140"/>
            <a:chExt cx="3733800" cy="4570827"/>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26140"/>
              <a:ext cx="3733800" cy="4570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328" y="3419272"/>
              <a:ext cx="2971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549613" y="5562600"/>
            <a:ext cx="8001000" cy="1077218"/>
          </a:xfrm>
          <a:prstGeom prst="rect">
            <a:avLst/>
          </a:prstGeom>
          <a:noFill/>
        </p:spPr>
        <p:txBody>
          <a:bodyPr wrap="square" rtlCol="0">
            <a:spAutoFit/>
          </a:bodyPr>
          <a:lstStyle/>
          <a:p>
            <a:pPr marL="360363" indent="-360363"/>
            <a:r>
              <a:rPr lang="en-US" sz="2800" b="1" dirty="0" smtClean="0">
                <a:solidFill>
                  <a:schemeClr val="accent6">
                    <a:lumMod val="75000"/>
                  </a:schemeClr>
                </a:solidFill>
              </a:rPr>
              <a:t>2b.</a:t>
            </a:r>
            <a:r>
              <a:rPr lang="en-US" dirty="0" smtClean="0">
                <a:solidFill>
                  <a:schemeClr val="accent6">
                    <a:lumMod val="75000"/>
                  </a:schemeClr>
                </a:solidFill>
              </a:rPr>
              <a:t> Then, click on the </a:t>
            </a:r>
            <a:r>
              <a:rPr lang="en-US" dirty="0">
                <a:solidFill>
                  <a:srgbClr val="0070C0"/>
                </a:solidFill>
                <a:latin typeface="Consolas" panose="020B0609020204030204" pitchFamily="49" charset="0"/>
                <a:cs typeface="Consolas" panose="020B0609020204030204" pitchFamily="49" charset="0"/>
              </a:rPr>
              <a:t>Agenda Lab </a:t>
            </a:r>
            <a:r>
              <a:rPr lang="en-US" dirty="0" smtClean="0">
                <a:solidFill>
                  <a:schemeClr val="accent6">
                    <a:lumMod val="75000"/>
                  </a:schemeClr>
                </a:solidFill>
              </a:rPr>
              <a:t>button and choose the </a:t>
            </a:r>
            <a:r>
              <a:rPr lang="en-US" dirty="0" smtClean="0">
                <a:solidFill>
                  <a:srgbClr val="0070C0"/>
                </a:solidFill>
                <a:latin typeface="Consolas" panose="020B0609020204030204" pitchFamily="49" charset="0"/>
                <a:cs typeface="Consolas" panose="020B0609020204030204" pitchFamily="49" charset="0"/>
              </a:rPr>
              <a:t>Synchronize agenda</a:t>
            </a:r>
            <a:r>
              <a:rPr lang="en-US" dirty="0">
                <a:solidFill>
                  <a:schemeClr val="accent6">
                    <a:lumMod val="75000"/>
                  </a:schemeClr>
                </a:solidFill>
              </a:rPr>
              <a:t> </a:t>
            </a:r>
            <a:r>
              <a:rPr lang="en-US" dirty="0" smtClean="0">
                <a:solidFill>
                  <a:schemeClr val="accent6">
                    <a:lumMod val="75000"/>
                  </a:schemeClr>
                </a:solidFill>
              </a:rPr>
              <a:t>option. That will regenerate all agenda slides to match the template slide.</a:t>
            </a:r>
            <a:endParaRPr lang="en-SG" dirty="0">
              <a:solidFill>
                <a:schemeClr val="accent6">
                  <a:lumMod val="75000"/>
                </a:schemeClr>
              </a:solidFill>
            </a:endParaRPr>
          </a:p>
        </p:txBody>
      </p:sp>
      <p:cxnSp>
        <p:nvCxnSpPr>
          <p:cNvPr id="11" name="Straight Arrow Connector 7"/>
          <p:cNvCxnSpPr/>
          <p:nvPr/>
        </p:nvCxnSpPr>
        <p:spPr>
          <a:xfrm>
            <a:off x="2438400" y="3352800"/>
            <a:ext cx="2286000" cy="7620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21253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76200"/>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3a.</a:t>
            </a:r>
            <a:r>
              <a:rPr lang="en-US" dirty="0" smtClean="0">
                <a:solidFill>
                  <a:schemeClr val="accent6">
                    <a:lumMod val="75000"/>
                  </a:schemeClr>
                </a:solidFill>
              </a:rPr>
              <a:t> It is possible to insert the Agenda as a sidebar on each slide.  Here are </a:t>
            </a:r>
            <a:br>
              <a:rPr lang="en-US" dirty="0" smtClean="0">
                <a:solidFill>
                  <a:schemeClr val="accent6">
                    <a:lumMod val="75000"/>
                  </a:schemeClr>
                </a:solidFill>
              </a:rPr>
            </a:br>
            <a:r>
              <a:rPr lang="en-US" dirty="0" smtClean="0">
                <a:solidFill>
                  <a:schemeClr val="accent6">
                    <a:lumMod val="75000"/>
                  </a:schemeClr>
                </a:solidFill>
              </a:rPr>
              <a:t>two examples:</a:t>
            </a:r>
            <a:endParaRPr lang="en-SG" dirty="0">
              <a:solidFill>
                <a:schemeClr val="accent6">
                  <a:lumMod val="75000"/>
                </a:schemeClr>
              </a:solidFill>
            </a:endParaRPr>
          </a:p>
        </p:txBody>
      </p:sp>
      <p:sp>
        <p:nvSpPr>
          <p:cNvPr id="10" name="TextBox 9"/>
          <p:cNvSpPr txBox="1"/>
          <p:nvPr/>
        </p:nvSpPr>
        <p:spPr>
          <a:xfrm>
            <a:off x="549613" y="3025882"/>
            <a:ext cx="8001000" cy="800219"/>
          </a:xfrm>
          <a:prstGeom prst="rect">
            <a:avLst/>
          </a:prstGeom>
          <a:noFill/>
        </p:spPr>
        <p:txBody>
          <a:bodyPr wrap="square" rtlCol="0">
            <a:spAutoFit/>
          </a:bodyPr>
          <a:lstStyle/>
          <a:p>
            <a:pPr marL="360363" indent="-360363"/>
            <a:r>
              <a:rPr lang="en-US" sz="2800" b="1" dirty="0" smtClean="0">
                <a:solidFill>
                  <a:schemeClr val="accent6">
                    <a:lumMod val="75000"/>
                  </a:schemeClr>
                </a:solidFill>
              </a:rPr>
              <a:t>3b.</a:t>
            </a:r>
            <a:r>
              <a:rPr lang="en-US" dirty="0" smtClean="0">
                <a:solidFill>
                  <a:schemeClr val="accent6">
                    <a:lumMod val="75000"/>
                  </a:schemeClr>
                </a:solidFill>
              </a:rPr>
              <a:t> It is also possible to generate agenda slides containing a </a:t>
            </a:r>
            <a:br>
              <a:rPr lang="en-US" dirty="0" smtClean="0">
                <a:solidFill>
                  <a:schemeClr val="accent6">
                    <a:lumMod val="75000"/>
                  </a:schemeClr>
                </a:solidFill>
              </a:rPr>
            </a:br>
            <a:r>
              <a:rPr lang="en-US" dirty="0" smtClean="0">
                <a:solidFill>
                  <a:schemeClr val="accent6">
                    <a:lumMod val="75000"/>
                  </a:schemeClr>
                </a:solidFill>
              </a:rPr>
              <a:t>visual representation of the topics.</a:t>
            </a:r>
            <a:endParaRPr lang="en-SG" dirty="0">
              <a:solidFill>
                <a:schemeClr val="accent6">
                  <a:lumMod val="7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685800"/>
            <a:ext cx="2914650" cy="218598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685800"/>
            <a:ext cx="2914650" cy="218598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7095"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847" y="3940282"/>
            <a:ext cx="2590800" cy="19431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7"/>
          <p:cNvCxnSpPr/>
          <p:nvPr/>
        </p:nvCxnSpPr>
        <p:spPr>
          <a:xfrm>
            <a:off x="3048000" y="5464282"/>
            <a:ext cx="1143000" cy="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7"/>
          <p:cNvCxnSpPr/>
          <p:nvPr/>
        </p:nvCxnSpPr>
        <p:spPr>
          <a:xfrm>
            <a:off x="5740738" y="5464282"/>
            <a:ext cx="1143000" cy="0"/>
          </a:xfrm>
          <a:prstGeom prst="straightConnector1">
            <a:avLst/>
          </a:prstGeom>
          <a:noFill/>
          <a:ln>
            <a:solidFill>
              <a:srgbClr val="C00000"/>
            </a:solidFill>
            <a:prstDash val="sysDot"/>
            <a:headEnd type="none" w="med" len="med"/>
            <a:tailEnd type="arrow" w="med" len="med"/>
          </a:ln>
          <a:effectLst>
            <a:glow rad="101600">
              <a:srgbClr val="FFFF00">
                <a:alpha val="60000"/>
              </a:srgbClr>
            </a:glow>
          </a:effectLst>
        </p:spPr>
        <p:style>
          <a:lnRef idx="2">
            <a:schemeClr val="accent1">
              <a:shade val="50000"/>
            </a:schemeClr>
          </a:lnRef>
          <a:fillRef idx="1">
            <a:schemeClr val="accent1"/>
          </a:fillRef>
          <a:effectRef idx="0">
            <a:schemeClr val="accent1"/>
          </a:effectRef>
          <a:fontRef idx="minor">
            <a:schemeClr val="lt1"/>
          </a:fontRef>
        </p:style>
      </p:cxnSp>
      <p:sp>
        <p:nvSpPr>
          <p:cNvPr id="21" name="TextBox 20"/>
          <p:cNvSpPr txBox="1"/>
          <p:nvPr/>
        </p:nvSpPr>
        <p:spPr>
          <a:xfrm>
            <a:off x="609600" y="6045391"/>
            <a:ext cx="8001000" cy="800219"/>
          </a:xfrm>
          <a:prstGeom prst="rect">
            <a:avLst/>
          </a:prstGeom>
          <a:noFill/>
        </p:spPr>
        <p:txBody>
          <a:bodyPr wrap="square" rtlCol="0">
            <a:spAutoFit/>
          </a:bodyPr>
          <a:lstStyle/>
          <a:p>
            <a:pPr marL="622300" indent="-622300"/>
            <a:r>
              <a:rPr lang="en-US" sz="2800" b="1" dirty="0" smtClean="0">
                <a:solidFill>
                  <a:schemeClr val="accent6">
                    <a:lumMod val="75000"/>
                  </a:schemeClr>
                </a:solidFill>
              </a:rPr>
              <a:t>Tip:</a:t>
            </a:r>
            <a:r>
              <a:rPr lang="en-US" dirty="0">
                <a:solidFill>
                  <a:schemeClr val="accent6">
                    <a:lumMod val="75000"/>
                  </a:schemeClr>
                </a:solidFill>
              </a:rPr>
              <a:t> </a:t>
            </a:r>
            <a:r>
              <a:rPr lang="en-US" dirty="0" smtClean="0">
                <a:solidFill>
                  <a:schemeClr val="accent6">
                    <a:lumMod val="75000"/>
                  </a:schemeClr>
                </a:solidFill>
              </a:rPr>
              <a:t>To find more about </a:t>
            </a:r>
            <a:r>
              <a:rPr lang="en-US" dirty="0">
                <a:solidFill>
                  <a:srgbClr val="0070C0"/>
                </a:solidFill>
                <a:latin typeface="Consolas" panose="020B0609020204030204" pitchFamily="49" charset="0"/>
                <a:cs typeface="Consolas" panose="020B0609020204030204" pitchFamily="49" charset="0"/>
              </a:rPr>
              <a:t>Agenda sidebar </a:t>
            </a:r>
            <a:r>
              <a:rPr lang="en-US" dirty="0" smtClean="0">
                <a:solidFill>
                  <a:schemeClr val="accent6">
                    <a:lumMod val="75000"/>
                  </a:schemeClr>
                </a:solidFill>
              </a:rPr>
              <a:t>and </a:t>
            </a:r>
            <a:r>
              <a:rPr lang="en-US" dirty="0">
                <a:solidFill>
                  <a:srgbClr val="0070C0"/>
                </a:solidFill>
                <a:latin typeface="Consolas" panose="020B0609020204030204" pitchFamily="49" charset="0"/>
                <a:cs typeface="Consolas" panose="020B0609020204030204" pitchFamily="49" charset="0"/>
              </a:rPr>
              <a:t>Visual agenda </a:t>
            </a:r>
            <a:r>
              <a:rPr lang="en-US" dirty="0" smtClean="0">
                <a:solidFill>
                  <a:schemeClr val="accent6">
                    <a:lumMod val="75000"/>
                  </a:schemeClr>
                </a:solidFill>
              </a:rPr>
              <a:t>features, </a:t>
            </a:r>
            <a:br>
              <a:rPr lang="en-US" dirty="0" smtClean="0">
                <a:solidFill>
                  <a:schemeClr val="accent6">
                    <a:lumMod val="75000"/>
                  </a:schemeClr>
                </a:solidFill>
              </a:rPr>
            </a:br>
            <a:r>
              <a:rPr lang="en-US" dirty="0" smtClean="0">
                <a:solidFill>
                  <a:schemeClr val="accent6">
                    <a:lumMod val="75000"/>
                  </a:schemeClr>
                </a:solidFill>
              </a:rPr>
              <a:t>refer to </a:t>
            </a:r>
            <a:r>
              <a:rPr lang="en-US" dirty="0" smtClean="0">
                <a:solidFill>
                  <a:schemeClr val="accent6">
                    <a:lumMod val="75000"/>
                  </a:schemeClr>
                </a:solidFill>
                <a:hlinkClick r:id="rId8"/>
              </a:rPr>
              <a:t>PowerPointLabs documentation</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12588879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ptPictureSlidesLab_BackGround_122745d"/>
          <p:cNvPicPr>
            <a:picLocks noChangeAspect="1"/>
          </p:cNvPicPr>
          <p:nvPr/>
        </p:nvPicPr>
        <p:blipFill rotWithShape="1">
          <a:blip r:embed="rId5">
            <a:extLst>
              <a:ext uri="{28A0092B-C50C-407E-A947-70E740481C1C}">
                <a14:useLocalDpi xmlns:a14="http://schemas.microsoft.com/office/drawing/2010/main" val="0"/>
              </a:ext>
            </a:extLst>
          </a:blip>
          <a:srcRect l="2381" r="2381"/>
          <a:stretch/>
        </p:blipFill>
        <p:spPr>
          <a:xfrm>
            <a:off x="0" y="0"/>
            <a:ext cx="9144000" cy="6858000"/>
          </a:xfrm>
          <a:prstGeom prst="rect">
            <a:avLst/>
          </a:prstGeom>
        </p:spPr>
      </p:pic>
      <p:pic>
        <p:nvPicPr>
          <p:cNvPr id="19" name="pptPictureSlidesLab_Original_DO_NOT_REMOVE_d3542f9" hidden="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31415" y="0"/>
            <a:ext cx="9606829" cy="6858000"/>
          </a:xfrm>
          <a:prstGeom prst="rect">
            <a:avLst/>
          </a:prstGeom>
        </p:spPr>
      </p:pic>
      <p:pic>
        <p:nvPicPr>
          <p:cNvPr id="22" name="pptPictureSlidesLab_Cropped_DO_NOT_REMOVE_6c0813c" hidden="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0"/>
            <a:ext cx="9601199" cy="6858000"/>
          </a:xfrm>
          <a:prstGeom prst="rect">
            <a:avLst/>
          </a:prstGeom>
        </p:spPr>
      </p:pic>
      <p:grpSp>
        <p:nvGrpSpPr>
          <p:cNvPr id="26" name="pptPictureSlidesLab_Banner_6efcd56"/>
          <p:cNvGrpSpPr/>
          <p:nvPr/>
        </p:nvGrpSpPr>
        <p:grpSpPr>
          <a:xfrm>
            <a:off x="0" y="2468880"/>
            <a:ext cx="9144000" cy="1920240"/>
            <a:chOff x="0" y="2468880"/>
            <a:chExt cx="9144000" cy="1920240"/>
          </a:xfrm>
        </p:grpSpPr>
        <p:pic>
          <p:nvPicPr>
            <p:cNvPr id="24" name="pptPictureSlidesLab_Banner_cab930c"/>
            <p:cNvPicPr>
              <a:picLocks noChangeAspect="1"/>
            </p:cNvPicPr>
            <p:nvPr/>
          </p:nvPicPr>
          <p:blipFill rotWithShape="1">
            <a:blip r:embed="rId7">
              <a:extLst>
                <a:ext uri="{28A0092B-C50C-407E-A947-70E740481C1C}">
                  <a14:useLocalDpi xmlns:a14="http://schemas.microsoft.com/office/drawing/2010/main" val="0"/>
                </a:ext>
              </a:extLst>
            </a:blip>
            <a:srcRect l="2381" t="36000" r="2381" b="36000"/>
            <a:stretch/>
          </p:blipFill>
          <p:spPr>
            <a:xfrm>
              <a:off x="0" y="2468880"/>
              <a:ext cx="9144000" cy="1920239"/>
            </a:xfrm>
            <a:prstGeom prst="rect">
              <a:avLst/>
            </a:prstGeom>
          </p:spPr>
        </p:pic>
        <p:sp>
          <p:nvSpPr>
            <p:cNvPr id="25" name="pptPictureSlidesLab_Banner_aa68875"/>
            <p:cNvSpPr/>
            <p:nvPr/>
          </p:nvSpPr>
          <p:spPr>
            <a:xfrm>
              <a:off x="0" y="2468880"/>
              <a:ext cx="9144000" cy="1920240"/>
            </a:xfrm>
            <a:prstGeom prst="rect">
              <a:avLst/>
            </a:prstGeom>
            <a:solidFill>
              <a:srgbClr val="000000">
                <a:alpha val="20000"/>
              </a:srgbClr>
            </a:solidFill>
            <a:ln w="63500" cap="flat" cmpd="sng" algn="ctr">
              <a:noFill/>
              <a:prstDash val="solid"/>
              <a:round/>
              <a:headEnd type="none" w="med" len="med"/>
              <a:tailEnd type="none" w="med" len="med"/>
            </a:ln>
            <a:effectLst/>
            <a:extLst>
              <a:ext uri="{91240B29-F687-4F45-9708-019B960494DF}">
                <a14:hiddenLine xmlns:a14="http://schemas.microsoft.com/office/drawing/2010/main" w="63500" cap="flat" cmpd="sng" algn="ctr">
                  <a:solidFill>
                    <a:srgbClr val="000000">
                      <a:alpha val="20000"/>
                    </a:srgb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 name="[TextBox 3]"/>
          <p:cNvSpPr txBox="1"/>
          <p:nvPr>
            <p:custDataLst>
              <p:tags r:id="rId2"/>
            </p:custDataLst>
          </p:nvPr>
        </p:nvSpPr>
        <p:spPr>
          <a:xfrm>
            <a:off x="1753552" y="2804160"/>
            <a:ext cx="5928508" cy="369332"/>
          </a:xfrm>
          <a:prstGeom prst="rect">
            <a:avLst/>
          </a:prstGeom>
          <a:noFill/>
        </p:spPr>
        <p:txBody>
          <a:bodyPr wrap="square" rtlCol="0">
            <a:noAutofit/>
          </a:bodyPr>
          <a:lstStyle/>
          <a:p>
            <a:r>
              <a:rPr lang="en-US" sz="3800" dirty="0" smtClean="0">
                <a:solidFill>
                  <a:srgbClr val="FFFFFF"/>
                </a:solidFill>
                <a:effectLst>
                  <a:glow>
                    <a:srgbClr val="000000"/>
                  </a:glow>
                </a:effectLst>
                <a:latin typeface="Segoe UI" panose="020B0502040204020203" pitchFamily="34" charset="0"/>
              </a:rPr>
              <a:t>Next, let’s try the </a:t>
            </a:r>
            <a:r>
              <a:rPr lang="en-US" sz="3800" b="1" dirty="0" smtClean="0">
                <a:solidFill>
                  <a:srgbClr val="FFFFFF"/>
                </a:solidFill>
                <a:effectLst>
                  <a:glow>
                    <a:srgbClr val="000000"/>
                  </a:glow>
                </a:effectLst>
                <a:latin typeface="Segoe UI" panose="020B0502040204020203" pitchFamily="34" charset="0"/>
              </a:rPr>
              <a:t>Picture Slides Lab </a:t>
            </a:r>
            <a:r>
              <a:rPr lang="en-US" sz="3800" dirty="0" smtClean="0">
                <a:solidFill>
                  <a:srgbClr val="FFFFFF"/>
                </a:solidFill>
                <a:effectLst>
                  <a:glow>
                    <a:srgbClr val="000000"/>
                  </a:glow>
                </a:effectLst>
                <a:latin typeface="Segoe UI" panose="020B0502040204020203" pitchFamily="34" charset="0"/>
              </a:rPr>
              <a:t>feature</a:t>
            </a:r>
            <a:endParaRPr lang="en-SG" sz="3800" dirty="0">
              <a:solidFill>
                <a:srgbClr val="FFFFFF"/>
              </a:solidFill>
              <a:effectLst>
                <a:glow>
                  <a:srgbClr val="000000"/>
                </a:glow>
              </a:effectLst>
              <a:latin typeface="Segoe UI" panose="020B0502040204020203" pitchFamily="34" charset="0"/>
            </a:endParaRPr>
          </a:p>
        </p:txBody>
      </p:sp>
    </p:spTree>
    <p:extLst>
      <p:ext uri="{BB962C8B-B14F-4D97-AF65-F5344CB8AC3E}">
        <p14:creationId xmlns:p14="http://schemas.microsoft.com/office/powerpoint/2010/main" val="3531219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6052" y="609600"/>
            <a:ext cx="51054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Go to the </a:t>
            </a:r>
            <a:r>
              <a:rPr lang="en-US" b="1" dirty="0" smtClean="0">
                <a:solidFill>
                  <a:schemeClr val="accent6">
                    <a:lumMod val="75000"/>
                  </a:schemeClr>
                </a:solidFill>
              </a:rPr>
              <a:t>next slide </a:t>
            </a:r>
            <a:r>
              <a:rPr lang="en-US" dirty="0" smtClean="0">
                <a:solidFill>
                  <a:schemeClr val="accent6">
                    <a:lumMod val="75000"/>
                  </a:schemeClr>
                </a:solidFill>
              </a:rPr>
              <a:t>and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Picture Slides Lab window</a:t>
            </a:r>
            <a:r>
              <a:rPr lang="en-US" dirty="0" smtClean="0">
                <a:solidFill>
                  <a:schemeClr val="accent6">
                    <a:lumMod val="75000"/>
                  </a:schemeClr>
                </a:solidFill>
              </a:rPr>
              <a:t>. Choose a slide preview in the </a:t>
            </a:r>
            <a:r>
              <a:rPr lang="en-US" b="1" dirty="0" smtClean="0">
                <a:solidFill>
                  <a:schemeClr val="accent6">
                    <a:lumMod val="75000"/>
                  </a:schemeClr>
                </a:solidFill>
              </a:rPr>
              <a:t>preview</a:t>
            </a:r>
            <a:r>
              <a:rPr lang="en-US" dirty="0" smtClean="0">
                <a:solidFill>
                  <a:schemeClr val="accent6">
                    <a:lumMod val="75000"/>
                  </a:schemeClr>
                </a:solidFill>
              </a:rPr>
              <a:t> area and click the </a:t>
            </a:r>
            <a:r>
              <a:rPr lang="en-US" b="1" dirty="0" smtClean="0">
                <a:solidFill>
                  <a:schemeClr val="accent6">
                    <a:lumMod val="75000"/>
                  </a:schemeClr>
                </a:solidFill>
              </a:rPr>
              <a:t>apply</a:t>
            </a:r>
            <a:r>
              <a:rPr lang="en-US" dirty="0" smtClean="0">
                <a:solidFill>
                  <a:schemeClr val="accent6">
                    <a:lumMod val="75000"/>
                  </a:schemeClr>
                </a:solidFill>
              </a:rPr>
              <a:t> button to apply the style to current slide.</a:t>
            </a:r>
            <a:endParaRPr lang="en-SG" dirty="0">
              <a:solidFill>
                <a:schemeClr val="accent6">
                  <a:lumMod val="75000"/>
                </a:schemeClr>
              </a:solidFill>
            </a:endParaRPr>
          </a:p>
        </p:txBody>
      </p:sp>
      <p:sp>
        <p:nvSpPr>
          <p:cNvPr id="9" name="[Picture 3]"/>
          <p:cNvSpPr txBox="1"/>
          <p:nvPr/>
        </p:nvSpPr>
        <p:spPr>
          <a:xfrm>
            <a:off x="406052" y="2221203"/>
            <a:ext cx="51054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To customize slide previews, click the </a:t>
            </a:r>
            <a:r>
              <a:rPr lang="en-US" b="1" dirty="0" smtClean="0">
                <a:solidFill>
                  <a:schemeClr val="accent6">
                    <a:lumMod val="75000"/>
                  </a:schemeClr>
                </a:solidFill>
              </a:rPr>
              <a:t>customize</a:t>
            </a:r>
            <a:r>
              <a:rPr lang="en-US" dirty="0" smtClean="0">
                <a:solidFill>
                  <a:schemeClr val="accent6">
                    <a:lumMod val="75000"/>
                  </a:schemeClr>
                </a:solidFill>
              </a:rPr>
              <a:t> </a:t>
            </a:r>
            <a:r>
              <a:rPr lang="en-US" dirty="0">
                <a:solidFill>
                  <a:schemeClr val="accent6">
                    <a:lumMod val="75000"/>
                  </a:schemeClr>
                </a:solidFill>
              </a:rPr>
              <a:t>button. It will show you how the slide will look like with the various pictures you have on the </a:t>
            </a:r>
            <a:r>
              <a:rPr lang="en-US" b="1" dirty="0" smtClean="0">
                <a:solidFill>
                  <a:schemeClr val="accent6">
                    <a:lumMod val="75000"/>
                  </a:schemeClr>
                </a:solidFill>
              </a:rPr>
              <a:t>picture collection </a:t>
            </a:r>
            <a:r>
              <a:rPr lang="en-US" dirty="0">
                <a:solidFill>
                  <a:schemeClr val="accent6">
                    <a:lumMod val="75000"/>
                  </a:schemeClr>
                </a:solidFill>
              </a:rPr>
              <a:t>area </a:t>
            </a:r>
            <a:r>
              <a:rPr lang="en-US" dirty="0" smtClean="0">
                <a:solidFill>
                  <a:schemeClr val="accent6">
                    <a:lumMod val="75000"/>
                  </a:schemeClr>
                </a:solidFill>
              </a:rPr>
              <a:t>(the </a:t>
            </a:r>
            <a:r>
              <a:rPr lang="en-US" dirty="0">
                <a:solidFill>
                  <a:schemeClr val="accent6">
                    <a:lumMod val="75000"/>
                  </a:schemeClr>
                </a:solidFill>
              </a:rPr>
              <a:t>right half of the PSL window</a:t>
            </a:r>
            <a:r>
              <a:rPr lang="en-US" dirty="0" smtClean="0">
                <a:solidFill>
                  <a:schemeClr val="accent6">
                    <a:lumMod val="75000"/>
                  </a:schemeClr>
                </a:solidFill>
              </a:rPr>
              <a:t>).</a:t>
            </a:r>
            <a:endParaRPr lang="en-SG" dirty="0">
              <a:solidFill>
                <a:schemeClr val="accent6">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978" y="479590"/>
            <a:ext cx="523948" cy="71447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66666" b="62150"/>
          <a:stretch/>
        </p:blipFill>
        <p:spPr>
          <a:xfrm>
            <a:off x="5638800" y="471239"/>
            <a:ext cx="3048000" cy="1967161"/>
          </a:xfrm>
          <a:prstGeom prst="rect">
            <a:avLst/>
          </a:prstGeom>
        </p:spPr>
      </p:pic>
      <p:sp>
        <p:nvSpPr>
          <p:cNvPr id="5" name="Arc 4"/>
          <p:cNvSpPr/>
          <p:nvPr/>
        </p:nvSpPr>
        <p:spPr>
          <a:xfrm flipV="1">
            <a:off x="4531276" y="3132"/>
            <a:ext cx="2215048" cy="2060532"/>
          </a:xfrm>
          <a:prstGeom prst="arc">
            <a:avLst>
              <a:gd name="adj1" fmla="val 14536463"/>
              <a:gd name="adj2" fmla="val 21237138"/>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1" name="Arc 20"/>
          <p:cNvSpPr/>
          <p:nvPr/>
        </p:nvSpPr>
        <p:spPr>
          <a:xfrm flipV="1">
            <a:off x="4429374" y="-914400"/>
            <a:ext cx="2809626" cy="3581400"/>
          </a:xfrm>
          <a:prstGeom prst="arc">
            <a:avLst>
              <a:gd name="adj1" fmla="val 15331072"/>
              <a:gd name="adj2" fmla="val 20930767"/>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2" name="[Picture 3]"/>
          <p:cNvSpPr txBox="1"/>
          <p:nvPr/>
        </p:nvSpPr>
        <p:spPr>
          <a:xfrm>
            <a:off x="406052" y="4336752"/>
            <a:ext cx="51054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To tweak the design further, choose which </a:t>
            </a:r>
            <a:r>
              <a:rPr lang="en-US" b="1" dirty="0" smtClean="0">
                <a:solidFill>
                  <a:schemeClr val="accent6">
                    <a:lumMod val="75000"/>
                  </a:schemeClr>
                </a:solidFill>
              </a:rPr>
              <a:t>aspect</a:t>
            </a:r>
            <a:r>
              <a:rPr lang="en-US" dirty="0" smtClean="0">
                <a:solidFill>
                  <a:schemeClr val="accent6">
                    <a:lumMod val="75000"/>
                  </a:schemeClr>
                </a:solidFill>
              </a:rPr>
              <a:t> you want to tweak.</a:t>
            </a:r>
            <a:endParaRPr lang="en-SG" dirty="0">
              <a:solidFill>
                <a:schemeClr val="accent6">
                  <a:lumMod val="75000"/>
                </a:schemeClr>
              </a:solidFill>
            </a:endParaRP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r="45000" b="88973"/>
          <a:stretch/>
        </p:blipFill>
        <p:spPr>
          <a:xfrm>
            <a:off x="533400" y="5266981"/>
            <a:ext cx="5029200" cy="569316"/>
          </a:xfrm>
          <a:prstGeom prst="rect">
            <a:avLst/>
          </a:prstGeom>
        </p:spPr>
      </p:pic>
      <p:sp>
        <p:nvSpPr>
          <p:cNvPr id="25" name="Arc 24"/>
          <p:cNvSpPr/>
          <p:nvPr/>
        </p:nvSpPr>
        <p:spPr>
          <a:xfrm rot="391357">
            <a:off x="4600654" y="4525071"/>
            <a:ext cx="637534" cy="1387254"/>
          </a:xfrm>
          <a:prstGeom prst="arc">
            <a:avLst>
              <a:gd name="adj1" fmla="val 17676872"/>
              <a:gd name="adj2" fmla="val 2646013"/>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7" name="TextBox 20"/>
          <p:cNvSpPr txBox="1"/>
          <p:nvPr/>
        </p:nvSpPr>
        <p:spPr>
          <a:xfrm>
            <a:off x="609600" y="6045391"/>
            <a:ext cx="8001000" cy="646331"/>
          </a:xfrm>
          <a:prstGeom prst="rect">
            <a:avLst/>
          </a:prstGeom>
          <a:noFill/>
        </p:spPr>
        <p:txBody>
          <a:bodyPr wrap="square" rtlCol="0">
            <a:spAutoFit/>
          </a:bodyPr>
          <a:lstStyle/>
          <a:p>
            <a:pPr marL="622300" indent="-622300"/>
            <a:r>
              <a:rPr lang="en-US" b="1" dirty="0" smtClean="0">
                <a:solidFill>
                  <a:schemeClr val="accent6">
                    <a:lumMod val="75000"/>
                  </a:schemeClr>
                </a:solidFill>
              </a:rPr>
              <a:t>Tip:</a:t>
            </a:r>
            <a:r>
              <a:rPr lang="en-US" dirty="0">
                <a:solidFill>
                  <a:schemeClr val="accent6">
                    <a:lumMod val="75000"/>
                  </a:schemeClr>
                </a:solidFill>
              </a:rPr>
              <a:t> </a:t>
            </a:r>
            <a:r>
              <a:rPr lang="en-US" dirty="0" smtClean="0">
                <a:solidFill>
                  <a:schemeClr val="accent6">
                    <a:lumMod val="75000"/>
                  </a:schemeClr>
                </a:solidFill>
              </a:rPr>
              <a:t>To find more about </a:t>
            </a:r>
            <a:r>
              <a:rPr lang="en-US" dirty="0" smtClean="0">
                <a:solidFill>
                  <a:srgbClr val="0070C0"/>
                </a:solidFill>
                <a:latin typeface="Consolas" panose="020B0609020204030204" pitchFamily="49" charset="0"/>
              </a:rPr>
              <a:t>Picture Slides Lab</a:t>
            </a:r>
            <a:r>
              <a:rPr lang="en-US" dirty="0" smtClean="0">
                <a:solidFill>
                  <a:schemeClr val="accent6">
                    <a:lumMod val="75000"/>
                  </a:schemeClr>
                </a:solidFill>
              </a:rPr>
              <a:t>, refer to </a:t>
            </a:r>
            <a:r>
              <a:rPr lang="en-US" dirty="0" smtClean="0">
                <a:solidFill>
                  <a:schemeClr val="accent6">
                    <a:lumMod val="75000"/>
                  </a:schemeClr>
                </a:solidFill>
                <a:hlinkClick r:id="rId5"/>
              </a:rPr>
              <a:t>PowerPointLabs documentation</a:t>
            </a:r>
            <a:r>
              <a:rPr lang="en-US" dirty="0" smtClean="0">
                <a:solidFill>
                  <a:schemeClr val="accent6">
                    <a:lumMod val="75000"/>
                  </a:schemeClr>
                </a:solidFill>
              </a:rPr>
              <a:t>.</a:t>
            </a:r>
            <a:endParaRPr lang="en-SG" dirty="0">
              <a:solidFill>
                <a:schemeClr val="accent6">
                  <a:lumMod val="75000"/>
                </a:schemeClr>
              </a:solidFill>
            </a:endParaRPr>
          </a:p>
        </p:txBody>
      </p:sp>
      <p:sp>
        <p:nvSpPr>
          <p:cNvPr id="29" name="[Picture 3]"/>
          <p:cNvSpPr txBox="1"/>
          <p:nvPr/>
        </p:nvSpPr>
        <p:spPr>
          <a:xfrm>
            <a:off x="406052" y="3543181"/>
            <a:ext cx="51054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add </a:t>
            </a:r>
            <a:r>
              <a:rPr lang="en-US" dirty="0">
                <a:solidFill>
                  <a:schemeClr val="accent6">
                    <a:lumMod val="75000"/>
                  </a:schemeClr>
                </a:solidFill>
              </a:rPr>
              <a:t>more pictures, </a:t>
            </a:r>
            <a:r>
              <a:rPr lang="en-US" dirty="0" smtClean="0">
                <a:solidFill>
                  <a:schemeClr val="accent6">
                    <a:lumMod val="75000"/>
                  </a:schemeClr>
                </a:solidFill>
              </a:rPr>
              <a:t>click </a:t>
            </a:r>
            <a:r>
              <a:rPr lang="en-US" b="1" dirty="0">
                <a:solidFill>
                  <a:schemeClr val="accent6">
                    <a:lumMod val="75000"/>
                  </a:schemeClr>
                </a:solidFill>
              </a:rPr>
              <a:t>+</a:t>
            </a:r>
            <a:r>
              <a:rPr lang="en-US" dirty="0">
                <a:solidFill>
                  <a:schemeClr val="accent6">
                    <a:lumMod val="75000"/>
                  </a:schemeClr>
                </a:solidFill>
              </a:rPr>
              <a:t> and choose more pictures from your computer hard disk.</a:t>
            </a:r>
            <a:endParaRPr lang="en-SG" dirty="0">
              <a:solidFill>
                <a:schemeClr val="accent6">
                  <a:lumMod val="75000"/>
                </a:schemeClr>
              </a:solidFill>
            </a:endParaRPr>
          </a:p>
        </p:txBody>
      </p:sp>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l="55835" t="-301" r="11665" b="65672"/>
          <a:stretch/>
        </p:blipFill>
        <p:spPr>
          <a:xfrm>
            <a:off x="5715000" y="2981196"/>
            <a:ext cx="2971800" cy="1799772"/>
          </a:xfrm>
          <a:prstGeom prst="rect">
            <a:avLst/>
          </a:prstGeom>
        </p:spPr>
      </p:pic>
      <p:sp>
        <p:nvSpPr>
          <p:cNvPr id="31" name="Arc 30"/>
          <p:cNvSpPr/>
          <p:nvPr/>
        </p:nvSpPr>
        <p:spPr>
          <a:xfrm rot="17261033">
            <a:off x="5320033" y="3532154"/>
            <a:ext cx="637534" cy="1387254"/>
          </a:xfrm>
          <a:prstGeom prst="arc">
            <a:avLst>
              <a:gd name="adj1" fmla="val 17676872"/>
              <a:gd name="adj2" fmla="val 2646013"/>
            </a:avLst>
          </a:prstGeom>
          <a:ln w="19050">
            <a:solidFill>
              <a:schemeClr val="accent6">
                <a:lumMod val="40000"/>
                <a:lumOff val="6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264956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b="1" dirty="0">
                <a:latin typeface="Century Gothic"/>
              </a:rPr>
              <a:t>Learning</a:t>
            </a:r>
            <a:r>
              <a:rPr lang="en-SG" dirty="0">
                <a:latin typeface="Century Gothic"/>
              </a:rPr>
              <a:t> </a:t>
            </a:r>
            <a:br>
              <a:rPr lang="en-SG" dirty="0">
                <a:latin typeface="Century Gothic"/>
              </a:rPr>
            </a:br>
            <a:r>
              <a:rPr lang="en-SG" dirty="0">
                <a:latin typeface="Century Gothic"/>
              </a:rPr>
              <a:t>is a never-ending </a:t>
            </a:r>
            <a:r>
              <a:rPr lang="en-SG" b="1" dirty="0">
                <a:latin typeface="Century Gothic"/>
              </a:rPr>
              <a:t>journey</a:t>
            </a:r>
            <a:r>
              <a:rPr lang="en-SG" dirty="0">
                <a:latin typeface="Century Gothic"/>
              </a:rPr>
              <a:t>.</a:t>
            </a:r>
            <a:endParaRPr lang="en-SG" dirty="0"/>
          </a:p>
        </p:txBody>
      </p:sp>
      <p:sp>
        <p:nvSpPr>
          <p:cNvPr id="5" name="TextBox 4"/>
          <p:cNvSpPr txBox="1"/>
          <p:nvPr/>
        </p:nvSpPr>
        <p:spPr>
          <a:xfrm>
            <a:off x="7010400" y="5410200"/>
            <a:ext cx="1872820" cy="646331"/>
          </a:xfrm>
          <a:prstGeom prst="rect">
            <a:avLst/>
          </a:prstGeom>
          <a:noFill/>
        </p:spPr>
        <p:txBody>
          <a:bodyPr wrap="none" rtlCol="0">
            <a:spAutoFit/>
          </a:bodyPr>
          <a:lstStyle/>
          <a:p>
            <a:r>
              <a:rPr lang="en-SG" dirty="0" smtClean="0"/>
              <a:t>Picture Slides Lab </a:t>
            </a:r>
          </a:p>
          <a:p>
            <a:r>
              <a:rPr lang="en-SG" dirty="0" smtClean="0"/>
              <a:t>Demo Slide</a:t>
            </a:r>
            <a:endParaRPr lang="en-SG" dirty="0"/>
          </a:p>
        </p:txBody>
      </p:sp>
    </p:spTree>
    <p:extLst>
      <p:ext uri="{BB962C8B-B14F-4D97-AF65-F5344CB8AC3E}">
        <p14:creationId xmlns:p14="http://schemas.microsoft.com/office/powerpoint/2010/main" val="3055453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57327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236993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3677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LOAD_ORIGINIMG" val="C:\Users\Giki\Documents\pptlabs_pictureSlidesLab\sample2"/>
  <p:tag name="RELOAD_CROPPEDIMG" val="C:\Users\Giki\Documents\pptlabs_pictureSlidesLab\crop-5479479268d6a8e9.jpg"/>
  <p:tag name="RELOAD_IMGCONTEXT" val="https://flic.kr/p/5s5APp"/>
  <p:tag name="RELOAD_IMGSOURCE" val="https://flic.kr/p/5s5APp"/>
  <p:tag name="RELOAD_RECTX" val="0"/>
  <p:tag name="RELOAD_RECTY" val="0"/>
  <p:tag name="RELOAD_RECTWIDTH" val="0"/>
  <p:tag name="RELOAD_RECTHEIGHT" val="0"/>
  <p:tag name="RELOAD_ISUSEFROSTEDGLASSBANNERSTYLE" val="True"/>
  <p:tag name="RELOAD_FROSTEDGLASSBANNERCOLOR" val="#000000"/>
  <p:tag name="RELOAD_FROSTEDGLASSBANNERTRANSPARENCY" val="80"/>
  <p:tag name="RELOAD_ISUSEFROSTEDGLASSTEXTBOXSTYLE" val="False"/>
  <p:tag name="RELOAD_FROSTEDGLASSTEXTBOXCOLOR" val="#000000"/>
  <p:tag name="RELOAD_FROSTEDGLASSTEXTBOXTRANSPARENCY" val="80"/>
  <p:tag name="RELOAD_PICTUREINDEX" val="0"/>
  <p:tag name="RELOAD_ISUSEBANNERSTYLE" val="False"/>
  <p:tag name="RELOAD_BANNERSHAPE" val="0"/>
  <p:tag name="RELOAD_BANNERDIRECTION" val="1"/>
  <p:tag name="RELOAD_BANNERCOLOR" val="#000000"/>
  <p:tag name="RELOAD_BANNERTRANSPARENCY" val="25"/>
  <p:tag name="RELOAD_ISUSEBLURSTYLE" val="False"/>
  <p:tag name="RELOAD_BLURDEGREE" val="0"/>
  <p:tag name="RELOAD_ISUSECIRCLESTYLE" val="False"/>
  <p:tag name="RELOAD_CIRCLECOLOR" val="#FFFFFF"/>
  <p:tag name="RELOAD_CIRCLETRANSPARENCY" val="0"/>
  <p:tag name="RELOAD_ISUSEFRAMESTYLE" val="False"/>
  <p:tag name="RELOAD_FRAMECOLOR" val="#FFFFFF"/>
  <p:tag name="RELOAD_FRAMETRANSPARENCY" val="30"/>
  <p:tag name="RELOAD_OPTIONNAME" val="Reloaded"/>
  <p:tag name="RELOAD_STYLENAME" val="Frosted Glass Banner Style"/>
  <p:tag name="RELOAD_ISUSEOUTLINESTYLE" val="False"/>
  <p:tag name="RELOAD_OUTLINECOLOR" val="#FFFFFF"/>
  <p:tag name="RELOAD_ISUSEOVERLAYSTYLE" val="False"/>
  <p:tag name="RELOAD_OVERLAYCOLOR" val="#000000"/>
  <p:tag name="RELOAD_TRANSPARENCY" val="100"/>
  <p:tag name="RELOAD_CITATIONFONTSIZE" val="14"/>
  <p:tag name="RELOAD_IMAGEREFERENCEALIGNMENT" val="0"/>
  <p:tag name="RELOAD_ISUSESPECIALEFFECTSTYLE" val="False"/>
  <p:tag name="RELOAD_SPECIALEFFECT" val="-1"/>
  <p:tag name="RELOAD_ISUSETEXTFORMAT" val="True"/>
  <p:tag name="RELOAD_FONTFAMILY" val="Segoe UI"/>
  <p:tag name="RELOAD_FONTSIZEINCREASE" val="20"/>
  <p:tag name="RELOAD_FONTCOLOR" val="#FFFFFF"/>
  <p:tag name="RELOAD_TEXTBOXPOSITION" val="5"/>
  <p:tag name="RELOAD_TEXTBOXALIGNMENT" val="1"/>
  <p:tag name="RELOAD_ISUSETEXTBOXSTYLE" val="False"/>
  <p:tag name="RELOAD_TEXTBOXCOLOR" val="#000000"/>
  <p:tag name="RELOAD_TEXTBOXTRANSPARENCY" val="25"/>
  <p:tag name="RELOAD_ISUSETEXTGLOW" val="False"/>
  <p:tag name="RELOAD_ISUSETRIANGLESTYLE" val="False"/>
  <p:tag name="RELOAD_TRIANGLECOLOR" val="#000000"/>
  <p:tag name="RELOAD_TRIANGLETRANSPARENCY" val="0"/>
</p:tagLst>
</file>

<file path=ppt/tags/tag2.xml><?xml version="1.0" encoding="utf-8"?>
<p:tagLst xmlns:a="http://schemas.openxmlformats.org/drawingml/2006/main" xmlns:r="http://schemas.openxmlformats.org/officeDocument/2006/relationships" xmlns:p="http://schemas.openxmlformats.org/presentationml/2006/main">
  <p:tag name="ORIGINALFONTSIZE" val="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1832</TotalTime>
  <Words>1821</Words>
  <Application>Microsoft Office PowerPoint</Application>
  <PresentationFormat>On-screen Show (4:3)</PresentationFormat>
  <Paragraphs>198</Paragraphs>
  <Slides>47</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宋体</vt:lpstr>
      <vt:lpstr>Arial</vt:lpstr>
      <vt:lpstr>Calibri</vt:lpstr>
      <vt:lpstr>Century Gothic</vt:lpstr>
      <vt:lpstr>Consolas</vt:lpstr>
      <vt:lpstr>Segoe UI</vt:lpstr>
      <vt:lpstr>Wingdings</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is a never-ending journey.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Fiona Chang</cp:lastModifiedBy>
  <cp:revision>156</cp:revision>
  <dcterms:created xsi:type="dcterms:W3CDTF">2006-08-16T00:00:00Z</dcterms:created>
  <dcterms:modified xsi:type="dcterms:W3CDTF">2016-07-25T02:54:05Z</dcterms:modified>
</cp:coreProperties>
</file>