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9" r:id="rId4"/>
    <p:sldId id="258" r:id="rId5"/>
    <p:sldId id="260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0FBAB0-376E-49AE-8C67-34B5D218D2F1}">
          <p14:sldIdLst>
            <p14:sldId id="259"/>
          </p14:sldIdLst>
        </p14:section>
        <p14:section name="Highlight Text" id="{5A52164E-B6B7-4688-919F-C32FFED7BBEB}">
          <p14:sldIdLst>
            <p14:sldId id="258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48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3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2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6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35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70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2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3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3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23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2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2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69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3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46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36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3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10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8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53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</a:t>
            </a:r>
            <a:r>
              <a:rPr lang="en-US" sz="7200" dirty="0" smtClean="0"/>
              <a:t>Text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53394" y="2496671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</a:t>
            </a:r>
            <a:r>
              <a:rPr lang="en-US" sz="2400" dirty="0" smtClean="0">
                <a:solidFill>
                  <a:prstClr val="white"/>
                </a:solidFill>
              </a:rPr>
              <a:t>the stretch of underlined text in the </a:t>
            </a:r>
            <a:r>
              <a:rPr lang="en-US" sz="2400" b="1" dirty="0">
                <a:solidFill>
                  <a:prstClr val="white"/>
                </a:solidFill>
              </a:rPr>
              <a:t>testing</a:t>
            </a:r>
            <a:r>
              <a:rPr lang="en-US" sz="2400" dirty="0">
                <a:solidFill>
                  <a:prstClr val="white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</a:t>
            </a:r>
            <a:r>
              <a:rPr lang="en-US" sz="2400" b="1" dirty="0">
                <a:solidFill>
                  <a:prstClr val="white"/>
                </a:solidFill>
              </a:rPr>
              <a:t>“Highlight </a:t>
            </a:r>
            <a:r>
              <a:rPr lang="en-US" sz="2400" b="1" dirty="0" smtClean="0">
                <a:solidFill>
                  <a:prstClr val="white"/>
                </a:solidFill>
              </a:rPr>
              <a:t>Text Fragments”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button in the ribbon</a:t>
            </a:r>
            <a:r>
              <a:rPr lang="en-US" sz="2400" dirty="0" smtClean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Repeat the above 2 steps for all underlined text</a:t>
            </a: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The expected output uses </a:t>
            </a:r>
            <a:r>
              <a:rPr lang="en-US" sz="2400" b="1" u="sng" dirty="0">
                <a:solidFill>
                  <a:prstClr val="white"/>
                </a:solidFill>
              </a:rPr>
              <a:t>Red</a:t>
            </a:r>
            <a:r>
              <a:rPr lang="en-US" sz="2400" dirty="0">
                <a:solidFill>
                  <a:prstClr val="white"/>
                </a:solidFill>
              </a:rPr>
              <a:t> Text Highlight Color, </a:t>
            </a:r>
            <a:r>
              <a:rPr lang="en-US" sz="2400" b="1" u="sng" dirty="0">
                <a:solidFill>
                  <a:prstClr val="white"/>
                </a:solidFill>
              </a:rPr>
              <a:t>Black</a:t>
            </a:r>
            <a:r>
              <a:rPr lang="en-US" sz="2400" dirty="0">
                <a:solidFill>
                  <a:prstClr val="white"/>
                </a:solidFill>
              </a:rPr>
              <a:t> Text Default Color, and </a:t>
            </a:r>
            <a:r>
              <a:rPr lang="en-US" sz="2400" b="1" u="sng" dirty="0">
                <a:solidFill>
                  <a:prstClr val="white"/>
                </a:solidFill>
              </a:rPr>
              <a:t>Yellow</a:t>
            </a:r>
            <a:r>
              <a:rPr lang="en-US" sz="2400" dirty="0">
                <a:solidFill>
                  <a:prstClr val="white"/>
                </a:solidFill>
              </a:rPr>
              <a:t> Background Highlight </a:t>
            </a:r>
            <a:r>
              <a:rPr lang="en-US" sz="2400" dirty="0" smtClean="0">
                <a:solidFill>
                  <a:prstClr val="white"/>
                </a:solidFill>
              </a:rPr>
              <a:t>Color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sz="2400" dirty="0" smtClean="0">
              <a:solidFill>
                <a:prstClr val="white"/>
              </a:solidFill>
            </a:endParaRPr>
          </a:p>
          <a:p>
            <a:r>
              <a:rPr lang="en-US" sz="2400" dirty="0" smtClean="0">
                <a:solidFill>
                  <a:prstClr val="white"/>
                </a:solidFill>
              </a:rPr>
              <a:t>Note: Text will be highlighted in the order they were chosen and added (and not based on what comes first in the text frame.)</a:t>
            </a:r>
            <a:endParaRPr lang="en-SG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/>
          <p:nvPr/>
        </p:nvSpPr>
        <p:spPr>
          <a:xfrm>
            <a:off x="4583716" y="0"/>
            <a:ext cx="4560284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Fragments Shape"/>
          <p:cNvSpPr txBox="1"/>
          <p:nvPr/>
        </p:nvSpPr>
        <p:spPr>
          <a:xfrm>
            <a:off x="762000" y="762000"/>
            <a:ext cx="762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Test - Non-ABC: </a:t>
            </a:r>
            <a:r>
              <a:rPr lang="en-US" sz="2800" u="sng" dirty="0">
                <a:solidFill>
                  <a:prstClr val="black"/>
                </a:solidFill>
              </a:rPr>
              <a:t>1234567890!@#$%^&amp;*()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- </a:t>
            </a: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Font Family, using Times New </a:t>
            </a:r>
            <a:r>
              <a:rPr lang="en-US" sz="28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 (with multi-line overflow)</a:t>
            </a:r>
            <a:endParaRPr lang="en-US" sz="28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Test -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</a:p>
          <a:p>
            <a:r>
              <a:rPr lang="en-US" sz="6600" dirty="0">
                <a:solidFill>
                  <a:prstClr val="black"/>
                </a:solidFill>
                <a:latin typeface="Arial Black" panose="020B0A04020102020204" pitchFamily="34" charset="0"/>
              </a:rPr>
              <a:t>Test - </a:t>
            </a:r>
            <a:r>
              <a:rPr lang="en-US" sz="6600" u="sng" dirty="0">
                <a:solidFill>
                  <a:prstClr val="black"/>
                </a:solidFill>
                <a:latin typeface="Arial Black" panose="020B0A04020102020204" pitchFamily="34" charset="0"/>
              </a:rPr>
              <a:t>very big</a:t>
            </a:r>
          </a:p>
          <a:p>
            <a:r>
              <a:rPr lang="en-US" sz="3600" dirty="0">
                <a:solidFill>
                  <a:prstClr val="black"/>
                </a:solidFill>
              </a:rPr>
              <a:t>Test – </a:t>
            </a:r>
            <a:r>
              <a:rPr lang="en-US" sz="3600" u="sng" dirty="0">
                <a:solidFill>
                  <a:prstClr val="black"/>
                </a:solidFill>
              </a:rPr>
              <a:t>Long sentence: </a:t>
            </a:r>
            <a:r>
              <a:rPr lang="en-US" sz="3600" dirty="0" err="1">
                <a:solidFill>
                  <a:prstClr val="black"/>
                </a:solidFill>
              </a:rPr>
              <a:t>Asdddd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</a:t>
            </a:r>
            <a:r>
              <a:rPr lang="en-US" sz="3600" u="sng" dirty="0">
                <a:solidFill>
                  <a:prstClr val="black"/>
                </a:solidFill>
              </a:rPr>
              <a:t> d </a:t>
            </a:r>
            <a:r>
              <a:rPr lang="en-US" sz="3600" u="sng" dirty="0" err="1">
                <a:solidFill>
                  <a:prstClr val="black"/>
                </a:solidFill>
              </a:rPr>
              <a:t>ddddd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u="sng" dirty="0" err="1">
                <a:solidFill>
                  <a:prstClr val="black"/>
                </a:solidFill>
              </a:rPr>
              <a:t>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d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Test – Chinese Characters: </a:t>
            </a:r>
            <a:r>
              <a:rPr lang="zh-CN" altLang="en-US" u="sng" dirty="0">
                <a:solidFill>
                  <a:prstClr val="black"/>
                </a:solidFill>
              </a:rPr>
              <a:t>阿斯顿啊盛大速度啊盛大速度啊盛大速度</a:t>
            </a:r>
            <a:endParaRPr lang="en-SG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60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/>
          <p:nvPr/>
        </p:nvSpPr>
        <p:spPr>
          <a:xfrm>
            <a:off x="4583716" y="0"/>
            <a:ext cx="4560284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TextFragmentsShape77fdf31a-5371-4976-98e5-309c40496b82"/>
          <p:cNvSpPr/>
          <p:nvPr>
            <p:custDataLst>
              <p:tags r:id="rId1"/>
            </p:custDataLst>
          </p:nvPr>
        </p:nvSpPr>
        <p:spPr>
          <a:xfrm>
            <a:off x="3176842" y="807720"/>
            <a:ext cx="3670363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PPTLabsHighlightTextFragmentsShape33747b81-e2de-46b9-a7a6-4e20bd56ac89"/>
          <p:cNvGrpSpPr/>
          <p:nvPr/>
        </p:nvGrpSpPr>
        <p:grpSpPr>
          <a:xfrm>
            <a:off x="853440" y="1234440"/>
            <a:ext cx="6596952" cy="853440"/>
            <a:chOff x="853440" y="1234440"/>
            <a:chExt cx="6596952" cy="853440"/>
          </a:xfrm>
        </p:grpSpPr>
        <p:sp>
          <p:nvSpPr>
            <p:cNvPr id="6" name="PPTLabsHighlightTextFragmentsShapee4e11ac8-5a80-4ebd-9865-a6ff9a943254"/>
            <p:cNvSpPr/>
            <p:nvPr>
              <p:custDataLst>
                <p:tags r:id="rId13"/>
              </p:custDataLst>
            </p:nvPr>
          </p:nvSpPr>
          <p:spPr>
            <a:xfrm>
              <a:off x="1717040" y="1234440"/>
              <a:ext cx="5733352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PTLabsHighlightTextFragmentsShapea4f60478-1b21-416d-b74e-428c3298d05a"/>
            <p:cNvSpPr/>
            <p:nvPr>
              <p:custDataLst>
                <p:tags r:id="rId14"/>
              </p:custDataLst>
            </p:nvPr>
          </p:nvSpPr>
          <p:spPr>
            <a:xfrm>
              <a:off x="853440" y="1661160"/>
              <a:ext cx="4846701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PPTLabsHighlightTextFragmentsShape367588d3-7a96-4c8f-a0bf-c2df619f6913"/>
          <p:cNvSpPr/>
          <p:nvPr>
            <p:custDataLst>
              <p:tags r:id="rId2"/>
            </p:custDataLst>
          </p:nvPr>
        </p:nvSpPr>
        <p:spPr>
          <a:xfrm>
            <a:off x="1166178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TextFragmentsShape8cde6f35-87d7-414b-b0a4-9a05575ffe71"/>
          <p:cNvSpPr/>
          <p:nvPr>
            <p:custDataLst>
              <p:tags r:id="rId3"/>
            </p:custDataLst>
          </p:nvPr>
        </p:nvSpPr>
        <p:spPr>
          <a:xfrm>
            <a:off x="2456815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TextFragmentsShape57e536c0-fa8a-40ed-a1cc-c01190d3ac06"/>
          <p:cNvSpPr/>
          <p:nvPr>
            <p:custDataLst>
              <p:tags r:id="rId4"/>
            </p:custDataLst>
          </p:nvPr>
        </p:nvSpPr>
        <p:spPr>
          <a:xfrm>
            <a:off x="3747453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PTLabsHighlightTextFragmentsShape82264819-800a-48d3-a7ea-8a59fdd095a5"/>
          <p:cNvSpPr/>
          <p:nvPr>
            <p:custDataLst>
              <p:tags r:id="rId5"/>
            </p:custDataLst>
          </p:nvPr>
        </p:nvSpPr>
        <p:spPr>
          <a:xfrm>
            <a:off x="5038090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PTLabsHighlightTextFragmentsShape09dec72d-bdf0-446b-91a3-720b91c505e7"/>
          <p:cNvSpPr/>
          <p:nvPr>
            <p:custDataLst>
              <p:tags r:id="rId6"/>
            </p:custDataLst>
          </p:nvPr>
        </p:nvSpPr>
        <p:spPr>
          <a:xfrm>
            <a:off x="3689160" y="2240280"/>
            <a:ext cx="3659251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PTLabsHighlightTextFragmentsShape021eabd0-6835-465a-bdb8-35a4b807bf00"/>
          <p:cNvSpPr/>
          <p:nvPr>
            <p:custDataLst>
              <p:tags r:id="rId7"/>
            </p:custDataLst>
          </p:nvPr>
        </p:nvSpPr>
        <p:spPr>
          <a:xfrm>
            <a:off x="2022094" y="3246120"/>
            <a:ext cx="2791270" cy="5486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PPTLabsHighlightTextFragmentsShapeb529d1b8-9cc4-4bd9-8c90-6bf8e0d8bce5"/>
          <p:cNvGrpSpPr/>
          <p:nvPr/>
        </p:nvGrpSpPr>
        <p:grpSpPr>
          <a:xfrm>
            <a:off x="853440" y="3246120"/>
            <a:ext cx="7317486" cy="1097280"/>
            <a:chOff x="853440" y="3246120"/>
            <a:chExt cx="7317486" cy="1097280"/>
          </a:xfrm>
        </p:grpSpPr>
        <p:sp>
          <p:nvSpPr>
            <p:cNvPr id="16" name="PPTLabsHighlightTextFragmentsShape7d63d414-2604-44c4-ba89-a0d10413569b"/>
            <p:cNvSpPr/>
            <p:nvPr>
              <p:custDataLst>
                <p:tags r:id="rId11"/>
              </p:custDataLst>
            </p:nvPr>
          </p:nvSpPr>
          <p:spPr>
            <a:xfrm>
              <a:off x="7245350" y="3246120"/>
              <a:ext cx="92557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PTLabsHighlightTextFragmentsShaped61883d6-c9b9-49d2-86e8-ccd2b89c37c2"/>
            <p:cNvSpPr/>
            <p:nvPr>
              <p:custDataLst>
                <p:tags r:id="rId12"/>
              </p:custDataLst>
            </p:nvPr>
          </p:nvSpPr>
          <p:spPr>
            <a:xfrm>
              <a:off x="853440" y="3794760"/>
              <a:ext cx="284327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PPTLabsHighlightTextFragmentsShape51489b99-18a3-4f23-9368-72b65b37d3b7"/>
          <p:cNvGrpSpPr/>
          <p:nvPr/>
        </p:nvGrpSpPr>
        <p:grpSpPr>
          <a:xfrm>
            <a:off x="853440" y="3794760"/>
            <a:ext cx="7058089" cy="1097280"/>
            <a:chOff x="853440" y="3794760"/>
            <a:chExt cx="7058089" cy="1097280"/>
          </a:xfrm>
        </p:grpSpPr>
        <p:sp>
          <p:nvSpPr>
            <p:cNvPr id="19" name="PPTLabsHighlightTextFragmentsShape2186a378-56e8-4b7f-a186-75e24e2d3bf9"/>
            <p:cNvSpPr/>
            <p:nvPr>
              <p:custDataLst>
                <p:tags r:id="rId9"/>
              </p:custDataLst>
            </p:nvPr>
          </p:nvSpPr>
          <p:spPr>
            <a:xfrm>
              <a:off x="7568565" y="3794760"/>
              <a:ext cx="342964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PTLabsHighlightTextFragmentsShapee2c83802-b42c-49b5-b2df-efcb80212a74"/>
            <p:cNvSpPr/>
            <p:nvPr>
              <p:custDataLst>
                <p:tags r:id="rId10"/>
              </p:custDataLst>
            </p:nvPr>
          </p:nvSpPr>
          <p:spPr>
            <a:xfrm>
              <a:off x="853440" y="4343400"/>
              <a:ext cx="1438339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PTLabsHighlightTextFragmentsShape0b2a8c02-2914-47fe-87f4-96aaf80fb9ca"/>
          <p:cNvSpPr/>
          <p:nvPr>
            <p:custDataLst>
              <p:tags r:id="rId8"/>
            </p:custDataLst>
          </p:nvPr>
        </p:nvSpPr>
        <p:spPr>
          <a:xfrm>
            <a:off x="3326130" y="4892040"/>
            <a:ext cx="411486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Fragments Shape"/>
          <p:cNvSpPr txBox="1"/>
          <p:nvPr/>
        </p:nvSpPr>
        <p:spPr>
          <a:xfrm>
            <a:off x="762000" y="762000"/>
            <a:ext cx="762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Test - Non-ABC: </a:t>
            </a:r>
            <a:r>
              <a:rPr lang="en-US" sz="2800" u="sng" dirty="0">
                <a:solidFill>
                  <a:prstClr val="black"/>
                </a:solidFill>
              </a:rPr>
              <a:t>1234567890!@#$%^&amp;*()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- </a:t>
            </a: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Font Family, using Times New </a:t>
            </a:r>
            <a:r>
              <a:rPr lang="en-US" sz="28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 (with multi-line overflow)</a:t>
            </a:r>
            <a:endParaRPr lang="en-US" sz="28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Test -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</a:p>
          <a:p>
            <a:r>
              <a:rPr lang="en-US" sz="6600" dirty="0">
                <a:solidFill>
                  <a:prstClr val="black"/>
                </a:solidFill>
                <a:latin typeface="Arial Black" panose="020B0A04020102020204" pitchFamily="34" charset="0"/>
              </a:rPr>
              <a:t>Test - </a:t>
            </a:r>
            <a:r>
              <a:rPr lang="en-US" sz="6600" u="sng" dirty="0">
                <a:solidFill>
                  <a:prstClr val="black"/>
                </a:solidFill>
                <a:latin typeface="Arial Black" panose="020B0A04020102020204" pitchFamily="34" charset="0"/>
              </a:rPr>
              <a:t>very big</a:t>
            </a:r>
          </a:p>
          <a:p>
            <a:r>
              <a:rPr lang="en-US" sz="3600" dirty="0">
                <a:solidFill>
                  <a:prstClr val="black"/>
                </a:solidFill>
              </a:rPr>
              <a:t>Test – </a:t>
            </a:r>
            <a:r>
              <a:rPr lang="en-US" sz="3600" u="sng" dirty="0">
                <a:solidFill>
                  <a:prstClr val="black"/>
                </a:solidFill>
              </a:rPr>
              <a:t>Long sentence: </a:t>
            </a:r>
            <a:r>
              <a:rPr lang="en-US" sz="3600" dirty="0" err="1">
                <a:solidFill>
                  <a:prstClr val="black"/>
                </a:solidFill>
              </a:rPr>
              <a:t>Asdddd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</a:t>
            </a:r>
            <a:r>
              <a:rPr lang="en-US" sz="3600" u="sng" dirty="0">
                <a:solidFill>
                  <a:prstClr val="black"/>
                </a:solidFill>
              </a:rPr>
              <a:t> d </a:t>
            </a:r>
            <a:r>
              <a:rPr lang="en-US" sz="3600" u="sng" dirty="0" err="1">
                <a:solidFill>
                  <a:prstClr val="black"/>
                </a:solidFill>
              </a:rPr>
              <a:t>ddddd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u="sng" dirty="0" err="1">
                <a:solidFill>
                  <a:prstClr val="black"/>
                </a:solidFill>
              </a:rPr>
              <a:t>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d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Test – Chinese Characters: </a:t>
            </a:r>
            <a:r>
              <a:rPr lang="zh-CN" altLang="en-US" u="sng" dirty="0">
                <a:solidFill>
                  <a:prstClr val="black"/>
                </a:solidFill>
              </a:rPr>
              <a:t>阿斯顿啊盛大速度啊盛大速度啊盛大速度</a:t>
            </a:r>
            <a:endParaRPr lang="en-SG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70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61218144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77fdf31a-5371-4976-98e5-309c40496b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e2c83802-b42c-49b5-b2df-efcb80212a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7d63d414-2604-44c4-ba89-a0d10413569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61883d6-c9b9-49d2-86e8-ccd2b89c37c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e4e11ac8-5a80-4ebd-9865-a6ff9a9432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4f60478-1b21-416d-b74e-428c3298d0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67588d3-7a96-4c8f-a0bf-c2df619f69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8cde6f35-87d7-414b-b0a4-9a05575ffe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57e536c0-fa8a-40ed-a1cc-c01190d3ac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82264819-800a-48d3-a7ea-8a59fdd095a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9dec72d-bdf0-446b-91a3-720b91c505e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21eabd0-6835-465a-bdb8-35a4b807bf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b2a8c02-2914-47fe-87f4-96aaf80fb9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186a378-56e8-4b7f-a186-75e24e2d3bf9"/>
</p:tagLst>
</file>

<file path=ppt/theme/theme1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327</Words>
  <Application>Microsoft Office PowerPoint</Application>
  <PresentationFormat>On-screen Show (4:3)</PresentationFormat>
  <Paragraphs>25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Arial</vt:lpstr>
      <vt:lpstr>Arial Black</vt:lpstr>
      <vt:lpstr>Calibri</vt:lpstr>
      <vt:lpstr>Times New Roman</vt:lpstr>
      <vt:lpstr>Main feature</vt:lpstr>
      <vt:lpstr>1_Office Theme</vt:lpstr>
      <vt:lpstr>Office Theme</vt:lpstr>
      <vt:lpstr>PowerPointLabs Test Cases</vt:lpstr>
      <vt:lpstr>Highlight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PowerPointLabs Test Cases</dc:title>
  <dc:creator>Karan Kamath</dc:creator>
  <cp:lastModifiedBy>Windows User</cp:lastModifiedBy>
  <cp:revision>10</cp:revision>
  <dcterms:created xsi:type="dcterms:W3CDTF">2014-06-26T04:06:10Z</dcterms:created>
  <dcterms:modified xsi:type="dcterms:W3CDTF">2017-05-11T06:18:05Z</dcterms:modified>
</cp:coreProperties>
</file>