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9"/>
  </p:notesMasterIdLst>
  <p:sldIdLst>
    <p:sldId id="287" r:id="rId5"/>
    <p:sldId id="256" r:id="rId6"/>
    <p:sldId id="311" r:id="rId7"/>
    <p:sldId id="294" r:id="rId8"/>
    <p:sldId id="356" r:id="rId9"/>
    <p:sldId id="358" r:id="rId10"/>
    <p:sldId id="359" r:id="rId11"/>
    <p:sldId id="360" r:id="rId12"/>
    <p:sldId id="363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394" r:id="rId23"/>
    <p:sldId id="370" r:id="rId24"/>
    <p:sldId id="372" r:id="rId25"/>
    <p:sldId id="373" r:id="rId26"/>
    <p:sldId id="374" r:id="rId27"/>
    <p:sldId id="375" r:id="rId28"/>
    <p:sldId id="376" r:id="rId29"/>
    <p:sldId id="378" r:id="rId30"/>
    <p:sldId id="379" r:id="rId31"/>
    <p:sldId id="380" r:id="rId32"/>
    <p:sldId id="381" r:id="rId33"/>
    <p:sldId id="385" r:id="rId34"/>
    <p:sldId id="383" r:id="rId35"/>
    <p:sldId id="384" r:id="rId36"/>
    <p:sldId id="386" r:id="rId37"/>
    <p:sldId id="3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394"/>
          </p14:sldIdLst>
        </p14:section>
        <p14:section name="Sync Font" id="{279FFFCB-2F30-428D-9DE6-AC1BAD44FC05}">
          <p14:sldIdLst>
            <p14:sldId id="370"/>
            <p14:sldId id="372"/>
            <p14:sldId id="373"/>
            <p14:sldId id="374"/>
            <p14:sldId id="375"/>
            <p14:sldId id="376"/>
            <p14:sldId id="378"/>
          </p14:sldIdLst>
        </p14:section>
        <p14:section name="Sync Line" id="{4BECCA3E-D421-43A3-97E3-B104A2929FF9}">
          <p14:sldIdLst>
            <p14:sldId id="379"/>
            <p14:sldId id="380"/>
            <p14:sldId id="381"/>
            <p14:sldId id="385"/>
            <p14:sldId id="383"/>
            <p14:sldId id="384"/>
            <p14:sldId id="386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69" d="100"/>
          <a:sy n="69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2 gradient stops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forth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diagonal gradients (multiple of 45)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second</a:t>
            </a:r>
            <a:r>
              <a:rPr lang="en-US" baseline="0" dirty="0" smtClean="0"/>
              <a:t> column</a:t>
            </a:r>
            <a:r>
              <a:rPr lang="en-US" dirty="0" smtClean="0"/>
              <a:t>, first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rectangular gradients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second column, second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path gradients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second column, third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Gradient Fill. We want to</a:t>
            </a:r>
            <a:r>
              <a:rPr lang="en-US" baseline="0" dirty="0" smtClean="0"/>
              <a:t> ensure that max gradient stops (9) can be copied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second column, forth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6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Transparency.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transparency from the second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  <a:p>
            <a:r>
              <a:rPr lang="en-US" dirty="0" smtClean="0"/>
              <a:t>You should be able to see the shape behind faintly.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5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Family</a:t>
            </a:r>
          </a:p>
          <a:p>
            <a:r>
              <a:rPr lang="en-US" dirty="0" smtClean="0"/>
              <a:t>Copy font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</a:t>
            </a:r>
            <a:r>
              <a:rPr lang="en-US" baseline="0" dirty="0" smtClean="0"/>
              <a:t> Size</a:t>
            </a:r>
            <a:endParaRPr lang="en-US" dirty="0" smtClean="0"/>
          </a:p>
          <a:p>
            <a:r>
              <a:rPr lang="en-US" dirty="0" smtClean="0"/>
              <a:t>Copy font size from the above</a:t>
            </a:r>
            <a:r>
              <a:rPr lang="en-US" baseline="0" dirty="0" smtClean="0"/>
              <a:t> red shape to the blue 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Color</a:t>
            </a:r>
          </a:p>
          <a:p>
            <a:r>
              <a:rPr lang="en-US" dirty="0" smtClean="0"/>
              <a:t>Copy font color from the above</a:t>
            </a:r>
            <a:r>
              <a:rPr lang="en-US" baseline="0" dirty="0" smtClean="0"/>
              <a:t> red shape to the blue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X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X position from the red rectangle</a:t>
            </a:r>
            <a:r>
              <a:rPr lang="en-US" baseline="0" dirty="0" smtClean="0"/>
              <a:t> to blue rectangle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Font Style (One)</a:t>
            </a:r>
            <a:endParaRPr lang="en-US" dirty="0" smtClean="0"/>
          </a:p>
          <a:p>
            <a:r>
              <a:rPr lang="en-US" dirty="0" smtClean="0"/>
              <a:t>Copy font style from the above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Font Style (All)</a:t>
            </a:r>
          </a:p>
          <a:p>
            <a:r>
              <a:rPr lang="en-US" dirty="0" smtClean="0"/>
              <a:t>Copy font style from the below</a:t>
            </a:r>
            <a:r>
              <a:rPr lang="en-US" baseline="0" dirty="0" smtClean="0"/>
              <a:t> red shape to the blue shape</a:t>
            </a:r>
          </a:p>
          <a:p>
            <a:r>
              <a:rPr lang="en-US" baseline="0" dirty="0" smtClean="0"/>
              <a:t>This should sync the bold, italic and underline style only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Color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line color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</a:t>
            </a:r>
            <a:r>
              <a:rPr lang="en-US" baseline="0" dirty="0" smtClean="0"/>
              <a:t> Width</a:t>
            </a:r>
            <a:endParaRPr lang="en-US" dirty="0" smtClean="0"/>
          </a:p>
          <a:p>
            <a:r>
              <a:rPr lang="en-US" dirty="0" smtClean="0"/>
              <a:t>Copy</a:t>
            </a:r>
            <a:r>
              <a:rPr lang="en-US" baseline="0" dirty="0" smtClean="0"/>
              <a:t> line width</a:t>
            </a:r>
            <a:r>
              <a:rPr lang="en-US" dirty="0" smtClean="0"/>
              <a:t> 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Compound Type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compound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Dash Type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dash type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Arrow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arrow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horizontal straight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Line Transparency</a:t>
            </a:r>
          </a:p>
          <a:p>
            <a:r>
              <a:rPr lang="en-US" dirty="0" smtClean="0"/>
              <a:t>Copy</a:t>
            </a:r>
            <a:r>
              <a:rPr lang="en-US" baseline="0" dirty="0" smtClean="0"/>
              <a:t> line transparency </a:t>
            </a:r>
            <a:r>
              <a:rPr lang="en-US" dirty="0" smtClean="0"/>
              <a:t>from the</a:t>
            </a:r>
            <a:r>
              <a:rPr lang="en-US" baseline="0" dirty="0" smtClean="0"/>
              <a:t> red line to the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Y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</a:t>
            </a:r>
            <a:r>
              <a:rPr lang="en-US" baseline="0" dirty="0" smtClean="0"/>
              <a:t> Y</a:t>
            </a:r>
            <a:r>
              <a:rPr lang="en-US" dirty="0" smtClean="0"/>
              <a:t> position from the red rectangle</a:t>
            </a:r>
            <a:r>
              <a:rPr lang="en-US" baseline="0" dirty="0" smtClean="0"/>
              <a:t> to blue rectangle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Height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Height from the red rectangle</a:t>
            </a:r>
            <a:r>
              <a:rPr lang="en-US" baseline="0" dirty="0" smtClean="0"/>
              <a:t> to blue circle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r>
              <a:rPr lang="en-US" baseline="0" dirty="0" smtClean="0"/>
              <a:t> Width</a:t>
            </a:r>
          </a:p>
          <a:p>
            <a:r>
              <a:rPr lang="en-US" dirty="0" smtClean="0"/>
              <a:t>Copy Width from the red rectangle</a:t>
            </a:r>
            <a:r>
              <a:rPr lang="en-US" baseline="0" dirty="0" smtClean="0"/>
              <a:t> to blue arrow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Shapes. There is a shape behind the</a:t>
            </a:r>
            <a:r>
              <a:rPr lang="en-US" baseline="0" dirty="0" smtClean="0"/>
              <a:t> large blue, to check for transparency and no fill. </a:t>
            </a:r>
          </a:p>
          <a:p>
            <a:r>
              <a:rPr lang="en-US" dirty="0" smtClean="0"/>
              <a:t>There is gradient for</a:t>
            </a:r>
            <a:r>
              <a:rPr lang="en-US" baseline="0" dirty="0" smtClean="0"/>
              <a:t> the background to help differentiate between background fill and other </a:t>
            </a:r>
            <a:r>
              <a:rPr lang="en-US" baseline="0" dirty="0" smtClean="0"/>
              <a:t>fills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gradient fills are missing as there is currently no support for it.</a:t>
            </a:r>
          </a:p>
          <a:p>
            <a:r>
              <a:rPr lang="en-US" baseline="0" dirty="0" smtClean="0"/>
              <a:t>These include:</a:t>
            </a:r>
          </a:p>
          <a:p>
            <a:r>
              <a:rPr lang="en-US" baseline="0" dirty="0" smtClean="0"/>
              <a:t>Radial Gradient Fill</a:t>
            </a:r>
          </a:p>
          <a:p>
            <a:r>
              <a:rPr lang="en-US" baseline="0" dirty="0" smtClean="0"/>
              <a:t>Gradients that </a:t>
            </a:r>
            <a:r>
              <a:rPr lang="en-US" baseline="0" smtClean="0"/>
              <a:t>have brightness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Pattern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</a:t>
            </a:r>
            <a:r>
              <a:rPr lang="en-US" baseline="0" dirty="0" smtClean="0"/>
              <a:t> first column, first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Solid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second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Sync Background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fill from the first column, third</a:t>
            </a:r>
            <a:r>
              <a:rPr lang="en-US" baseline="0" dirty="0" smtClean="0"/>
              <a:t> shape to the large blue shape.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 shape behind the</a:t>
            </a:r>
            <a:r>
              <a:rPr lang="en-US" baseline="0" dirty="0" smtClean="0"/>
              <a:t> large blue, to check for transparency and no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fill should follow the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  <a:gradFill flip="none" rotWithShape="0">
            <a:gsLst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FFC000"/>
              </a:gs>
            </a:gsLst>
            <a:lin ang="0" scaled="0"/>
            <a:tileRect l="-27778" t="-266984" r="-538889" b="-133016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chemeClr val="tx1"/>
              </a:gs>
              <a:gs pos="90000">
                <a:schemeClr val="bg1">
                  <a:lumMod val="50000"/>
                </a:schemeClr>
              </a:gs>
              <a:gs pos="70000">
                <a:schemeClr val="bg1"/>
              </a:gs>
              <a:gs pos="60000">
                <a:srgbClr val="7030A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8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 see through No fill</a:t>
            </a:r>
            <a:endParaRPr lang="en-US" dirty="0"/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Font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font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Lorem </a:t>
            </a:r>
            <a:r>
              <a:rPr lang="en-US" sz="2000" dirty="0">
                <a:solidFill>
                  <a:schemeClr val="tx1"/>
                </a:solidFill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vitae </a:t>
            </a:r>
            <a:r>
              <a:rPr lang="en-US" sz="2000" dirty="0" err="1">
                <a:solidFill>
                  <a:schemeClr val="tx1"/>
                </a:solidFill>
              </a:rPr>
              <a:t>consequat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Cras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faucibus</a:t>
            </a:r>
            <a:r>
              <a:rPr lang="en-US" sz="2000" dirty="0">
                <a:solidFill>
                  <a:schemeClr val="tx1"/>
                </a:solidFill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sodales</a:t>
            </a:r>
            <a:r>
              <a:rPr lang="en-US" sz="2000" dirty="0">
                <a:solidFill>
                  <a:schemeClr val="tx1"/>
                </a:solidFill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</a:rPr>
              <a:t>arcu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interdum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1413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Sync Me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Lorem 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ipsum dolor sit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amet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consectetur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adipiscing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elit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Ut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vitae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consequat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Cras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faucibus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sodales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arcu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interdum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0852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Lorem </a:t>
            </a:r>
            <a:r>
              <a:rPr lang="en-US" sz="2800" dirty="0">
                <a:solidFill>
                  <a:schemeClr val="tx1"/>
                </a:solidFill>
              </a:rPr>
              <a:t>ipsum dolor sit </a:t>
            </a:r>
            <a:r>
              <a:rPr lang="en-US" sz="2800" dirty="0" err="1">
                <a:solidFill>
                  <a:schemeClr val="tx1"/>
                </a:solidFill>
              </a:rPr>
              <a:t>amet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consectetur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adipiscing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elit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vitae </a:t>
            </a:r>
            <a:r>
              <a:rPr lang="en-US" sz="2800" dirty="0" err="1">
                <a:solidFill>
                  <a:schemeClr val="tx1"/>
                </a:solidFill>
              </a:rPr>
              <a:t>consequat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Cras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faucibus</a:t>
            </a:r>
            <a:r>
              <a:rPr lang="en-US" sz="2800" dirty="0">
                <a:solidFill>
                  <a:schemeClr val="tx1"/>
                </a:solidFill>
              </a:rPr>
              <a:t> dolor non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sodales</a:t>
            </a:r>
            <a:r>
              <a:rPr lang="en-US" sz="2800" dirty="0">
                <a:solidFill>
                  <a:schemeClr val="tx1"/>
                </a:solidFill>
              </a:rPr>
              <a:t>, id tempus </a:t>
            </a:r>
            <a:r>
              <a:rPr lang="en-US" sz="2800" dirty="0" err="1">
                <a:solidFill>
                  <a:schemeClr val="tx1"/>
                </a:solidFill>
              </a:rPr>
              <a:t>arcu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interdum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25927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Sync Me</a:t>
            </a:r>
          </a:p>
          <a:p>
            <a:pPr algn="ctr"/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Lorem </a:t>
            </a:r>
            <a:r>
              <a:rPr lang="en-US" sz="2000" dirty="0">
                <a:solidFill>
                  <a:srgbClr val="FFFF00"/>
                </a:solidFill>
              </a:rPr>
              <a:t>ipsum dolor sit </a:t>
            </a:r>
            <a:r>
              <a:rPr lang="en-US" sz="2000" dirty="0" err="1">
                <a:solidFill>
                  <a:srgbClr val="FFFF00"/>
                </a:solidFill>
              </a:rPr>
              <a:t>amet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consectetur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adipiscing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elit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vitae </a:t>
            </a:r>
            <a:r>
              <a:rPr lang="en-US" sz="2000" dirty="0" err="1">
                <a:solidFill>
                  <a:srgbClr val="FFFF00"/>
                </a:solidFill>
              </a:rPr>
              <a:t>consequat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Cras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faucibus</a:t>
            </a:r>
            <a:r>
              <a:rPr lang="en-US" sz="2000" dirty="0">
                <a:solidFill>
                  <a:srgbClr val="FFFF00"/>
                </a:solidFill>
              </a:rPr>
              <a:t> dolor non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sodales</a:t>
            </a:r>
            <a:r>
              <a:rPr lang="en-US" sz="2000" dirty="0">
                <a:solidFill>
                  <a:srgbClr val="FFFF00"/>
                </a:solidFill>
              </a:rPr>
              <a:t>, id tempus </a:t>
            </a:r>
            <a:r>
              <a:rPr lang="en-US" sz="2000" dirty="0" err="1">
                <a:solidFill>
                  <a:srgbClr val="FFFF00"/>
                </a:solidFill>
              </a:rPr>
              <a:t>arcu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interdum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71373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Lorem </a:t>
            </a:r>
            <a:r>
              <a:rPr lang="en-US" sz="2000" b="1" dirty="0">
                <a:solidFill>
                  <a:schemeClr val="tx1"/>
                </a:solidFill>
              </a:rPr>
              <a:t>ipsum dolor sit </a:t>
            </a:r>
            <a:r>
              <a:rPr lang="en-US" sz="2000" b="1" dirty="0" err="1">
                <a:solidFill>
                  <a:schemeClr val="tx1"/>
                </a:solidFill>
              </a:rPr>
              <a:t>amet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consectetur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adipiscing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elit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Ut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vitae </a:t>
            </a:r>
            <a:r>
              <a:rPr lang="en-US" sz="2000" b="1" dirty="0" err="1">
                <a:solidFill>
                  <a:schemeClr val="tx1"/>
                </a:solidFill>
              </a:rPr>
              <a:t>consequat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Cras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faucibus</a:t>
            </a:r>
            <a:r>
              <a:rPr lang="en-US" sz="2000" b="1" dirty="0">
                <a:solidFill>
                  <a:schemeClr val="tx1"/>
                </a:solidFill>
              </a:rPr>
              <a:t> dolor non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sodales</a:t>
            </a:r>
            <a:r>
              <a:rPr lang="en-US" sz="2000" b="1" dirty="0">
                <a:solidFill>
                  <a:schemeClr val="tx1"/>
                </a:solidFill>
              </a:rPr>
              <a:t>, id tempus </a:t>
            </a:r>
            <a:r>
              <a:rPr lang="en-US" sz="2000" b="1" dirty="0" err="1">
                <a:solidFill>
                  <a:schemeClr val="tx1"/>
                </a:solidFill>
              </a:rPr>
              <a:t>arcu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interdum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56505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  <a:endParaRPr lang="en-US" sz="28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i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 smtClean="0">
                <a:solidFill>
                  <a:schemeClr val="tx1"/>
                </a:solidFill>
              </a:rPr>
              <a:t>Lorem </a:t>
            </a:r>
            <a:r>
              <a:rPr lang="en-US" sz="2000" b="1" i="1" u="sng" dirty="0">
                <a:solidFill>
                  <a:schemeClr val="tx1"/>
                </a:solidFill>
              </a:rPr>
              <a:t>ipsum dolor sit </a:t>
            </a:r>
            <a:r>
              <a:rPr lang="en-US" sz="2000" b="1" i="1" u="sng" dirty="0" err="1">
                <a:solidFill>
                  <a:schemeClr val="tx1"/>
                </a:solidFill>
              </a:rPr>
              <a:t>amet</a:t>
            </a:r>
            <a:r>
              <a:rPr lang="en-US" sz="2000" b="1" i="1" u="sng" dirty="0">
                <a:solidFill>
                  <a:schemeClr val="tx1"/>
                </a:solidFill>
              </a:rPr>
              <a:t>, </a:t>
            </a:r>
            <a:r>
              <a:rPr lang="en-US" sz="2000" b="1" i="1" u="sng" dirty="0" err="1">
                <a:solidFill>
                  <a:schemeClr val="tx1"/>
                </a:solidFill>
              </a:rPr>
              <a:t>consectetur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adipiscing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elit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Ut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vitae </a:t>
            </a:r>
            <a:r>
              <a:rPr lang="en-US" sz="2000" b="1" i="1" u="sng" dirty="0" err="1">
                <a:solidFill>
                  <a:schemeClr val="tx1"/>
                </a:solidFill>
              </a:rPr>
              <a:t>consequat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Cras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faucibus</a:t>
            </a:r>
            <a:r>
              <a:rPr lang="en-US" sz="2000" b="1" i="1" u="sng" dirty="0">
                <a:solidFill>
                  <a:schemeClr val="tx1"/>
                </a:solidFill>
              </a:rPr>
              <a:t> dolor non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sodales</a:t>
            </a:r>
            <a:r>
              <a:rPr lang="en-US" sz="2000" b="1" i="1" u="sng" dirty="0">
                <a:solidFill>
                  <a:schemeClr val="tx1"/>
                </a:solidFill>
              </a:rPr>
              <a:t>, id tempus </a:t>
            </a:r>
            <a:r>
              <a:rPr lang="en-US" sz="2000" b="1" i="1" u="sng" dirty="0" err="1">
                <a:solidFill>
                  <a:schemeClr val="tx1"/>
                </a:solidFill>
              </a:rPr>
              <a:t>arcu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interdum</a:t>
            </a:r>
            <a:r>
              <a:rPr lang="en-US" sz="2000" b="1" i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  <a:latin typeface="Calibri" panose="020F0502020204030204" pitchFamily="34" charset="0"/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9410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Line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line style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 w="254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6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4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B050">
                <a:alpha val="88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8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b="1" dirty="0" smtClean="0"/>
              <a:t>Shape </a:t>
            </a:r>
            <a:r>
              <a:rPr lang="en-US" dirty="0" smtClean="0"/>
              <a:t>with the desired fill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1070</Words>
  <Application>Microsoft Office PowerPoint</Application>
  <PresentationFormat>On-screen Show (4:3)</PresentationFormat>
  <Paragraphs>164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Algerian</vt:lpstr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144</cp:revision>
  <dcterms:created xsi:type="dcterms:W3CDTF">2014-01-22T00:01:33Z</dcterms:created>
  <dcterms:modified xsi:type="dcterms:W3CDTF">2017-04-03T18:08:32Z</dcterms:modified>
</cp:coreProperties>
</file>