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2" r:id="rId2"/>
    <p:sldMasterId id="2147483653" r:id="rId3"/>
    <p:sldMasterId id="2147483654" r:id="rId4"/>
  </p:sldMasterIdLst>
  <p:notesMasterIdLst>
    <p:notesMasterId r:id="rId25"/>
  </p:notesMasterIdLst>
  <p:handoutMasterIdLst>
    <p:handoutMasterId r:id="rId26"/>
  </p:handoutMasterIdLst>
  <p:sldIdLst>
    <p:sldId id="256" r:id="rId5"/>
    <p:sldId id="300" r:id="rId6"/>
    <p:sldId id="289" r:id="rId7"/>
    <p:sldId id="304" r:id="rId8"/>
    <p:sldId id="305" r:id="rId9"/>
    <p:sldId id="302" r:id="rId10"/>
    <p:sldId id="303" r:id="rId11"/>
    <p:sldId id="290" r:id="rId12"/>
    <p:sldId id="291" r:id="rId13"/>
    <p:sldId id="294" r:id="rId14"/>
    <p:sldId id="292" r:id="rId15"/>
    <p:sldId id="293" r:id="rId16"/>
    <p:sldId id="295" r:id="rId17"/>
    <p:sldId id="296" r:id="rId18"/>
    <p:sldId id="297" r:id="rId19"/>
    <p:sldId id="298" r:id="rId20"/>
    <p:sldId id="301" r:id="rId21"/>
    <p:sldId id="299" r:id="rId22"/>
    <p:sldId id="306" r:id="rId23"/>
    <p:sldId id="307" r:id="rId24"/>
  </p:sldIdLst>
  <p:sldSz cx="9144000" cy="6858000" type="screen4x3"/>
  <p:notesSz cx="6731000" cy="9856788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5A300"/>
    <a:srgbClr val="EC6500"/>
    <a:srgbClr val="EAEAEA"/>
    <a:srgbClr val="99C000"/>
    <a:srgbClr val="721085"/>
    <a:srgbClr val="E6001A"/>
    <a:srgbClr val="C9D400"/>
    <a:srgbClr val="009D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9" autoAdjust="0"/>
    <p:restoredTop sz="54275" autoAdjust="0"/>
  </p:normalViewPr>
  <p:slideViewPr>
    <p:cSldViewPr>
      <p:cViewPr>
        <p:scale>
          <a:sx n="60" d="100"/>
          <a:sy n="60" d="100"/>
        </p:scale>
        <p:origin x="-154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39" tIns="45121" rIns="90239" bIns="45121" numCol="1" anchor="t" anchorCtr="0" compatLnSpc="1">
            <a:prstTxWarp prst="textNoShape">
              <a:avLst/>
            </a:prstTxWarp>
          </a:bodyPr>
          <a:lstStyle>
            <a:lvl1pPr algn="l" defTabSz="442913">
              <a:defRPr sz="11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3175" y="0"/>
            <a:ext cx="29162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39" tIns="45121" rIns="90239" bIns="45121" numCol="1" anchor="t" anchorCtr="0" compatLnSpc="1">
            <a:prstTxWarp prst="textNoShape">
              <a:avLst/>
            </a:prstTxWarp>
          </a:bodyPr>
          <a:lstStyle>
            <a:lvl1pPr algn="r" defTabSz="442913">
              <a:defRPr sz="11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3075"/>
            <a:ext cx="29162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39" tIns="45121" rIns="90239" bIns="45121" numCol="1" anchor="b" anchorCtr="0" compatLnSpc="1">
            <a:prstTxWarp prst="textNoShape">
              <a:avLst/>
            </a:prstTxWarp>
          </a:bodyPr>
          <a:lstStyle>
            <a:lvl1pPr algn="l" defTabSz="442913">
              <a:defRPr sz="11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3175" y="9363075"/>
            <a:ext cx="29162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39" tIns="45121" rIns="90239" bIns="45121" numCol="1" anchor="b" anchorCtr="0" compatLnSpc="1">
            <a:prstTxWarp prst="textNoShape">
              <a:avLst/>
            </a:prstTxWarp>
          </a:bodyPr>
          <a:lstStyle>
            <a:lvl1pPr algn="r" defTabSz="442913">
              <a:defRPr sz="1100">
                <a:solidFill>
                  <a:srgbClr val="000000"/>
                </a:solidFill>
              </a:defRPr>
            </a:lvl1pPr>
          </a:lstStyle>
          <a:p>
            <a:fld id="{80D28672-E704-461F-871C-32A97C888B5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77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31000" cy="98567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388938"/>
            <a:ext cx="9175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5738" y="9361488"/>
            <a:ext cx="15875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7" tIns="47252" rIns="94857" bIns="47252" numCol="1" anchor="ctr" anchorCtr="0" compatLnSpc="1">
            <a:prstTxWarp prst="textNoShape">
              <a:avLst/>
            </a:prstTxWarp>
          </a:bodyPr>
          <a:lstStyle>
            <a:lvl1pPr algn="l" defTabSz="442913">
              <a:lnSpc>
                <a:spcPts val="1325"/>
              </a:lnSpc>
              <a:buFont typeface="Stafford" charset="0"/>
              <a:buNone/>
              <a:tabLst>
                <a:tab pos="714375" algn="l"/>
                <a:tab pos="1428750" algn="l"/>
              </a:tabLst>
              <a:defRPr sz="1100">
                <a:solidFill>
                  <a:srgbClr val="000000"/>
                </a:solidFill>
                <a:latin typeface="Stafford" charset="0"/>
              </a:defRPr>
            </a:lvl1pPr>
          </a:lstStyle>
          <a:p>
            <a:r>
              <a:rPr lang="en-US"/>
              <a:t>November 19, 2007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Img"/>
          </p:nvPr>
        </p:nvSpPr>
        <p:spPr bwMode="auto">
          <a:xfrm>
            <a:off x="1152525" y="996950"/>
            <a:ext cx="4408488" cy="3306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87325" y="4618038"/>
            <a:ext cx="6354763" cy="461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7" tIns="47252" rIns="94857" bIns="47252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774825" y="9361488"/>
            <a:ext cx="402748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7" tIns="47252" rIns="94857" bIns="47252" numCol="1" anchor="ctr" anchorCtr="0" compatLnSpc="1">
            <a:prstTxWarp prst="textNoShape">
              <a:avLst/>
            </a:prstTxWarp>
          </a:bodyPr>
          <a:lstStyle>
            <a:lvl1pPr algn="l" defTabSz="442913">
              <a:lnSpc>
                <a:spcPts val="1325"/>
              </a:lnSpc>
              <a:buFont typeface="Stafford" charset="0"/>
              <a:buNone/>
              <a:tabLst>
                <a:tab pos="714375" algn="l"/>
                <a:tab pos="1428750" algn="l"/>
                <a:tab pos="2141538" algn="l"/>
                <a:tab pos="2857500" algn="l"/>
                <a:tab pos="3571875" algn="l"/>
              </a:tabLst>
              <a:defRPr sz="1100">
                <a:solidFill>
                  <a:srgbClr val="000000"/>
                </a:solidFill>
                <a:latin typeface="Stafford" charset="0"/>
              </a:defRPr>
            </a:lvl1pPr>
          </a:lstStyle>
          <a:p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803900" y="9361488"/>
            <a:ext cx="9239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7" tIns="47252" rIns="94857" bIns="47252" numCol="1" anchor="ctr" anchorCtr="0" compatLnSpc="1">
            <a:prstTxWarp prst="textNoShape">
              <a:avLst/>
            </a:prstTxWarp>
          </a:bodyPr>
          <a:lstStyle>
            <a:lvl1pPr algn="r" defTabSz="442913">
              <a:lnSpc>
                <a:spcPts val="1325"/>
              </a:lnSpc>
              <a:buFont typeface="Stafford" charset="0"/>
              <a:buNone/>
              <a:tabLst>
                <a:tab pos="714375" algn="l"/>
              </a:tabLst>
              <a:defRPr sz="1100">
                <a:solidFill>
                  <a:srgbClr val="000000"/>
                </a:solidFill>
                <a:latin typeface="Stafford" charset="0"/>
              </a:defRPr>
            </a:lvl1pPr>
          </a:lstStyle>
          <a:p>
            <a:r>
              <a:rPr lang="en-US"/>
              <a:t>|  </a:t>
            </a:r>
            <a:fld id="{AD515926-131B-4884-A188-3D3AEE764A2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87325" y="417513"/>
            <a:ext cx="53038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1912" tIns="0" rIns="0" bIns="0" anchor="ctr"/>
          <a:lstStyle/>
          <a:p>
            <a:pPr algn="l" defTabSz="442913">
              <a:lnSpc>
                <a:spcPts val="1325"/>
              </a:lnSpc>
              <a:buFont typeface="Stafford" charset="0"/>
              <a:buNone/>
              <a:tabLst>
                <a:tab pos="0" algn="l"/>
                <a:tab pos="901700" algn="l"/>
                <a:tab pos="1804988" algn="l"/>
                <a:tab pos="2705100" algn="l"/>
                <a:tab pos="3609975" algn="l"/>
                <a:tab pos="4511675" algn="l"/>
                <a:tab pos="5414963" algn="l"/>
                <a:tab pos="6318250" algn="l"/>
                <a:tab pos="7218363" algn="l"/>
                <a:tab pos="8121650" algn="l"/>
                <a:tab pos="9023350" algn="l"/>
                <a:tab pos="9926638" algn="l"/>
              </a:tabLst>
            </a:pPr>
            <a:endParaRPr lang="en-US" sz="1100" b="1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87325" y="193675"/>
            <a:ext cx="6357938" cy="155575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87325" y="388938"/>
            <a:ext cx="635793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87325" y="844550"/>
            <a:ext cx="635793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87325" y="9361488"/>
            <a:ext cx="635793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185738" y="4421188"/>
            <a:ext cx="635793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1350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November 19, 2007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| 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|  </a:t>
            </a:r>
            <a:fld id="{A43D7D8B-102A-443C-A21C-DF59A0A01F8E}" type="slidenum">
              <a:rPr lang="en-US"/>
              <a:pPr/>
              <a:t>1</a:t>
            </a:fld>
            <a:endParaRPr lang="en-US"/>
          </a:p>
        </p:txBody>
      </p:sp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169988" y="996950"/>
            <a:ext cx="4371975" cy="3308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87325" y="4618038"/>
            <a:ext cx="6356350" cy="4616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857" tIns="47252" rIns="94857" bIns="47252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150"/>
              </a:spcBef>
              <a:buFont typeface="Times-Italic" charset="0"/>
              <a:buNone/>
            </a:pPr>
            <a:endParaRPr lang="en-US" i="1">
              <a:latin typeface="Times-Italic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2" name="Rectangle 4"/>
          <p:cNvSpPr>
            <a:spLocks noGrp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Harmonic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emphasizes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close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middle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Even </a:t>
            </a:r>
            <a:r>
              <a:rPr lang="de-DE" baseline="0" dirty="0" err="1" smtClean="0"/>
              <a:t>using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harmonic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mean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recommendations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reciprocal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smtClean="0"/>
              <a:t>|  </a:t>
            </a:r>
            <a:fld id="{AD515926-131B-4884-A188-3D3AEE764A2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4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November 19,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| 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|  </a:t>
            </a:r>
            <a:fld id="{E9E93D31-2C11-48EA-80E1-D969252483F5}" type="slidenum">
              <a:rPr lang="en-US"/>
              <a:pPr/>
              <a:t>17</a:t>
            </a:fld>
            <a:endParaRPr lang="en-US"/>
          </a:p>
        </p:txBody>
      </p:sp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169988" y="996950"/>
            <a:ext cx="4371975" cy="3308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87325" y="4618038"/>
            <a:ext cx="6356350" cy="4616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857" tIns="47252" rIns="94857" bIns="47252"/>
          <a:lstStyle>
            <a:lvl1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200"/>
              </a:spcBef>
              <a:buFont typeface="Bitstream Charter" pitchFamily="2" charset="0"/>
              <a:buNone/>
            </a:pPr>
            <a:endParaRPr lang="en-US" sz="1600">
              <a:latin typeface="Bitstream Charter" pitchFamily="2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November 19,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| 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|  </a:t>
            </a:r>
            <a:fld id="{E9E93D31-2C11-48EA-80E1-D969252483F5}" type="slidenum">
              <a:rPr lang="en-US"/>
              <a:pPr/>
              <a:t>18</a:t>
            </a:fld>
            <a:endParaRPr lang="en-US"/>
          </a:p>
        </p:txBody>
      </p:sp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169988" y="996950"/>
            <a:ext cx="4371975" cy="3308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87325" y="4618038"/>
            <a:ext cx="6356350" cy="4616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857" tIns="47252" rIns="94857" bIns="47252"/>
          <a:lstStyle>
            <a:lvl1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lvl="1" indent="0" algn="l" defTabSz="44926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Bitstream Charter" pitchFamily="2" charset="0"/>
              <a:buNone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/>
            </a:pPr>
            <a:r>
              <a:rPr lang="de-DE" dirty="0" err="1" smtClean="0"/>
              <a:t>Operationalization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r>
              <a:rPr lang="de-DE" dirty="0" smtClean="0"/>
              <a:t>: </a:t>
            </a:r>
            <a:r>
              <a:rPr lang="de-DE" dirty="0" err="1" smtClean="0"/>
              <a:t>how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systemic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describes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?</a:t>
            </a:r>
          </a:p>
          <a:p>
            <a:pPr eaLnBrk="1" hangingPunct="1">
              <a:spcBef>
                <a:spcPts val="200"/>
              </a:spcBef>
              <a:buFont typeface="Bitstream Charter" pitchFamily="2" charset="0"/>
              <a:buNone/>
            </a:pPr>
            <a:endParaRPr lang="en-US" sz="1600" dirty="0">
              <a:latin typeface="Bitstream Charter" pitchFamily="2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November 19, 2007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| 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|  </a:t>
            </a:r>
            <a:fld id="{E9E93D31-2C11-48EA-80E1-D969252483F5}" type="slidenum">
              <a:rPr lang="en-US"/>
              <a:pPr/>
              <a:t>19</a:t>
            </a:fld>
            <a:endParaRPr lang="en-US"/>
          </a:p>
        </p:txBody>
      </p:sp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169988" y="996950"/>
            <a:ext cx="4371975" cy="3308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87325" y="4618038"/>
            <a:ext cx="6356350" cy="4616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857" tIns="47252" rIns="94857" bIns="47252"/>
          <a:lstStyle>
            <a:lvl1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200"/>
              </a:spcBef>
              <a:buFont typeface="Bitstream Charter" pitchFamily="2" charset="0"/>
              <a:buNone/>
            </a:pPr>
            <a:endParaRPr lang="en-US" sz="1600" dirty="0">
              <a:latin typeface="Bitstream Charter" pitchFamily="2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Here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will </a:t>
            </a:r>
            <a:r>
              <a:rPr lang="de-DE" dirty="0" err="1" smtClean="0"/>
              <a:t>focus</a:t>
            </a:r>
            <a:r>
              <a:rPr lang="de-DE" dirty="0" smtClean="0"/>
              <a:t> on </a:t>
            </a:r>
            <a:r>
              <a:rPr lang="de-DE" dirty="0" err="1" smtClean="0"/>
              <a:t>connections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between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users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smtClean="0"/>
              <a:t>|  </a:t>
            </a:r>
            <a:fld id="{AD515926-131B-4884-A188-3D3AEE764A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84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de-DE" dirty="0" err="1" smtClean="0"/>
              <a:t>Two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concepts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will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discussed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specific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paper</a:t>
            </a:r>
            <a:r>
              <a:rPr lang="de-DE" baseline="0" dirty="0" smtClean="0"/>
              <a:t>: User Modeling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Reciprocal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Recommendations</a:t>
            </a:r>
            <a:endParaRPr lang="de-DE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de-DE" baseline="0" dirty="0" smtClean="0"/>
              <a:t>„But I </a:t>
            </a:r>
            <a:r>
              <a:rPr lang="de-DE" baseline="0" dirty="0" err="1" smtClean="0"/>
              <a:t>don‘t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remember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topic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topics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earlier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semester</a:t>
            </a:r>
            <a:r>
              <a:rPr lang="de-DE" baseline="0" dirty="0" smtClean="0"/>
              <a:t>!“ </a:t>
            </a:r>
          </a:p>
          <a:p>
            <a:pPr marL="914400" lvl="1" indent="-171450">
              <a:buFont typeface="Arial" pitchFamily="34" charset="0"/>
              <a:buChar char="•"/>
            </a:pPr>
            <a:r>
              <a:rPr lang="de-DE" baseline="0" dirty="0" err="1" smtClean="0"/>
              <a:t>That‘s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right</a:t>
            </a:r>
            <a:r>
              <a:rPr lang="de-DE" baseline="0" dirty="0" smtClean="0"/>
              <a:t>, I </a:t>
            </a:r>
            <a:r>
              <a:rPr lang="de-DE" baseline="0" dirty="0" err="1" smtClean="0"/>
              <a:t>messed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proposed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own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topic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instead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summarizing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existing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. Dr. </a:t>
            </a:r>
            <a:r>
              <a:rPr lang="de-DE" baseline="0" dirty="0" err="1" smtClean="0"/>
              <a:t>Rensing</a:t>
            </a:r>
            <a:r>
              <a:rPr lang="de-DE" baseline="0" dirty="0" smtClean="0"/>
              <a:t> was cool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found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fitting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paper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starting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position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r>
              <a:rPr lang="de-DE" baseline="0" dirty="0" smtClean="0"/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smtClean="0"/>
              <a:t>|  </a:t>
            </a:r>
            <a:fld id="{AD515926-131B-4884-A188-3D3AEE764A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smtClean="0"/>
              <a:t>|  </a:t>
            </a:r>
            <a:fld id="{AD515926-131B-4884-A188-3D3AEE764A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smtClean="0"/>
              <a:t>|  </a:t>
            </a:r>
            <a:fld id="{AD515926-131B-4884-A188-3D3AEE764A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smtClean="0"/>
              <a:t>|  </a:t>
            </a:r>
            <a:fld id="{AD515926-131B-4884-A188-3D3AEE764A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itchFamily="34" charset="0"/>
              <a:buChar char="•"/>
            </a:pPr>
            <a:r>
              <a:rPr lang="de-DE" baseline="0" dirty="0" err="1" smtClean="0"/>
              <a:t>We</a:t>
            </a:r>
            <a:r>
              <a:rPr lang="de-DE" baseline="0" dirty="0" smtClean="0"/>
              <a:t> also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discuss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said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collected</a:t>
            </a:r>
            <a:r>
              <a:rPr lang="de-DE" baseline="0" dirty="0" smtClean="0"/>
              <a:t>: do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simply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user</a:t>
            </a:r>
            <a:r>
              <a:rPr lang="de-DE" baseline="0" dirty="0" smtClean="0"/>
              <a:t>?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her </a:t>
            </a:r>
            <a:r>
              <a:rPr lang="de-DE" baseline="0" dirty="0" err="1" smtClean="0"/>
              <a:t>peers</a:t>
            </a:r>
            <a:r>
              <a:rPr lang="de-DE" baseline="0" dirty="0" smtClean="0"/>
              <a:t>? Can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specific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assumptioms</a:t>
            </a:r>
            <a:r>
              <a:rPr lang="de-DE" baseline="0" dirty="0" smtClean="0"/>
              <a:t>?  Can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access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systemic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interactions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exercise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engagement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rates</a:t>
            </a:r>
            <a:r>
              <a:rPr lang="de-DE" baseline="0" dirty="0" smtClean="0"/>
              <a:t>, …)</a:t>
            </a:r>
            <a:endParaRPr lang="de-DE" baseline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smtClean="0"/>
              <a:t>|  </a:t>
            </a:r>
            <a:fld id="{AD515926-131B-4884-A188-3D3AEE764A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find a </a:t>
            </a:r>
            <a:r>
              <a:rPr lang="de-DE" baseline="0" dirty="0" err="1" smtClean="0"/>
              <a:t>reciprocal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recommendation</a:t>
            </a:r>
            <a:r>
              <a:rPr lang="de-DE" baseline="0" dirty="0" smtClean="0"/>
              <a:t>?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smtClean="0"/>
              <a:t>|  </a:t>
            </a:r>
            <a:fld id="{AD515926-131B-4884-A188-3D3AEE764A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de-DE" dirty="0" err="1" smtClean="0"/>
              <a:t>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reciprocal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recommendation</a:t>
            </a:r>
            <a:r>
              <a:rPr lang="de-DE" baseline="0" dirty="0" smtClean="0"/>
              <a:t>: In all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poses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good</a:t>
            </a:r>
            <a:r>
              <a:rPr lang="de-DE" baseline="0" dirty="0" smtClean="0"/>
              <a:t> fit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user</a:t>
            </a:r>
            <a:r>
              <a:rPr lang="de-DE" baseline="0" dirty="0" smtClean="0"/>
              <a:t>, but </a:t>
            </a:r>
            <a:r>
              <a:rPr lang="de-DE" baseline="0" dirty="0" err="1" smtClean="0"/>
              <a:t>would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receive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benefits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matchup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themselves</a:t>
            </a:r>
            <a:r>
              <a:rPr lang="de-DE" baseline="0" dirty="0" smtClean="0"/>
              <a:t>. In </a:t>
            </a:r>
            <a:r>
              <a:rPr lang="de-DE" baseline="0" dirty="0" err="1" smtClean="0"/>
              <a:t>reciprocal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both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benefit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meeting</a:t>
            </a:r>
            <a:r>
              <a:rPr lang="de-DE" baseline="0" dirty="0" smtClean="0"/>
              <a:t>.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smtClean="0"/>
              <a:t>|  </a:t>
            </a:r>
            <a:fld id="{AD515926-131B-4884-A188-3D3AEE764A2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Mastertitelformat bearbeiten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endParaRPr lang="de-DE" noProof="0" smtClean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58775" y="6510338"/>
            <a:ext cx="8532813" cy="2317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firstname.lastname.talk.ppt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2413000" y="5029200"/>
            <a:ext cx="6551613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 eaLnBrk="0" hangingPunct="0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/>
              <a:t>KOM - Multimedia Communications Lab</a:t>
            </a:r>
          </a:p>
          <a:p>
            <a:pPr algn="r" eaLnBrk="0" hangingPunct="0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/>
              <a:t>Prof. Dr.-Ing. Ralf Steinmetz (Director)</a:t>
            </a:r>
            <a:br>
              <a:rPr lang="en-US" sz="1000"/>
            </a:br>
            <a:r>
              <a:rPr lang="en-US" sz="1000"/>
              <a:t>Dept. of Electrical Engineering and Information Technology</a:t>
            </a:r>
          </a:p>
          <a:p>
            <a:pPr algn="r" eaLnBrk="0" hangingPunct="0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/>
              <a:t>Dept. of Computer Science (adjunct Professor)</a:t>
            </a:r>
            <a:br>
              <a:rPr lang="en-US" sz="1000"/>
            </a:br>
            <a:r>
              <a:rPr lang="en-US" sz="1000"/>
              <a:t>TUD – Technische Universität Darmstadt </a:t>
            </a:r>
          </a:p>
          <a:p>
            <a:pPr algn="r" eaLnBrk="0" hangingPunct="0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/>
              <a:t>Merckstr. 25, D-64283 Darmstadt, Germany </a:t>
            </a:r>
          </a:p>
          <a:p>
            <a:pPr algn="r" eaLnBrk="0" hangingPunct="0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/>
              <a:t>Tel.+49 6151 166150, Fax. +49 6151 166152 </a:t>
            </a:r>
          </a:p>
          <a:p>
            <a:pPr algn="r" eaLnBrk="0" hangingPunct="0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/>
              <a:t>www.KOM.tu-darmstadt.de                            </a:t>
            </a:r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078" name="Picture 14" descr="logo_robust-kle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4581525"/>
            <a:ext cx="4540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250825" y="5638292"/>
            <a:ext cx="4103688" cy="78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 eaLnBrk="0" hangingPunct="0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nl-NL" sz="1200" b="1" dirty="0"/>
              <a:t>Presented by: </a:t>
            </a:r>
            <a:r>
              <a:rPr lang="nl-NL" sz="1200" b="1" dirty="0" smtClean="0"/>
              <a:t>Paul</a:t>
            </a:r>
            <a:r>
              <a:rPr lang="nl-NL" sz="1200" b="1" baseline="0" dirty="0" smtClean="0"/>
              <a:t> Schweiger</a:t>
            </a:r>
          </a:p>
          <a:p>
            <a:pPr algn="l" eaLnBrk="0" hangingPunct="0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endParaRPr lang="nl-NL" sz="1000" dirty="0"/>
          </a:p>
          <a:p>
            <a:pPr algn="l" eaLnBrk="0" hangingPunct="0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nl-NL" sz="1000" dirty="0" smtClean="0"/>
              <a:t>Paul.schweiger@stud.tu-darmstadt.de </a:t>
            </a:r>
            <a:endParaRPr lang="nl-NL" sz="1000" dirty="0"/>
          </a:p>
          <a:p>
            <a:pPr algn="l" eaLnBrk="0" hangingPunct="0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endParaRPr lang="en-US" sz="1000" dirty="0"/>
          </a:p>
        </p:txBody>
      </p:sp>
      <p:sp>
        <p:nvSpPr>
          <p:cNvPr id="88082" name="Rectangle 18"/>
          <p:cNvSpPr>
            <a:spLocks noChangeArrowheads="1"/>
          </p:cNvSpPr>
          <p:nvPr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FCD4877-3062-4BD7-A1F3-A4AB4FCD40ED}" type="datetime4">
              <a:rPr lang="de-DE" sz="1000"/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23. Juni 2018</a:t>
            </a:fld>
            <a:endParaRPr lang="de-DE" sz="1000"/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/>
          </a:p>
        </p:txBody>
      </p:sp>
      <p:pic>
        <p:nvPicPr>
          <p:cNvPr id="88070" name="Picture 6" descr="tud_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8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69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13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137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080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2798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640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298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524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59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706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4826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6656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6170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9786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0453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3802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9039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0633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0423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36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8330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3774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9862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9779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074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3360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2111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1316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3683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6986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34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0937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7134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3337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3294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3175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29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72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14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46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71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1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4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10338"/>
            <a:ext cx="58689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buSzTx/>
              <a:buFontTx/>
              <a:buNone/>
              <a:defRPr sz="1000">
                <a:solidFill>
                  <a:srgbClr val="B5B5B5"/>
                </a:solidFill>
              </a:defRPr>
            </a:lvl1pPr>
          </a:lstStyle>
          <a:p>
            <a:endParaRPr lang="de-DE"/>
          </a:p>
          <a:p>
            <a:endParaRPr lang="de-DE"/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048" name="Picture 8" descr="tud_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9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0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6299200" y="6524625"/>
            <a:ext cx="23764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B5B5B5"/>
                </a:solidFill>
              </a:rPr>
              <a:t>KOM – Multimedia Communications Lab  </a:t>
            </a:r>
            <a:endParaRPr lang="de-DE" sz="1000">
              <a:solidFill>
                <a:srgbClr val="B5B5B5"/>
              </a:solidFill>
            </a:endParaRPr>
          </a:p>
        </p:txBody>
      </p:sp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452A1D9C-FE9F-49D9-9004-B8C936FE7724}" type="slidenum">
              <a:rPr lang="de-DE" sz="1000"/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‹Nr.›</a:t>
            </a:fld>
            <a:endParaRPr lang="de-DE" sz="1000"/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>
              <a:solidFill>
                <a:srgbClr val="B5B5B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fontAlgn="base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0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1120775" y="488950"/>
            <a:ext cx="6115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10338"/>
            <a:ext cx="58689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buSzTx/>
              <a:buFontTx/>
              <a:buNone/>
              <a:defRPr sz="1000">
                <a:solidFill>
                  <a:srgbClr val="B5B5B5"/>
                </a:solidFill>
              </a:defRPr>
            </a:lvl1pPr>
          </a:lstStyle>
          <a:p>
            <a:endParaRPr lang="de-DE"/>
          </a:p>
          <a:p>
            <a:endParaRPr lang="de-DE"/>
          </a:p>
        </p:txBody>
      </p:sp>
      <p:sp>
        <p:nvSpPr>
          <p:cNvPr id="198663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98664" name="Picture 8" descr="tud_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665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7" name="Rectangle 11"/>
          <p:cNvSpPr>
            <a:spLocks noChangeArrowheads="1"/>
          </p:cNvSpPr>
          <p:nvPr/>
        </p:nvSpPr>
        <p:spPr bwMode="auto">
          <a:xfrm>
            <a:off x="6299200" y="6524625"/>
            <a:ext cx="23764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B5B5B5"/>
                </a:solidFill>
              </a:rPr>
              <a:t>KOM – Multimedia Communications Lab  </a:t>
            </a:r>
            <a:endParaRPr lang="de-DE" sz="1000">
              <a:solidFill>
                <a:srgbClr val="B5B5B5"/>
              </a:solidFill>
            </a:endParaRPr>
          </a:p>
        </p:txBody>
      </p:sp>
      <p:sp>
        <p:nvSpPr>
          <p:cNvPr id="198668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6AC24D8-5C55-4D44-9573-E28DA4379C02}" type="slidenum">
              <a:rPr lang="de-DE" sz="1000"/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‹Nr.›</a:t>
            </a:fld>
            <a:endParaRPr lang="de-DE" sz="1000"/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>
              <a:solidFill>
                <a:srgbClr val="B5B5B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fontAlgn="base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70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0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1120775" y="488950"/>
            <a:ext cx="6115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20070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07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10338"/>
            <a:ext cx="58689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buSzTx/>
              <a:buFontTx/>
              <a:buNone/>
              <a:defRPr sz="1000">
                <a:solidFill>
                  <a:srgbClr val="B5B5B5"/>
                </a:solidFill>
              </a:defRPr>
            </a:lvl1pPr>
          </a:lstStyle>
          <a:p>
            <a:endParaRPr lang="de-DE"/>
          </a:p>
          <a:p>
            <a:endParaRPr lang="de-DE"/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0712" name="Picture 8" descr="tud_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71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15" name="Rectangle 11"/>
          <p:cNvSpPr>
            <a:spLocks noChangeArrowheads="1"/>
          </p:cNvSpPr>
          <p:nvPr/>
        </p:nvSpPr>
        <p:spPr bwMode="auto">
          <a:xfrm>
            <a:off x="6299200" y="6524625"/>
            <a:ext cx="23764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B5B5B5"/>
                </a:solidFill>
              </a:rPr>
              <a:t>KOM – Multimedia Communications Lab  </a:t>
            </a:r>
            <a:endParaRPr lang="de-DE" sz="1000">
              <a:solidFill>
                <a:srgbClr val="B5B5B5"/>
              </a:solidFill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C4906F28-1599-4764-9369-A8CE0F7C60DA}" type="slidenum">
              <a:rPr lang="de-DE" sz="1000"/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‹Nr.›</a:t>
            </a:fld>
            <a:endParaRPr lang="de-DE" sz="1000"/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>
              <a:solidFill>
                <a:srgbClr val="B5B5B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fontAlgn="base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56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1120775" y="488950"/>
            <a:ext cx="6115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20275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2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10338"/>
            <a:ext cx="58689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buSzTx/>
              <a:buFontTx/>
              <a:buNone/>
              <a:defRPr sz="1000">
                <a:solidFill>
                  <a:srgbClr val="B5B5B5"/>
                </a:solidFill>
              </a:defRPr>
            </a:lvl1pPr>
          </a:lstStyle>
          <a:p>
            <a:endParaRPr lang="de-DE"/>
          </a:p>
          <a:p>
            <a:endParaRPr lang="de-DE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2760" name="Picture 8" descr="tud_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761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62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63" name="Rectangle 11"/>
          <p:cNvSpPr>
            <a:spLocks noChangeArrowheads="1"/>
          </p:cNvSpPr>
          <p:nvPr/>
        </p:nvSpPr>
        <p:spPr bwMode="auto">
          <a:xfrm>
            <a:off x="6299200" y="6524625"/>
            <a:ext cx="23764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B5B5B5"/>
                </a:solidFill>
              </a:rPr>
              <a:t>KOM – Multimedia Communications Lab  </a:t>
            </a:r>
            <a:endParaRPr lang="de-DE" sz="1000">
              <a:solidFill>
                <a:srgbClr val="B5B5B5"/>
              </a:solidFill>
            </a:endParaRPr>
          </a:p>
        </p:txBody>
      </p:sp>
      <p:sp>
        <p:nvSpPr>
          <p:cNvPr id="202764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4FE1E62C-4F3E-4509-97BB-9917F50186A9}" type="slidenum">
              <a:rPr lang="de-DE" sz="1000"/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‹Nr.›</a:t>
            </a:fld>
            <a:endParaRPr lang="de-DE" sz="1000"/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>
              <a:solidFill>
                <a:srgbClr val="B5B5B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fontAlgn="base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firstname.lastname.talk.ppt</a:t>
            </a: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549275"/>
            <a:ext cx="6734175" cy="10080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t" anchorCtr="0"/>
          <a:lstStyle/>
          <a:p>
            <a:pPr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2200" dirty="0" smtClean="0">
                <a:solidFill>
                  <a:srgbClr val="FFFFFF"/>
                </a:solidFill>
              </a:rPr>
              <a:t>Making Matches – </a:t>
            </a:r>
            <a:r>
              <a:rPr lang="de-DE" sz="2200" dirty="0" err="1" smtClean="0">
                <a:solidFill>
                  <a:srgbClr val="FFFFFF"/>
                </a:solidFill>
              </a:rPr>
              <a:t>Recommending</a:t>
            </a:r>
            <a:r>
              <a:rPr lang="de-DE" sz="2200" dirty="0" smtClean="0">
                <a:solidFill>
                  <a:srgbClr val="FFFFFF"/>
                </a:solidFill>
              </a:rPr>
              <a:t> </a:t>
            </a:r>
            <a:r>
              <a:rPr lang="de-DE" sz="2200" dirty="0" err="1" smtClean="0">
                <a:solidFill>
                  <a:srgbClr val="FFFFFF"/>
                </a:solidFill>
              </a:rPr>
              <a:t>the</a:t>
            </a:r>
            <a:r>
              <a:rPr lang="de-DE" sz="2200" dirty="0" smtClean="0">
                <a:solidFill>
                  <a:srgbClr val="FFFFFF"/>
                </a:solidFill>
              </a:rPr>
              <a:t> </a:t>
            </a:r>
            <a:r>
              <a:rPr lang="de-DE" sz="2200" dirty="0" err="1" smtClean="0">
                <a:solidFill>
                  <a:srgbClr val="FFFFFF"/>
                </a:solidFill>
              </a:rPr>
              <a:t>right</a:t>
            </a:r>
            <a:r>
              <a:rPr lang="de-DE" sz="2200" dirty="0" smtClean="0">
                <a:solidFill>
                  <a:srgbClr val="FFFFFF"/>
                </a:solidFill>
              </a:rPr>
              <a:t> </a:t>
            </a:r>
            <a:r>
              <a:rPr lang="de-DE" sz="2200" dirty="0" err="1" smtClean="0">
                <a:solidFill>
                  <a:srgbClr val="FFFFFF"/>
                </a:solidFill>
              </a:rPr>
              <a:t>Personalities</a:t>
            </a:r>
            <a:endParaRPr lang="de-DE" sz="2200" dirty="0">
              <a:solidFill>
                <a:srgbClr val="FFFFFF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84785"/>
            <a:ext cx="6734175" cy="910754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Tpoics</a:t>
            </a:r>
            <a:r>
              <a:rPr lang="de-DE" dirty="0" smtClean="0"/>
              <a:t> in Web </a:t>
            </a:r>
            <a:r>
              <a:rPr lang="de-DE" dirty="0" err="1" smtClean="0"/>
              <a:t>Applications</a:t>
            </a:r>
            <a:r>
              <a:rPr lang="de-DE" dirty="0" smtClean="0"/>
              <a:t>, Information Management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Semantics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Summer Term 2018</a:t>
            </a: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Reciprocal</a:t>
            </a:r>
            <a:r>
              <a:rPr lang="de-DE" dirty="0" smtClean="0"/>
              <a:t> Peer </a:t>
            </a:r>
            <a:r>
              <a:rPr lang="de-DE" dirty="0" err="1" smtClean="0"/>
              <a:t>Recommendation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Learning </a:t>
            </a:r>
            <a:r>
              <a:rPr lang="de-DE" dirty="0" err="1" smtClean="0"/>
              <a:t>Purposes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System</a:t>
            </a:r>
          </a:p>
          <a:p>
            <a:pPr marL="512762" lvl="1" indent="-342900"/>
            <a:r>
              <a:rPr lang="de-DE" dirty="0" smtClean="0"/>
              <a:t>adaptive, web-</a:t>
            </a:r>
            <a:r>
              <a:rPr lang="de-DE" dirty="0" err="1" smtClean="0"/>
              <a:t>based</a:t>
            </a:r>
            <a:r>
              <a:rPr lang="de-DE" dirty="0" smtClean="0"/>
              <a:t>, </a:t>
            </a:r>
            <a:r>
              <a:rPr lang="de-DE" dirty="0" err="1" smtClean="0"/>
              <a:t>student-facing</a:t>
            </a:r>
            <a:r>
              <a:rPr lang="de-DE" dirty="0" smtClean="0"/>
              <a:t>, multi-</a:t>
            </a:r>
            <a:r>
              <a:rPr lang="de-DE" dirty="0" err="1" smtClean="0"/>
              <a:t>purpose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r>
              <a:rPr lang="de-DE" dirty="0" smtClean="0"/>
              <a:t> </a:t>
            </a:r>
            <a:r>
              <a:rPr lang="de-DE" dirty="0" err="1" smtClean="0"/>
              <a:t>platform</a:t>
            </a:r>
            <a:endParaRPr lang="de-DE" dirty="0" smtClean="0"/>
          </a:p>
          <a:p>
            <a:pPr marL="512762" lvl="1" indent="-342900"/>
            <a:r>
              <a:rPr lang="de-DE" dirty="0" err="1" smtClean="0"/>
              <a:t>Classical</a:t>
            </a:r>
            <a:r>
              <a:rPr lang="de-DE" dirty="0" smtClean="0"/>
              <a:t> e-</a:t>
            </a:r>
            <a:r>
              <a:rPr lang="de-DE" dirty="0" err="1" smtClean="0"/>
              <a:t>learning</a:t>
            </a:r>
            <a:r>
              <a:rPr lang="de-DE" dirty="0" smtClean="0"/>
              <a:t> </a:t>
            </a:r>
            <a:r>
              <a:rPr lang="de-DE" dirty="0" err="1" smtClean="0"/>
              <a:t>platform</a:t>
            </a:r>
            <a:r>
              <a:rPr lang="de-DE" dirty="0" smtClean="0"/>
              <a:t> </a:t>
            </a:r>
            <a:r>
              <a:rPr lang="de-DE" dirty="0" err="1" smtClean="0"/>
              <a:t>capabilities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recommendation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r>
              <a:rPr lang="de-DE" dirty="0" smtClean="0"/>
              <a:t> </a:t>
            </a:r>
            <a:r>
              <a:rPr lang="de-DE" dirty="0" err="1" smtClean="0"/>
              <a:t>capabilities</a:t>
            </a:r>
            <a:endParaRPr lang="de-DE" dirty="0" smtClean="0"/>
          </a:p>
          <a:p>
            <a:pPr marL="512762" lvl="1" indent="-342900"/>
            <a:r>
              <a:rPr lang="de-DE" dirty="0" err="1" smtClean="0"/>
              <a:t>RiPPLE</a:t>
            </a:r>
            <a:r>
              <a:rPr lang="de-DE" dirty="0" smtClean="0"/>
              <a:t> -&gt; „</a:t>
            </a:r>
            <a:r>
              <a:rPr lang="de-DE" dirty="0" err="1" smtClean="0"/>
              <a:t>Recommendation</a:t>
            </a:r>
            <a:r>
              <a:rPr lang="de-DE" dirty="0" smtClean="0"/>
              <a:t> in </a:t>
            </a:r>
            <a:r>
              <a:rPr lang="de-DE" dirty="0" err="1" smtClean="0"/>
              <a:t>Personalized</a:t>
            </a:r>
            <a:r>
              <a:rPr lang="de-DE" dirty="0" smtClean="0"/>
              <a:t> Peer Learning Environments“ </a:t>
            </a:r>
          </a:p>
          <a:p>
            <a:pPr marL="342900" indent="-342900"/>
            <a:endParaRPr lang="de-DE" dirty="0"/>
          </a:p>
          <a:p>
            <a:pPr marL="342900" indent="-342900"/>
            <a:r>
              <a:rPr lang="de-DE" dirty="0" smtClean="0"/>
              <a:t>User Model</a:t>
            </a:r>
          </a:p>
          <a:p>
            <a:pPr marL="512762" lvl="1" indent="-342900"/>
            <a:r>
              <a:rPr lang="de-DE" dirty="0" smtClean="0"/>
              <a:t>Topic-</a:t>
            </a:r>
            <a:r>
              <a:rPr lang="de-DE" dirty="0" err="1" smtClean="0"/>
              <a:t>wise</a:t>
            </a:r>
            <a:r>
              <a:rPr lang="de-DE" dirty="0" smtClean="0"/>
              <a:t> </a:t>
            </a:r>
            <a:r>
              <a:rPr lang="de-DE" dirty="0" err="1" smtClean="0"/>
              <a:t>competency</a:t>
            </a:r>
            <a:r>
              <a:rPr lang="de-DE" dirty="0" smtClean="0"/>
              <a:t> (</a:t>
            </a:r>
            <a:r>
              <a:rPr lang="de-DE" dirty="0" err="1" smtClean="0"/>
              <a:t>derived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e-</a:t>
            </a:r>
            <a:r>
              <a:rPr lang="de-DE" dirty="0" err="1" smtClean="0"/>
              <a:t>learning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)</a:t>
            </a:r>
          </a:p>
          <a:p>
            <a:pPr marL="512762" lvl="1" indent="-342900"/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timeslots</a:t>
            </a:r>
            <a:endParaRPr lang="de-DE" dirty="0" smtClean="0"/>
          </a:p>
          <a:p>
            <a:pPr marL="512762" lvl="1" indent="-342900"/>
            <a:r>
              <a:rPr lang="de-DE" dirty="0" err="1" smtClean="0"/>
              <a:t>Roles</a:t>
            </a:r>
            <a:r>
              <a:rPr lang="de-DE" dirty="0" smtClean="0"/>
              <a:t>: Topics in </a:t>
            </a:r>
            <a:r>
              <a:rPr lang="de-DE" dirty="0" err="1" smtClean="0"/>
              <a:t>which</a:t>
            </a:r>
            <a:r>
              <a:rPr lang="de-DE" dirty="0" smtClean="0"/>
              <a:t> a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 smtClean="0"/>
          </a:p>
          <a:p>
            <a:pPr marL="701675" lvl="2" indent="-342900"/>
            <a:r>
              <a:rPr lang="de-DE" dirty="0" smtClean="0"/>
              <a:t>Find a </a:t>
            </a:r>
            <a:r>
              <a:rPr lang="de-DE" dirty="0" err="1" smtClean="0"/>
              <a:t>learning</a:t>
            </a:r>
            <a:r>
              <a:rPr lang="de-DE" dirty="0" smtClean="0"/>
              <a:t> </a:t>
            </a:r>
            <a:r>
              <a:rPr lang="de-DE" dirty="0" err="1" smtClean="0"/>
              <a:t>partner</a:t>
            </a:r>
            <a:r>
              <a:rPr lang="de-DE" dirty="0" smtClean="0"/>
              <a:t> </a:t>
            </a:r>
          </a:p>
          <a:p>
            <a:pPr marL="701675" lvl="2" indent="-342900"/>
            <a:r>
              <a:rPr lang="de-DE" dirty="0" err="1" smtClean="0"/>
              <a:t>Receive</a:t>
            </a:r>
            <a:r>
              <a:rPr lang="de-DE" dirty="0" smtClean="0"/>
              <a:t> </a:t>
            </a:r>
            <a:r>
              <a:rPr lang="de-DE" dirty="0" err="1" smtClean="0"/>
              <a:t>peer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endParaRPr lang="de-DE" dirty="0" smtClean="0"/>
          </a:p>
          <a:p>
            <a:pPr marL="701675" lvl="2" indent="-342900"/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peer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endParaRPr lang="de-DE" dirty="0" smtClean="0"/>
          </a:p>
          <a:p>
            <a:pPr marL="512762" lvl="1" indent="-342900"/>
            <a:r>
              <a:rPr lang="de-DE" dirty="0" err="1" smtClean="0"/>
              <a:t>Preferences</a:t>
            </a:r>
            <a:r>
              <a:rPr lang="de-DE" dirty="0" smtClean="0"/>
              <a:t> </a:t>
            </a:r>
            <a:r>
              <a:rPr lang="de-DE" dirty="0" err="1" smtClean="0"/>
              <a:t>regarding</a:t>
            </a:r>
            <a:r>
              <a:rPr lang="de-DE" dirty="0" smtClean="0"/>
              <a:t> </a:t>
            </a:r>
            <a:r>
              <a:rPr lang="de-DE" dirty="0" err="1" smtClean="0"/>
              <a:t>competency</a:t>
            </a:r>
            <a:r>
              <a:rPr lang="de-DE" dirty="0" smtClean="0"/>
              <a:t> </a:t>
            </a:r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role</a:t>
            </a:r>
            <a:endParaRPr lang="de-DE" dirty="0" smtClean="0"/>
          </a:p>
          <a:p>
            <a:pPr marL="512762" lvl="1" indent="-342900"/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smtClean="0"/>
          </a:p>
          <a:p>
            <a:endParaRPr lang="de-DE"/>
          </a:p>
        </p:txBody>
      </p:sp>
      <p:sp>
        <p:nvSpPr>
          <p:cNvPr id="5" name="Geschweifte Klammer rechts 4"/>
          <p:cNvSpPr/>
          <p:nvPr/>
        </p:nvSpPr>
        <p:spPr bwMode="auto">
          <a:xfrm>
            <a:off x="6876256" y="3861048"/>
            <a:ext cx="432048" cy="2376264"/>
          </a:xfrm>
          <a:prstGeom prst="rightBrace">
            <a:avLst/>
          </a:prstGeom>
          <a:noFill/>
          <a:ln w="38100">
            <a:solidFill>
              <a:schemeClr val="accent6"/>
            </a:solidFill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164288" y="4616561"/>
            <a:ext cx="1979712" cy="865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6"/>
                </a:solidFill>
              </a:rPr>
              <a:t>Combine </a:t>
            </a:r>
            <a:r>
              <a:rPr lang="de-DE" dirty="0" err="1" smtClean="0">
                <a:solidFill>
                  <a:schemeClr val="accent6"/>
                </a:solidFill>
              </a:rPr>
              <a:t>user‘s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learning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needs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and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capabilitiies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44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Reciprocal</a:t>
            </a:r>
            <a:r>
              <a:rPr lang="de-DE" dirty="0" smtClean="0"/>
              <a:t> Peer </a:t>
            </a:r>
            <a:r>
              <a:rPr lang="de-DE" dirty="0" err="1" smtClean="0"/>
              <a:t>Recommendation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Learning </a:t>
            </a:r>
            <a:r>
              <a:rPr lang="de-DE" dirty="0" err="1" smtClean="0"/>
              <a:t>Purposes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Recommendations</a:t>
            </a:r>
            <a:endParaRPr lang="de-DE" dirty="0" smtClean="0"/>
          </a:p>
          <a:p>
            <a:pPr marL="512762" lvl="1" indent="-342900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timeslots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roles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compatible</a:t>
            </a:r>
            <a:r>
              <a:rPr lang="de-DE" dirty="0" smtClean="0"/>
              <a:t>, </a:t>
            </a:r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one-directional</a:t>
            </a:r>
            <a:r>
              <a:rPr lang="de-DE" dirty="0" smtClean="0"/>
              <a:t> </a:t>
            </a:r>
            <a:r>
              <a:rPr lang="de-DE" dirty="0" err="1" smtClean="0"/>
              <a:t>scores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pair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endParaRPr lang="de-DE" dirty="0" smtClean="0"/>
          </a:p>
          <a:p>
            <a:pPr marL="512762" lvl="1" indent="-342900"/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harmonic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, </a:t>
            </a:r>
            <a:r>
              <a:rPr lang="de-DE" dirty="0" err="1" smtClean="0"/>
              <a:t>leading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reciprocal</a:t>
            </a:r>
            <a:r>
              <a:rPr lang="de-DE" dirty="0" smtClean="0"/>
              <a:t>, </a:t>
            </a:r>
            <a:r>
              <a:rPr lang="de-DE" dirty="0" err="1" smtClean="0"/>
              <a:t>symmetric</a:t>
            </a:r>
            <a:r>
              <a:rPr lang="de-DE" dirty="0" smtClean="0"/>
              <a:t> score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match</a:t>
            </a:r>
            <a:endParaRPr lang="de-DE" dirty="0" smtClean="0"/>
          </a:p>
          <a:p>
            <a:pPr marL="512762" lvl="1" indent="-342900"/>
            <a:r>
              <a:rPr lang="de-DE" dirty="0" smtClean="0"/>
              <a:t>Return a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k </a:t>
            </a:r>
            <a:r>
              <a:rPr lang="de-DE" dirty="0" err="1" smtClean="0"/>
              <a:t>recommendations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smtClean="0"/>
          </a:p>
          <a:p>
            <a:endParaRPr lang="de-DE"/>
          </a:p>
        </p:txBody>
      </p:sp>
      <p:pic>
        <p:nvPicPr>
          <p:cNvPr id="204804" name="Picture 4" descr="C:\Users\pauls\Documents\Uni\Repo\Multimedia Seminar Hausarbeit\g\CompetencyPreferenceDistribu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56992"/>
            <a:ext cx="8248650" cy="304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880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Reciprocal</a:t>
            </a:r>
            <a:r>
              <a:rPr lang="de-DE" dirty="0" smtClean="0"/>
              <a:t> Peer </a:t>
            </a:r>
            <a:r>
              <a:rPr lang="de-DE" dirty="0" err="1" smtClean="0"/>
              <a:t>Recommendation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Learning </a:t>
            </a:r>
            <a:r>
              <a:rPr lang="de-DE" dirty="0" err="1" smtClean="0"/>
              <a:t>Purposes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Evaluation</a:t>
            </a:r>
          </a:p>
          <a:p>
            <a:pPr marL="512762" lvl="1" indent="-342900"/>
            <a:r>
              <a:rPr lang="de-DE" dirty="0" err="1" smtClean="0"/>
              <a:t>Completely</a:t>
            </a:r>
            <a:r>
              <a:rPr lang="de-DE" dirty="0" smtClean="0"/>
              <a:t> </a:t>
            </a:r>
            <a:r>
              <a:rPr lang="de-DE" dirty="0" err="1" smtClean="0"/>
              <a:t>artificial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marL="512762" lvl="1" indent="-342900"/>
            <a:r>
              <a:rPr lang="de-DE" dirty="0" smtClean="0"/>
              <a:t>Main </a:t>
            </a:r>
            <a:r>
              <a:rPr lang="de-DE" dirty="0" err="1" smtClean="0"/>
              <a:t>question</a:t>
            </a:r>
            <a:r>
              <a:rPr lang="de-DE" dirty="0" smtClean="0"/>
              <a:t>: </a:t>
            </a:r>
            <a:r>
              <a:rPr lang="de-DE" dirty="0" err="1" smtClean="0">
                <a:solidFill>
                  <a:schemeClr val="accent6"/>
                </a:solidFill>
              </a:rPr>
              <a:t>How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would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the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system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perform</a:t>
            </a:r>
            <a:r>
              <a:rPr lang="de-DE" dirty="0" smtClean="0">
                <a:solidFill>
                  <a:schemeClr val="accent6"/>
                </a:solidFill>
              </a:rPr>
              <a:t> in real </a:t>
            </a:r>
            <a:r>
              <a:rPr lang="de-DE" dirty="0" err="1" smtClean="0">
                <a:solidFill>
                  <a:schemeClr val="accent6"/>
                </a:solidFill>
              </a:rPr>
              <a:t>life</a:t>
            </a:r>
            <a:r>
              <a:rPr lang="de-DE" dirty="0" smtClean="0">
                <a:solidFill>
                  <a:schemeClr val="accent6"/>
                </a:solidFill>
              </a:rPr>
              <a:t>?</a:t>
            </a:r>
          </a:p>
          <a:p>
            <a:pPr marL="512762" lvl="1" indent="-342900"/>
            <a:r>
              <a:rPr lang="de-DE" dirty="0" smtClean="0"/>
              <a:t>Quality </a:t>
            </a:r>
            <a:r>
              <a:rPr lang="de-DE" dirty="0" err="1" smtClean="0"/>
              <a:t>metrics</a:t>
            </a:r>
            <a:r>
              <a:rPr lang="de-DE" dirty="0" smtClean="0"/>
              <a:t>:</a:t>
            </a:r>
          </a:p>
          <a:p>
            <a:pPr marL="701675" lvl="2" indent="-342900"/>
            <a:r>
              <a:rPr lang="de-DE" b="1" dirty="0" err="1" smtClean="0">
                <a:solidFill>
                  <a:schemeClr val="accent6"/>
                </a:solidFill>
              </a:rPr>
              <a:t>Scalability</a:t>
            </a:r>
            <a:endParaRPr lang="de-DE" b="1" dirty="0" smtClean="0">
              <a:solidFill>
                <a:schemeClr val="accent6"/>
              </a:solidFill>
            </a:endParaRPr>
          </a:p>
          <a:p>
            <a:pPr marL="701675" lvl="2" indent="-342900"/>
            <a:r>
              <a:rPr lang="de-DE" b="1" dirty="0" err="1" smtClean="0">
                <a:solidFill>
                  <a:schemeClr val="accent6"/>
                </a:solidFill>
              </a:rPr>
              <a:t>Reciprocality</a:t>
            </a:r>
            <a:endParaRPr lang="de-DE" b="1" dirty="0" smtClean="0">
              <a:solidFill>
                <a:schemeClr val="accent6"/>
              </a:solidFill>
            </a:endParaRPr>
          </a:p>
          <a:p>
            <a:pPr marL="701675" lvl="2" indent="-342900"/>
            <a:r>
              <a:rPr lang="de-DE" b="1" dirty="0" err="1" smtClean="0">
                <a:solidFill>
                  <a:schemeClr val="accent6"/>
                </a:solidFill>
              </a:rPr>
              <a:t>Coverage</a:t>
            </a:r>
            <a:endParaRPr lang="de-DE" b="1" dirty="0" smtClean="0">
              <a:solidFill>
                <a:schemeClr val="accent6"/>
              </a:solidFill>
            </a:endParaRPr>
          </a:p>
          <a:p>
            <a:pPr marL="701675" lvl="2" indent="-342900"/>
            <a:r>
              <a:rPr lang="de-DE" b="1" dirty="0" smtClean="0">
                <a:solidFill>
                  <a:schemeClr val="accent6"/>
                </a:solidFill>
              </a:rPr>
              <a:t>Quality</a:t>
            </a:r>
          </a:p>
          <a:p>
            <a:pPr marL="512762" lvl="1" indent="-342900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goals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endParaRPr lang="de-DE" dirty="0" smtClean="0"/>
          </a:p>
          <a:p>
            <a:pPr marL="0" indent="0"/>
            <a:endParaRPr lang="de-DE" dirty="0"/>
          </a:p>
          <a:p>
            <a:pPr marL="0" indent="0"/>
            <a:r>
              <a:rPr lang="de-DE" dirty="0" smtClean="0"/>
              <a:t>Future Plans</a:t>
            </a:r>
          </a:p>
          <a:p>
            <a:pPr marL="512762" lvl="1" indent="-342900"/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evaluation</a:t>
            </a:r>
            <a:r>
              <a:rPr lang="de-DE" dirty="0" smtClean="0"/>
              <a:t> in </a:t>
            </a:r>
            <a:r>
              <a:rPr lang="de-DE" dirty="0" err="1" smtClean="0"/>
              <a:t>college</a:t>
            </a:r>
            <a:r>
              <a:rPr lang="de-DE" dirty="0" smtClean="0"/>
              <a:t> </a:t>
            </a:r>
            <a:r>
              <a:rPr lang="de-DE" dirty="0" err="1" smtClean="0"/>
              <a:t>courses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2018</a:t>
            </a:r>
            <a:r>
              <a:rPr lang="de-DE" dirty="0"/>
              <a:t>	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smtClean="0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368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Scalability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smtClean="0"/>
          </a:p>
          <a:p>
            <a:endParaRPr lang="de-DE"/>
          </a:p>
        </p:txBody>
      </p:sp>
      <p:pic>
        <p:nvPicPr>
          <p:cNvPr id="205826" name="Picture 2" descr="C:\Users\pauls\Documents\Uni\Repo\Multimedia Seminar Hausarbeit\g\Run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949" y="1908493"/>
            <a:ext cx="5310102" cy="404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061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Reciprocality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smtClean="0"/>
          </a:p>
          <a:p>
            <a:endParaRPr lang="de-DE"/>
          </a:p>
        </p:txBody>
      </p:sp>
      <p:pic>
        <p:nvPicPr>
          <p:cNvPr id="206850" name="Picture 2" descr="C:\Users\pauls\Documents\Uni\Repo\Multimedia Seminar Hausarbeit\g\PrecisionB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70" y="1988840"/>
            <a:ext cx="4202722" cy="414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1" name="Picture 3" descr="C:\Users\pauls\Documents\Uni\Repo\Multimedia Seminar Hausarbeit\g\PrecisionBy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036964"/>
            <a:ext cx="3965280" cy="407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825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Coverage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smtClean="0"/>
          </a:p>
          <a:p>
            <a:endParaRPr lang="de-DE"/>
          </a:p>
        </p:txBody>
      </p:sp>
      <p:pic>
        <p:nvPicPr>
          <p:cNvPr id="207874" name="Picture 2" descr="C:\Users\pauls\Documents\Uni\Repo\Multimedia Seminar Hausarbeit\g\CoverageU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1844824"/>
            <a:ext cx="5343525" cy="426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326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Quality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smtClean="0"/>
          </a:p>
          <a:p>
            <a:endParaRPr lang="de-DE"/>
          </a:p>
        </p:txBody>
      </p:sp>
      <p:pic>
        <p:nvPicPr>
          <p:cNvPr id="208898" name="Picture 2" descr="C:\Users\pauls\Documents\Uni\Repo\Multimedia Seminar Hausarbeit\g\QualityBy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778" y="1752942"/>
            <a:ext cx="5846445" cy="448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213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  <a:p>
            <a:endParaRPr lang="de-DE"/>
          </a:p>
        </p:txBody>
      </p:sp>
      <p:sp>
        <p:nvSpPr>
          <p:cNvPr id="14397" name="Rectangle 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Discussion</a:t>
            </a:r>
            <a:endParaRPr lang="de-DE" dirty="0"/>
          </a:p>
        </p:txBody>
      </p:sp>
      <p:sp>
        <p:nvSpPr>
          <p:cNvPr id="14398" name="Rectangle 6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RiPPLE‘s</a:t>
            </a:r>
            <a:r>
              <a:rPr lang="en-US" dirty="0" smtClean="0"/>
              <a:t> shortcomings</a:t>
            </a:r>
          </a:p>
          <a:p>
            <a:pPr marL="512762" lvl="1" indent="-342900"/>
            <a:r>
              <a:rPr lang="en-US" dirty="0" smtClean="0"/>
              <a:t>No consideration of abandoned users</a:t>
            </a:r>
          </a:p>
          <a:p>
            <a:pPr marL="512762" lvl="1" indent="-342900"/>
            <a:r>
              <a:rPr lang="en-US" dirty="0" smtClean="0"/>
              <a:t>No learning groups, only pairing</a:t>
            </a:r>
          </a:p>
          <a:p>
            <a:pPr marL="512762" lvl="1" indent="-342900"/>
            <a:r>
              <a:rPr lang="en-US" dirty="0" smtClean="0"/>
              <a:t>How would users know their competency difference preferences?</a:t>
            </a:r>
          </a:p>
          <a:p>
            <a:endParaRPr lang="en-US" dirty="0" smtClean="0"/>
          </a:p>
          <a:p>
            <a:r>
              <a:rPr lang="en-US" dirty="0" smtClean="0"/>
              <a:t>User Modeling</a:t>
            </a:r>
          </a:p>
          <a:p>
            <a:pPr marL="512762" lvl="1" indent="-342900"/>
            <a:r>
              <a:rPr lang="en-US" dirty="0" smtClean="0"/>
              <a:t>Especially important in reciprocal scenarios, where users are items</a:t>
            </a:r>
          </a:p>
          <a:p>
            <a:pPr marL="512762" lvl="1" indent="-342900"/>
            <a:r>
              <a:rPr lang="en-US" dirty="0" err="1" smtClean="0"/>
              <a:t>Overspecification</a:t>
            </a:r>
            <a:r>
              <a:rPr lang="en-US" dirty="0" smtClean="0"/>
              <a:t> leads to random recommendations</a:t>
            </a:r>
          </a:p>
          <a:p>
            <a:pPr marL="512762" lvl="1" indent="-342900"/>
            <a:r>
              <a:rPr lang="en-US" dirty="0" smtClean="0"/>
              <a:t>Data Collection Problems [See next slide]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50289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  <a:p>
            <a:endParaRPr lang="de-DE"/>
          </a:p>
        </p:txBody>
      </p:sp>
      <p:sp>
        <p:nvSpPr>
          <p:cNvPr id="14397" name="Rectangle 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Discussion</a:t>
            </a:r>
            <a:r>
              <a:rPr lang="de-DE" dirty="0" smtClean="0"/>
              <a:t> – Data </a:t>
            </a:r>
            <a:r>
              <a:rPr lang="de-DE" dirty="0" err="1" smtClean="0"/>
              <a:t>Collection</a:t>
            </a:r>
            <a:r>
              <a:rPr lang="de-DE" dirty="0" smtClean="0"/>
              <a:t> Problems</a:t>
            </a:r>
            <a:endParaRPr lang="de-DE" dirty="0"/>
          </a:p>
        </p:txBody>
      </p:sp>
      <p:sp>
        <p:nvSpPr>
          <p:cNvPr id="14398" name="Rectangle 6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Explicit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marL="512762" lvl="1" indent="-342900"/>
            <a:r>
              <a:rPr lang="de-DE" dirty="0" err="1" smtClean="0"/>
              <a:t>Self-reported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themselves</a:t>
            </a:r>
            <a:r>
              <a:rPr lang="de-DE" dirty="0" smtClean="0"/>
              <a:t> (e.g. </a:t>
            </a:r>
            <a:r>
              <a:rPr lang="de-DE" dirty="0" err="1" smtClean="0"/>
              <a:t>feedback</a:t>
            </a:r>
            <a:r>
              <a:rPr lang="de-DE" dirty="0" smtClean="0"/>
              <a:t>, </a:t>
            </a:r>
            <a:r>
              <a:rPr lang="de-DE" dirty="0" err="1" smtClean="0"/>
              <a:t>ratings</a:t>
            </a:r>
            <a:r>
              <a:rPr lang="de-DE" dirty="0" smtClean="0"/>
              <a:t>, …)</a:t>
            </a:r>
          </a:p>
          <a:p>
            <a:pPr marL="512762" lvl="1" indent="-342900"/>
            <a:r>
              <a:rPr lang="de-DE" dirty="0" err="1" smtClean="0"/>
              <a:t>biased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inability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properly</a:t>
            </a:r>
            <a:r>
              <a:rPr lang="de-DE" dirty="0" smtClean="0"/>
              <a:t> </a:t>
            </a:r>
            <a:r>
              <a:rPr lang="de-DE" dirty="0" err="1" smtClean="0"/>
              <a:t>report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endParaRPr lang="de-DE" dirty="0" smtClean="0"/>
          </a:p>
          <a:p>
            <a:pPr marL="701675" lvl="2" indent="-342900"/>
            <a:r>
              <a:rPr lang="de-DE" dirty="0" smtClean="0"/>
              <a:t>Source: </a:t>
            </a:r>
            <a:r>
              <a:rPr lang="de-DE" dirty="0" err="1" smtClean="0"/>
              <a:t>Dude</a:t>
            </a:r>
            <a:r>
              <a:rPr lang="de-DE" dirty="0" smtClean="0"/>
              <a:t>, </a:t>
            </a:r>
            <a:r>
              <a:rPr lang="de-DE" dirty="0" err="1" smtClean="0"/>
              <a:t>trust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. [</a:t>
            </a:r>
            <a:r>
              <a:rPr lang="de-DE" dirty="0" err="1" smtClean="0"/>
              <a:t>Doing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Masters in </a:t>
            </a:r>
            <a:r>
              <a:rPr lang="de-DE" dirty="0" err="1" smtClean="0"/>
              <a:t>Psychology</a:t>
            </a:r>
            <a:r>
              <a:rPr lang="de-DE" dirty="0" smtClean="0"/>
              <a:t> in IT]</a:t>
            </a:r>
          </a:p>
          <a:p>
            <a:pPr marL="512762" lvl="1" indent="-342900"/>
            <a:r>
              <a:rPr lang="de-DE" dirty="0" err="1" smtClean="0"/>
              <a:t>Psychology</a:t>
            </a:r>
            <a:r>
              <a:rPr lang="de-DE" dirty="0" smtClean="0"/>
              <a:t> was </a:t>
            </a:r>
            <a:r>
              <a:rPr lang="de-DE" dirty="0" err="1" smtClean="0"/>
              <a:t>founded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collect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dirty="0" smtClean="0"/>
              <a:t>, e.g. via </a:t>
            </a:r>
            <a:r>
              <a:rPr lang="de-DE" dirty="0" err="1" smtClean="0"/>
              <a:t>tests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Implicit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marL="512762" lvl="1" indent="-342900"/>
            <a:r>
              <a:rPr lang="de-DE" dirty="0" smtClean="0"/>
              <a:t>Online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collected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usage</a:t>
            </a:r>
            <a:endParaRPr lang="de-DE" dirty="0" smtClean="0"/>
          </a:p>
          <a:p>
            <a:pPr marL="512762" lvl="1" indent="-342900"/>
            <a:r>
              <a:rPr lang="de-DE" dirty="0" err="1" smtClean="0"/>
              <a:t>Cold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: Users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randomly</a:t>
            </a:r>
            <a:r>
              <a:rPr lang="de-DE" dirty="0" smtClean="0"/>
              <a:t> </a:t>
            </a:r>
            <a:r>
              <a:rPr lang="de-DE" dirty="0" err="1" smtClean="0"/>
              <a:t>assigned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endParaRPr lang="de-DE" dirty="0" smtClean="0"/>
          </a:p>
          <a:p>
            <a:pPr marL="512762" lvl="1" indent="-342900"/>
            <a:r>
              <a:rPr lang="de-DE" dirty="0" err="1" smtClean="0"/>
              <a:t>Operationalization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r>
              <a:rPr lang="de-DE" dirty="0" smtClean="0"/>
              <a:t>:</a:t>
            </a:r>
          </a:p>
          <a:p>
            <a:pPr marL="701675" lvl="2" indent="-342900"/>
            <a:r>
              <a:rPr lang="de-DE" dirty="0" err="1" smtClean="0"/>
              <a:t>How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„</a:t>
            </a:r>
            <a:r>
              <a:rPr lang="de-DE" dirty="0" err="1" smtClean="0"/>
              <a:t>fun</a:t>
            </a:r>
            <a:r>
              <a:rPr lang="de-DE" dirty="0" smtClean="0"/>
              <a:t>“ in </a:t>
            </a:r>
            <a:r>
              <a:rPr lang="de-DE" dirty="0" err="1" smtClean="0"/>
              <a:t>games</a:t>
            </a:r>
            <a:r>
              <a:rPr lang="de-DE" dirty="0" smtClean="0"/>
              <a:t>? </a:t>
            </a:r>
            <a:r>
              <a:rPr lang="de-DE" dirty="0" err="1" smtClean="0"/>
              <a:t>How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sympathy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?</a:t>
            </a:r>
          </a:p>
          <a:p>
            <a:pPr marL="701675" lvl="2" indent="-342900"/>
            <a:r>
              <a:rPr lang="de-DE" dirty="0" smtClean="0"/>
              <a:t>Source: </a:t>
            </a:r>
            <a:r>
              <a:rPr lang="de-DE" dirty="0" err="1" smtClean="0"/>
              <a:t>Dude</a:t>
            </a:r>
            <a:r>
              <a:rPr lang="de-DE" dirty="0" smtClean="0"/>
              <a:t>, </a:t>
            </a:r>
            <a:r>
              <a:rPr lang="de-DE" dirty="0" err="1" smtClean="0"/>
              <a:t>trust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.</a:t>
            </a:r>
          </a:p>
          <a:p>
            <a:pPr marL="512762" lvl="1" indent="-342900"/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67325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  <a:p>
            <a:endParaRPr lang="de-DE"/>
          </a:p>
        </p:txBody>
      </p:sp>
      <p:sp>
        <p:nvSpPr>
          <p:cNvPr id="14397" name="Rectangle 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14398" name="Rectangle 6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User Modeling</a:t>
            </a:r>
          </a:p>
          <a:p>
            <a:pPr marL="512762" lvl="1" indent="-342900"/>
            <a:r>
              <a:rPr lang="de-DE" dirty="0" err="1" smtClean="0"/>
              <a:t>Highly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properly</a:t>
            </a:r>
            <a:r>
              <a:rPr lang="de-DE" dirty="0" smtClean="0"/>
              <a:t> </a:t>
            </a:r>
            <a:r>
              <a:rPr lang="de-DE" dirty="0" err="1" smtClean="0"/>
              <a:t>recommend</a:t>
            </a:r>
            <a:r>
              <a:rPr lang="de-DE" dirty="0" smtClean="0"/>
              <a:t> </a:t>
            </a:r>
            <a:r>
              <a:rPr lang="de-DE" dirty="0" err="1" smtClean="0"/>
              <a:t>items</a:t>
            </a:r>
            <a:endParaRPr lang="de-DE" dirty="0" smtClean="0"/>
          </a:p>
          <a:p>
            <a:pPr marL="512762" lvl="1" indent="-342900"/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many</a:t>
            </a:r>
            <a:r>
              <a:rPr lang="de-DE" dirty="0" smtClean="0"/>
              <a:t> different </a:t>
            </a:r>
            <a:r>
              <a:rPr lang="de-DE" dirty="0" err="1" smtClean="0"/>
              <a:t>factors</a:t>
            </a:r>
            <a:endParaRPr lang="de-DE" dirty="0" smtClean="0"/>
          </a:p>
          <a:p>
            <a:pPr marL="512762" lvl="1" indent="-342900"/>
            <a:r>
              <a:rPr lang="de-DE" dirty="0" smtClean="0"/>
              <a:t>Data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hard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acquire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Reciprocal</a:t>
            </a:r>
            <a:r>
              <a:rPr lang="de-DE" dirty="0" smtClean="0"/>
              <a:t> </a:t>
            </a:r>
            <a:r>
              <a:rPr lang="de-DE" dirty="0" err="1" smtClean="0"/>
              <a:t>Recommendations</a:t>
            </a:r>
            <a:endParaRPr lang="de-DE" dirty="0" smtClean="0"/>
          </a:p>
          <a:p>
            <a:pPr marL="512762" lvl="1" indent="-342900"/>
            <a:r>
              <a:rPr lang="de-DE" dirty="0" err="1" smtClean="0"/>
              <a:t>Valuable</a:t>
            </a:r>
            <a:r>
              <a:rPr lang="de-DE" dirty="0" smtClean="0"/>
              <a:t> </a:t>
            </a:r>
            <a:r>
              <a:rPr lang="de-DE" dirty="0" err="1" smtClean="0"/>
              <a:t>mechanism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dirty="0" smtClean="0"/>
              <a:t> find </a:t>
            </a:r>
            <a:r>
              <a:rPr lang="de-DE" dirty="0" err="1" smtClean="0"/>
              <a:t>meaningful</a:t>
            </a:r>
            <a:r>
              <a:rPr lang="de-DE" dirty="0" smtClean="0"/>
              <a:t> </a:t>
            </a:r>
            <a:r>
              <a:rPr lang="de-DE" dirty="0" err="1" smtClean="0"/>
              <a:t>engagements</a:t>
            </a:r>
            <a:endParaRPr lang="de-DE" dirty="0" smtClean="0"/>
          </a:p>
          <a:p>
            <a:pPr marL="512762" lvl="1" indent="-342900"/>
            <a:r>
              <a:rPr lang="de-DE" dirty="0" err="1" smtClean="0"/>
              <a:t>Ensure</a:t>
            </a:r>
            <a:r>
              <a:rPr lang="de-DE" dirty="0" smtClean="0"/>
              <a:t> </a:t>
            </a:r>
            <a:r>
              <a:rPr lang="de-DE" dirty="0" err="1" smtClean="0"/>
              <a:t>benefits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participants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3732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792559"/>
          </a:xfrm>
        </p:spPr>
        <p:txBody>
          <a:bodyPr/>
          <a:lstStyle/>
          <a:p>
            <a:r>
              <a:rPr lang="de-DE" dirty="0" err="1" smtClean="0"/>
              <a:t>Recommender</a:t>
            </a:r>
            <a:r>
              <a:rPr lang="de-DE" dirty="0" smtClean="0"/>
              <a:t> Systems </a:t>
            </a:r>
            <a:r>
              <a:rPr lang="de-DE" dirty="0" err="1" smtClean="0"/>
              <a:t>help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engage</a:t>
            </a:r>
            <a:r>
              <a:rPr lang="de-DE" dirty="0" smtClean="0"/>
              <a:t> in </a:t>
            </a:r>
            <a:r>
              <a:rPr lang="de-DE" dirty="0" err="1" smtClean="0"/>
              <a:t>meaningful</a:t>
            </a:r>
            <a:r>
              <a:rPr lang="de-DE" dirty="0" smtClean="0"/>
              <a:t> </a:t>
            </a:r>
            <a:r>
              <a:rPr lang="de-DE" dirty="0" err="1" smtClean="0"/>
              <a:t>ways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smtClean="0"/>
          </a:p>
          <a:p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3941930" y="3285208"/>
            <a:ext cx="1260140" cy="1350904"/>
            <a:chOff x="3383868" y="4316081"/>
            <a:chExt cx="1080120" cy="1201151"/>
          </a:xfrm>
        </p:grpSpPr>
        <p:sp>
          <p:nvSpPr>
            <p:cNvPr id="6" name="Ecken des Rechtecks auf der gleichen Seite schneiden 5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Sechseck 6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6660232" y="2976792"/>
            <a:ext cx="720080" cy="840102"/>
            <a:chOff x="3383868" y="4316081"/>
            <a:chExt cx="1080120" cy="1201151"/>
          </a:xfrm>
          <a:solidFill>
            <a:schemeClr val="accent6">
              <a:lumMod val="50000"/>
            </a:schemeClr>
          </a:solidFill>
        </p:grpSpPr>
        <p:sp>
          <p:nvSpPr>
            <p:cNvPr id="9" name="Ecken des Rechtecks auf der gleichen Seite schneiden 8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Sechseck 9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1410153" y="4860888"/>
            <a:ext cx="720080" cy="840102"/>
            <a:chOff x="3383868" y="4316081"/>
            <a:chExt cx="1080120" cy="120115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2" name="Ecken des Rechtecks auf der gleichen Seite schneiden 11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Sechseck 12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1105998" y="2256454"/>
            <a:ext cx="720080" cy="840102"/>
            <a:chOff x="3383868" y="4316081"/>
            <a:chExt cx="1080120" cy="1201151"/>
          </a:xfrm>
          <a:solidFill>
            <a:schemeClr val="bg2">
              <a:lumMod val="75000"/>
            </a:schemeClr>
          </a:solidFill>
        </p:grpSpPr>
        <p:sp>
          <p:nvSpPr>
            <p:cNvPr id="18" name="Ecken des Rechtecks auf der gleichen Seite schneiden 17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Sechseck 18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3" name="Würfel 22"/>
          <p:cNvSpPr/>
          <p:nvPr/>
        </p:nvSpPr>
        <p:spPr bwMode="auto">
          <a:xfrm>
            <a:off x="7315523" y="4452969"/>
            <a:ext cx="612068" cy="636075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Würfel 23"/>
          <p:cNvSpPr/>
          <p:nvPr/>
        </p:nvSpPr>
        <p:spPr bwMode="auto">
          <a:xfrm>
            <a:off x="5395142" y="5667513"/>
            <a:ext cx="612068" cy="636075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Würfel 24"/>
          <p:cNvSpPr/>
          <p:nvPr/>
        </p:nvSpPr>
        <p:spPr bwMode="auto">
          <a:xfrm>
            <a:off x="2101901" y="3642623"/>
            <a:ext cx="612068" cy="636075"/>
          </a:xfrm>
          <a:prstGeom prst="cub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143114" y="2090995"/>
            <a:ext cx="86409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  <a:endParaRPr lang="en-US" sz="6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732225" y="5303146"/>
            <a:ext cx="86409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dirty="0" smtClean="0">
                <a:solidFill>
                  <a:schemeClr val="accent6"/>
                </a:solidFill>
              </a:rPr>
              <a:t>?</a:t>
            </a:r>
            <a:endParaRPr lang="en-US" sz="6600" b="1" dirty="0">
              <a:solidFill>
                <a:schemeClr val="accent6"/>
              </a:solidFill>
            </a:endParaRPr>
          </a:p>
        </p:txBody>
      </p:sp>
      <p:cxnSp>
        <p:nvCxnSpPr>
          <p:cNvPr id="28" name="Gewinkelte Verbindung 27"/>
          <p:cNvCxnSpPr>
            <a:stCxn id="23" idx="2"/>
            <a:endCxn id="6" idx="0"/>
          </p:cNvCxnSpPr>
          <p:nvPr/>
        </p:nvCxnSpPr>
        <p:spPr bwMode="auto">
          <a:xfrm rot="10800000">
            <a:off x="5202071" y="4393157"/>
            <a:ext cx="2113453" cy="45435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5A3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Gewinkelte Verbindung 30"/>
          <p:cNvCxnSpPr>
            <a:stCxn id="9" idx="2"/>
            <a:endCxn id="6" idx="0"/>
          </p:cNvCxnSpPr>
          <p:nvPr/>
        </p:nvCxnSpPr>
        <p:spPr bwMode="auto">
          <a:xfrm rot="10800000" flipV="1">
            <a:off x="5202070" y="3665804"/>
            <a:ext cx="1458162" cy="7273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5A3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Gewinkelte Verbindung 33"/>
          <p:cNvCxnSpPr>
            <a:stCxn id="27" idx="0"/>
            <a:endCxn id="6" idx="2"/>
          </p:cNvCxnSpPr>
          <p:nvPr/>
        </p:nvCxnSpPr>
        <p:spPr bwMode="auto">
          <a:xfrm rot="5400000" flipH="1" flipV="1">
            <a:off x="3098106" y="4459323"/>
            <a:ext cx="909990" cy="777657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F5A3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winkelte Verbindung 36"/>
          <p:cNvCxnSpPr>
            <a:stCxn id="18" idx="0"/>
            <a:endCxn id="6" idx="2"/>
          </p:cNvCxnSpPr>
          <p:nvPr/>
        </p:nvCxnSpPr>
        <p:spPr bwMode="auto">
          <a:xfrm>
            <a:off x="1826078" y="2945466"/>
            <a:ext cx="2115852" cy="144769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5A3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9074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2762" lvl="1" indent="-342900"/>
            <a:r>
              <a:rPr lang="en-US" dirty="0" smtClean="0"/>
              <a:t>Potts, B. A., </a:t>
            </a:r>
            <a:r>
              <a:rPr lang="en-US" dirty="0" err="1" smtClean="0"/>
              <a:t>Khosravi</a:t>
            </a:r>
            <a:r>
              <a:rPr lang="en-US" dirty="0" smtClean="0"/>
              <a:t>, H., </a:t>
            </a:r>
            <a:r>
              <a:rPr lang="en-US" dirty="0" err="1" smtClean="0"/>
              <a:t>Reidsema</a:t>
            </a:r>
            <a:r>
              <a:rPr lang="en-US" dirty="0" smtClean="0"/>
              <a:t>, C., </a:t>
            </a:r>
            <a:r>
              <a:rPr lang="en-US" dirty="0" err="1" smtClean="0"/>
              <a:t>Bakharia</a:t>
            </a:r>
            <a:r>
              <a:rPr lang="en-US" dirty="0" smtClean="0"/>
              <a:t>, A., </a:t>
            </a:r>
            <a:r>
              <a:rPr lang="en-US" dirty="0" err="1" smtClean="0"/>
              <a:t>Belonogoff</a:t>
            </a:r>
            <a:r>
              <a:rPr lang="en-US" dirty="0" smtClean="0"/>
              <a:t>, M., &amp; Fleming, M. (2018, March). Reciprocal peer recommendation for learning purposes. In </a:t>
            </a:r>
            <a:r>
              <a:rPr lang="en-US" i="1" dirty="0" smtClean="0"/>
              <a:t>Proceedings of the 8th International Conference on Learning Analytics and Knowledge</a:t>
            </a:r>
            <a:r>
              <a:rPr lang="en-US" dirty="0" smtClean="0"/>
              <a:t> (pp. 226-235). ACM.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smtClean="0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81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Core </a:t>
            </a:r>
            <a:r>
              <a:rPr lang="de-DE" dirty="0" err="1" smtClean="0"/>
              <a:t>Concepts</a:t>
            </a:r>
            <a:r>
              <a:rPr lang="de-DE" dirty="0" smtClean="0"/>
              <a:t>: User Modeling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Modeling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Recommendations have to be adjusted for an individual user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User Models encompass everything we deem relevant about our user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smtClean="0"/>
          </a:p>
          <a:p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3995936" y="4336701"/>
            <a:ext cx="1080120" cy="1201151"/>
            <a:chOff x="3383868" y="4316081"/>
            <a:chExt cx="1080120" cy="1201151"/>
          </a:xfrm>
        </p:grpSpPr>
        <p:sp>
          <p:nvSpPr>
            <p:cNvPr id="5" name="Ecken des Rechtecks auf der gleichen Seite schneiden 4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Sechseck 5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Textfeld 7"/>
          <p:cNvSpPr txBox="1"/>
          <p:nvPr/>
        </p:nvSpPr>
        <p:spPr>
          <a:xfrm>
            <a:off x="6732240" y="3268865"/>
            <a:ext cx="219803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PREFERENCES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711957" y="4336701"/>
            <a:ext cx="126188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NEEDS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264606" y="3223048"/>
            <a:ext cx="210410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PERSONALITY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944030" y="5599313"/>
            <a:ext cx="173207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CONTACTS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905817" y="5414507"/>
            <a:ext cx="128753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SKILLS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73937" y="4297331"/>
            <a:ext cx="192873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RESOURCES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089303" y="3106318"/>
            <a:ext cx="169360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SITUATION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135887" y="5599312"/>
            <a:ext cx="80021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Steve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17" name="Gewinkelte Verbindung 16"/>
          <p:cNvCxnSpPr>
            <a:stCxn id="5" idx="0"/>
            <a:endCxn id="9" idx="1"/>
          </p:cNvCxnSpPr>
          <p:nvPr/>
        </p:nvCxnSpPr>
        <p:spPr bwMode="auto">
          <a:xfrm flipV="1">
            <a:off x="5076056" y="4511685"/>
            <a:ext cx="1635901" cy="81014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Gewinkelte Verbindung 19"/>
          <p:cNvCxnSpPr>
            <a:stCxn id="5" idx="0"/>
            <a:endCxn id="12" idx="1"/>
          </p:cNvCxnSpPr>
          <p:nvPr/>
        </p:nvCxnSpPr>
        <p:spPr bwMode="auto">
          <a:xfrm>
            <a:off x="5076056" y="5321828"/>
            <a:ext cx="1829761" cy="26766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winkelte Verbindung 22"/>
          <p:cNvCxnSpPr>
            <a:stCxn id="5" idx="0"/>
            <a:endCxn id="8" idx="1"/>
          </p:cNvCxnSpPr>
          <p:nvPr/>
        </p:nvCxnSpPr>
        <p:spPr bwMode="auto">
          <a:xfrm flipV="1">
            <a:off x="5076056" y="3443849"/>
            <a:ext cx="1656184" cy="187797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Gewinkelte Verbindung 26"/>
          <p:cNvCxnSpPr>
            <a:stCxn id="5" idx="0"/>
            <a:endCxn id="14" idx="2"/>
          </p:cNvCxnSpPr>
          <p:nvPr/>
        </p:nvCxnSpPr>
        <p:spPr bwMode="auto">
          <a:xfrm flipH="1" flipV="1">
            <a:off x="4936106" y="3456286"/>
            <a:ext cx="139950" cy="1865542"/>
          </a:xfrm>
          <a:prstGeom prst="bentConnector4">
            <a:avLst>
              <a:gd name="adj1" fmla="val -163344"/>
              <a:gd name="adj2" fmla="val 5579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Gewinkelte Verbindung 30"/>
          <p:cNvCxnSpPr>
            <a:stCxn id="5" idx="2"/>
            <a:endCxn id="11" idx="3"/>
          </p:cNvCxnSpPr>
          <p:nvPr/>
        </p:nvCxnSpPr>
        <p:spPr bwMode="auto">
          <a:xfrm rot="10800000" flipV="1">
            <a:off x="2676108" y="5321827"/>
            <a:ext cx="1319829" cy="45246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Gewinkelte Verbindung 33"/>
          <p:cNvCxnSpPr>
            <a:stCxn id="5" idx="2"/>
            <a:endCxn id="13" idx="3"/>
          </p:cNvCxnSpPr>
          <p:nvPr/>
        </p:nvCxnSpPr>
        <p:spPr bwMode="auto">
          <a:xfrm rot="10800000">
            <a:off x="2502670" y="4472316"/>
            <a:ext cx="1493266" cy="84951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winkelte Verbindung 36"/>
          <p:cNvCxnSpPr>
            <a:stCxn id="5" idx="2"/>
            <a:endCxn id="10" idx="3"/>
          </p:cNvCxnSpPr>
          <p:nvPr/>
        </p:nvCxnSpPr>
        <p:spPr bwMode="auto">
          <a:xfrm rot="10800000">
            <a:off x="3368708" y="3398032"/>
            <a:ext cx="627228" cy="192379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8749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Core </a:t>
            </a:r>
            <a:r>
              <a:rPr lang="de-DE" dirty="0" err="1" smtClean="0"/>
              <a:t>Concepts</a:t>
            </a:r>
            <a:r>
              <a:rPr lang="de-DE" dirty="0" smtClean="0"/>
              <a:t>: User Modeling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Modeling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Recommendations have to be adjusted for an individual user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User Models encompass everything we deem relevant about our user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smtClean="0"/>
          </a:p>
          <a:p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3995936" y="4336701"/>
            <a:ext cx="1080120" cy="1201151"/>
            <a:chOff x="3383868" y="4316081"/>
            <a:chExt cx="1080120" cy="1201151"/>
          </a:xfrm>
        </p:grpSpPr>
        <p:sp>
          <p:nvSpPr>
            <p:cNvPr id="5" name="Ecken des Rechtecks auf der gleichen Seite schneiden 4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Sechseck 5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Textfeld 7"/>
          <p:cNvSpPr txBox="1"/>
          <p:nvPr/>
        </p:nvSpPr>
        <p:spPr>
          <a:xfrm>
            <a:off x="6732240" y="3268865"/>
            <a:ext cx="219803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PREFERENCES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944030" y="5599313"/>
            <a:ext cx="173207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CONTACTS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905817" y="5414507"/>
            <a:ext cx="128753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SKILLS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089303" y="3106318"/>
            <a:ext cx="169360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SITUATION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135887" y="5599312"/>
            <a:ext cx="80021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Steve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20" name="Gewinkelte Verbindung 19"/>
          <p:cNvCxnSpPr>
            <a:stCxn id="5" idx="0"/>
            <a:endCxn id="12" idx="1"/>
          </p:cNvCxnSpPr>
          <p:nvPr/>
        </p:nvCxnSpPr>
        <p:spPr bwMode="auto">
          <a:xfrm>
            <a:off x="5076056" y="5321828"/>
            <a:ext cx="1829761" cy="26766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winkelte Verbindung 22"/>
          <p:cNvCxnSpPr>
            <a:stCxn id="5" idx="0"/>
            <a:endCxn id="8" idx="1"/>
          </p:cNvCxnSpPr>
          <p:nvPr/>
        </p:nvCxnSpPr>
        <p:spPr bwMode="auto">
          <a:xfrm flipV="1">
            <a:off x="5076056" y="3443849"/>
            <a:ext cx="1656184" cy="187797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Gewinkelte Verbindung 26"/>
          <p:cNvCxnSpPr>
            <a:stCxn id="5" idx="0"/>
            <a:endCxn id="14" idx="2"/>
          </p:cNvCxnSpPr>
          <p:nvPr/>
        </p:nvCxnSpPr>
        <p:spPr bwMode="auto">
          <a:xfrm flipH="1" flipV="1">
            <a:off x="4936106" y="3456286"/>
            <a:ext cx="139950" cy="1865542"/>
          </a:xfrm>
          <a:prstGeom prst="bentConnector4">
            <a:avLst>
              <a:gd name="adj1" fmla="val -163344"/>
              <a:gd name="adj2" fmla="val 5579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Gewinkelte Verbindung 30"/>
          <p:cNvCxnSpPr>
            <a:stCxn id="5" idx="2"/>
            <a:endCxn id="11" idx="3"/>
          </p:cNvCxnSpPr>
          <p:nvPr/>
        </p:nvCxnSpPr>
        <p:spPr bwMode="auto">
          <a:xfrm rot="10800000" flipV="1">
            <a:off x="2676108" y="5321827"/>
            <a:ext cx="1319829" cy="45246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5529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Core </a:t>
            </a:r>
            <a:r>
              <a:rPr lang="de-DE" dirty="0" err="1" smtClean="0"/>
              <a:t>Concepts</a:t>
            </a:r>
            <a:r>
              <a:rPr lang="de-DE" dirty="0" smtClean="0"/>
              <a:t>: User Modeling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Modeling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Recommendations have to be adjusted for an individual user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User Models encompass everything we deem relevant about our user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smtClean="0"/>
          </a:p>
          <a:p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3995936" y="4336701"/>
            <a:ext cx="1080120" cy="1201151"/>
            <a:chOff x="3383868" y="4316081"/>
            <a:chExt cx="1080120" cy="1201151"/>
          </a:xfrm>
        </p:grpSpPr>
        <p:sp>
          <p:nvSpPr>
            <p:cNvPr id="5" name="Ecken des Rechtecks auf der gleichen Seite schneiden 4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Sechseck 5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Textfeld 8"/>
          <p:cNvSpPr txBox="1"/>
          <p:nvPr/>
        </p:nvSpPr>
        <p:spPr>
          <a:xfrm>
            <a:off x="6711957" y="4336701"/>
            <a:ext cx="126188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NEEDS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264606" y="3223048"/>
            <a:ext cx="210410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PERSONALITY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135887" y="5599312"/>
            <a:ext cx="80021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Steve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17" name="Gewinkelte Verbindung 16"/>
          <p:cNvCxnSpPr>
            <a:stCxn id="5" idx="0"/>
            <a:endCxn id="9" idx="1"/>
          </p:cNvCxnSpPr>
          <p:nvPr/>
        </p:nvCxnSpPr>
        <p:spPr bwMode="auto">
          <a:xfrm flipV="1">
            <a:off x="5076056" y="4511685"/>
            <a:ext cx="1635901" cy="81014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winkelte Verbindung 36"/>
          <p:cNvCxnSpPr>
            <a:stCxn id="5" idx="2"/>
            <a:endCxn id="10" idx="3"/>
          </p:cNvCxnSpPr>
          <p:nvPr/>
        </p:nvCxnSpPr>
        <p:spPr bwMode="auto">
          <a:xfrm rot="10800000">
            <a:off x="3368708" y="3398032"/>
            <a:ext cx="627228" cy="192379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2116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Core </a:t>
            </a:r>
            <a:r>
              <a:rPr lang="de-DE" dirty="0" err="1" smtClean="0"/>
              <a:t>Concepts</a:t>
            </a:r>
            <a:r>
              <a:rPr lang="de-DE" dirty="0" smtClean="0"/>
              <a:t>: User Modeling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Modeling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Recommendations have to be adjusted for an individual user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User Models encompass everything we deem relevant about our user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smtClean="0"/>
          </a:p>
          <a:p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3995936" y="4336701"/>
            <a:ext cx="1080120" cy="1201151"/>
            <a:chOff x="3383868" y="4316081"/>
            <a:chExt cx="1080120" cy="1201151"/>
          </a:xfrm>
        </p:grpSpPr>
        <p:sp>
          <p:nvSpPr>
            <p:cNvPr id="5" name="Ecken des Rechtecks auf der gleichen Seite schneiden 4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Sechseck 5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Textfeld 7"/>
          <p:cNvSpPr txBox="1"/>
          <p:nvPr/>
        </p:nvSpPr>
        <p:spPr>
          <a:xfrm>
            <a:off x="6732240" y="3268865"/>
            <a:ext cx="219803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PREFERENCES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905817" y="5414507"/>
            <a:ext cx="128753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SKILLS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73937" y="4297331"/>
            <a:ext cx="192873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RESOURCES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135887" y="5599312"/>
            <a:ext cx="80021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Steve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20" name="Gewinkelte Verbindung 19"/>
          <p:cNvCxnSpPr>
            <a:stCxn id="5" idx="0"/>
            <a:endCxn id="12" idx="1"/>
          </p:cNvCxnSpPr>
          <p:nvPr/>
        </p:nvCxnSpPr>
        <p:spPr bwMode="auto">
          <a:xfrm>
            <a:off x="5076056" y="5321828"/>
            <a:ext cx="1829761" cy="26766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winkelte Verbindung 22"/>
          <p:cNvCxnSpPr>
            <a:stCxn id="5" idx="0"/>
            <a:endCxn id="8" idx="1"/>
          </p:cNvCxnSpPr>
          <p:nvPr/>
        </p:nvCxnSpPr>
        <p:spPr bwMode="auto">
          <a:xfrm flipV="1">
            <a:off x="5076056" y="3443849"/>
            <a:ext cx="1656184" cy="187797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Gewinkelte Verbindung 33"/>
          <p:cNvCxnSpPr>
            <a:stCxn id="5" idx="2"/>
            <a:endCxn id="13" idx="3"/>
          </p:cNvCxnSpPr>
          <p:nvPr/>
        </p:nvCxnSpPr>
        <p:spPr bwMode="auto">
          <a:xfrm rot="10800000">
            <a:off x="2502670" y="4472316"/>
            <a:ext cx="1493266" cy="84951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1335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Core </a:t>
            </a:r>
            <a:r>
              <a:rPr lang="de-DE" dirty="0" err="1" smtClean="0"/>
              <a:t>Concepts</a:t>
            </a:r>
            <a:r>
              <a:rPr lang="de-DE" dirty="0" smtClean="0"/>
              <a:t>: User Modeling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Modeling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Recommendations have to be adjusted for an individual user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User Models encompass everything we deem relevant about our user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smtClean="0"/>
          </a:p>
          <a:p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3995936" y="4336701"/>
            <a:ext cx="1080120" cy="1201151"/>
            <a:chOff x="3383868" y="4316081"/>
            <a:chExt cx="1080120" cy="1201151"/>
          </a:xfrm>
        </p:grpSpPr>
        <p:sp>
          <p:nvSpPr>
            <p:cNvPr id="5" name="Ecken des Rechtecks auf der gleichen Seite schneiden 4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Sechseck 5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Textfeld 8"/>
          <p:cNvSpPr txBox="1"/>
          <p:nvPr/>
        </p:nvSpPr>
        <p:spPr>
          <a:xfrm>
            <a:off x="6711957" y="4336701"/>
            <a:ext cx="126188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NEEDS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264606" y="3223048"/>
            <a:ext cx="210410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PERSONALITY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73937" y="4297331"/>
            <a:ext cx="192873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RESOURCES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089303" y="3106318"/>
            <a:ext cx="169360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[ SITUATION ]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135887" y="5599312"/>
            <a:ext cx="80021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Steve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17" name="Gewinkelte Verbindung 16"/>
          <p:cNvCxnSpPr>
            <a:stCxn id="5" idx="0"/>
            <a:endCxn id="9" idx="1"/>
          </p:cNvCxnSpPr>
          <p:nvPr/>
        </p:nvCxnSpPr>
        <p:spPr bwMode="auto">
          <a:xfrm flipV="1">
            <a:off x="5076056" y="4511685"/>
            <a:ext cx="1635901" cy="81014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Gewinkelte Verbindung 26"/>
          <p:cNvCxnSpPr>
            <a:stCxn id="5" idx="0"/>
            <a:endCxn id="14" idx="2"/>
          </p:cNvCxnSpPr>
          <p:nvPr/>
        </p:nvCxnSpPr>
        <p:spPr bwMode="auto">
          <a:xfrm flipH="1" flipV="1">
            <a:off x="4936106" y="3456286"/>
            <a:ext cx="139950" cy="1865542"/>
          </a:xfrm>
          <a:prstGeom prst="bentConnector4">
            <a:avLst>
              <a:gd name="adj1" fmla="val -163344"/>
              <a:gd name="adj2" fmla="val 5579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Gewinkelte Verbindung 33"/>
          <p:cNvCxnSpPr>
            <a:stCxn id="5" idx="2"/>
            <a:endCxn id="13" idx="3"/>
          </p:cNvCxnSpPr>
          <p:nvPr/>
        </p:nvCxnSpPr>
        <p:spPr bwMode="auto">
          <a:xfrm rot="10800000">
            <a:off x="2502670" y="4472316"/>
            <a:ext cx="1493266" cy="84951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winkelte Verbindung 36"/>
          <p:cNvCxnSpPr>
            <a:stCxn id="5" idx="2"/>
            <a:endCxn id="10" idx="3"/>
          </p:cNvCxnSpPr>
          <p:nvPr/>
        </p:nvCxnSpPr>
        <p:spPr bwMode="auto">
          <a:xfrm rot="10800000">
            <a:off x="3368708" y="3398032"/>
            <a:ext cx="627228" cy="192379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31117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4"/>
            <a:ext cx="8640763" cy="1376634"/>
          </a:xfrm>
        </p:spPr>
        <p:txBody>
          <a:bodyPr/>
          <a:lstStyle/>
          <a:p>
            <a:pPr marL="0" indent="0"/>
            <a:r>
              <a:rPr lang="de-DE" dirty="0" err="1" smtClean="0"/>
              <a:t>Reciprocal</a:t>
            </a:r>
            <a:r>
              <a:rPr lang="de-DE" dirty="0" smtClean="0"/>
              <a:t> </a:t>
            </a:r>
            <a:r>
              <a:rPr lang="de-DE" dirty="0" err="1" smtClean="0"/>
              <a:t>Recommendations</a:t>
            </a:r>
            <a:endParaRPr lang="en-US" dirty="0" smtClean="0"/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Users receive users as recommendations and is in turn a recommended item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de-DE" dirty="0" err="1" smtClean="0"/>
              <a:t>Truly</a:t>
            </a:r>
            <a:r>
              <a:rPr lang="de-DE" dirty="0" smtClean="0"/>
              <a:t> </a:t>
            </a:r>
            <a:r>
              <a:rPr lang="de-DE" dirty="0" err="1" smtClean="0"/>
              <a:t>reciprocal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a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recommended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his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recommended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endParaRPr lang="de-DE" dirty="0" smtClean="0"/>
          </a:p>
          <a:p>
            <a:pPr marL="512762" lvl="1" indent="-342900">
              <a:buFont typeface="Arial" pitchFamily="34" charset="0"/>
              <a:buChar char="•"/>
            </a:pPr>
            <a:r>
              <a:rPr lang="de-DE" dirty="0" smtClean="0"/>
              <a:t>Online </a:t>
            </a:r>
            <a:r>
              <a:rPr lang="de-DE" dirty="0" err="1" smtClean="0"/>
              <a:t>dating</a:t>
            </a:r>
            <a:r>
              <a:rPr lang="de-DE" dirty="0" smtClean="0"/>
              <a:t>, </a:t>
            </a:r>
            <a:r>
              <a:rPr lang="de-DE" dirty="0" err="1" smtClean="0"/>
              <a:t>gaming</a:t>
            </a:r>
            <a:r>
              <a:rPr lang="de-DE" dirty="0" smtClean="0"/>
              <a:t> </a:t>
            </a:r>
            <a:r>
              <a:rPr lang="de-DE" dirty="0" err="1" smtClean="0"/>
              <a:t>matchmaking</a:t>
            </a:r>
            <a:r>
              <a:rPr lang="de-DE" dirty="0" smtClean="0"/>
              <a:t>, </a:t>
            </a:r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networks</a:t>
            </a:r>
            <a:r>
              <a:rPr lang="de-DE" dirty="0" smtClean="0"/>
              <a:t>,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formation</a:t>
            </a:r>
            <a:r>
              <a:rPr lang="de-DE" dirty="0" smtClean="0"/>
              <a:t>, …</a:t>
            </a:r>
            <a:endParaRPr lang="en-US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Core </a:t>
            </a:r>
            <a:r>
              <a:rPr lang="de-DE" dirty="0" err="1" smtClean="0"/>
              <a:t>Concepts</a:t>
            </a:r>
            <a:r>
              <a:rPr lang="de-DE" dirty="0" smtClean="0"/>
              <a:t>: </a:t>
            </a:r>
            <a:r>
              <a:rPr lang="de-DE" dirty="0" err="1" smtClean="0"/>
              <a:t>Reciprocal</a:t>
            </a:r>
            <a:r>
              <a:rPr lang="de-DE" dirty="0" smtClean="0"/>
              <a:t> </a:t>
            </a:r>
            <a:r>
              <a:rPr lang="de-DE" dirty="0" err="1" smtClean="0"/>
              <a:t>Recommendations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smtClean="0"/>
          </a:p>
          <a:p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1070611" y="3339160"/>
            <a:ext cx="540060" cy="579955"/>
            <a:chOff x="3383868" y="4316081"/>
            <a:chExt cx="1080120" cy="1201151"/>
          </a:xfrm>
        </p:grpSpPr>
        <p:sp>
          <p:nvSpPr>
            <p:cNvPr id="6" name="Ecken des Rechtecks auf der gleichen Seite schneiden 5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Sechseck 6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6497372" y="5246573"/>
            <a:ext cx="540060" cy="579955"/>
            <a:chOff x="3383868" y="4316081"/>
            <a:chExt cx="1080120" cy="12011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Ecken des Rechtecks auf der gleichen Seite schneiden 8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Sechseck 9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7164288" y="3065069"/>
            <a:ext cx="540060" cy="579955"/>
            <a:chOff x="3383868" y="4316081"/>
            <a:chExt cx="1080120" cy="120115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2" name="Ecken des Rechtecks auf der gleichen Seite schneiden 11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Sechseck 12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1259632" y="4956595"/>
            <a:ext cx="540060" cy="579955"/>
            <a:chOff x="3383868" y="4316081"/>
            <a:chExt cx="1080120" cy="1201151"/>
          </a:xfrm>
          <a:solidFill>
            <a:schemeClr val="accent6">
              <a:lumMod val="50000"/>
            </a:schemeClr>
          </a:solidFill>
        </p:grpSpPr>
        <p:sp>
          <p:nvSpPr>
            <p:cNvPr id="15" name="Ecken des Rechtecks auf der gleichen Seite schneiden 14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Sechseck 15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915816" y="5617920"/>
            <a:ext cx="540060" cy="579955"/>
            <a:chOff x="3383868" y="4316081"/>
            <a:chExt cx="1080120" cy="1201151"/>
          </a:xfrm>
          <a:solidFill>
            <a:schemeClr val="bg1">
              <a:lumMod val="75000"/>
            </a:schemeClr>
          </a:solidFill>
        </p:grpSpPr>
        <p:sp>
          <p:nvSpPr>
            <p:cNvPr id="18" name="Ecken des Rechtecks auf der gleichen Seite schneiden 17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Sechseck 18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3742225" y="3006950"/>
            <a:ext cx="540060" cy="579955"/>
            <a:chOff x="3383868" y="4316081"/>
            <a:chExt cx="1080120" cy="1201151"/>
          </a:xfrm>
          <a:solidFill>
            <a:schemeClr val="accent3">
              <a:lumMod val="50000"/>
            </a:schemeClr>
          </a:solidFill>
        </p:grpSpPr>
        <p:sp>
          <p:nvSpPr>
            <p:cNvPr id="21" name="Ecken des Rechtecks auf der gleichen Seite schneiden 20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Sechseck 21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5148064" y="4639205"/>
            <a:ext cx="540060" cy="579955"/>
            <a:chOff x="3383868" y="4316081"/>
            <a:chExt cx="1080120" cy="1201151"/>
          </a:xfrm>
          <a:solidFill>
            <a:schemeClr val="accent6">
              <a:lumMod val="75000"/>
            </a:schemeClr>
          </a:solidFill>
        </p:grpSpPr>
        <p:sp>
          <p:nvSpPr>
            <p:cNvPr id="24" name="Ecken des Rechtecks auf der gleichen Seite schneiden 23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Sechseck 24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34" name="Gewinkelte Verbindung 33"/>
          <p:cNvCxnSpPr>
            <a:stCxn id="6" idx="0"/>
            <a:endCxn id="24" idx="2"/>
          </p:cNvCxnSpPr>
          <p:nvPr/>
        </p:nvCxnSpPr>
        <p:spPr bwMode="auto">
          <a:xfrm>
            <a:off x="1610671" y="3814812"/>
            <a:ext cx="3537393" cy="1300045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Gewinkelte Verbindung 34"/>
          <p:cNvCxnSpPr>
            <a:stCxn id="15" idx="0"/>
            <a:endCxn id="18" idx="2"/>
          </p:cNvCxnSpPr>
          <p:nvPr/>
        </p:nvCxnSpPr>
        <p:spPr bwMode="auto">
          <a:xfrm>
            <a:off x="1799692" y="5432247"/>
            <a:ext cx="1116124" cy="661325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Gewinkelte Verbindung 37"/>
          <p:cNvCxnSpPr>
            <a:stCxn id="21" idx="0"/>
            <a:endCxn id="24" idx="2"/>
          </p:cNvCxnSpPr>
          <p:nvPr/>
        </p:nvCxnSpPr>
        <p:spPr bwMode="auto">
          <a:xfrm>
            <a:off x="4282285" y="3482602"/>
            <a:ext cx="865779" cy="1632255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winkelte Verbindung 40"/>
          <p:cNvCxnSpPr>
            <a:stCxn id="12" idx="2"/>
            <a:endCxn id="22" idx="0"/>
          </p:cNvCxnSpPr>
          <p:nvPr/>
        </p:nvCxnSpPr>
        <p:spPr bwMode="auto">
          <a:xfrm rot="10800000">
            <a:off x="4201276" y="3156917"/>
            <a:ext cx="2963012" cy="3838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Gewinkelte Verbindung 45"/>
          <p:cNvCxnSpPr>
            <a:stCxn id="15" idx="0"/>
            <a:endCxn id="7" idx="0"/>
          </p:cNvCxnSpPr>
          <p:nvPr/>
        </p:nvCxnSpPr>
        <p:spPr bwMode="auto">
          <a:xfrm flipH="1" flipV="1">
            <a:off x="1529662" y="3489127"/>
            <a:ext cx="270030" cy="1943120"/>
          </a:xfrm>
          <a:prstGeom prst="bentConnector3">
            <a:avLst>
              <a:gd name="adj1" fmla="val -84657"/>
            </a:avLst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Gewinkelte Verbindung 48"/>
          <p:cNvCxnSpPr>
            <a:stCxn id="18" idx="0"/>
            <a:endCxn id="9" idx="1"/>
          </p:cNvCxnSpPr>
          <p:nvPr/>
        </p:nvCxnSpPr>
        <p:spPr bwMode="auto">
          <a:xfrm flipV="1">
            <a:off x="3455876" y="5826528"/>
            <a:ext cx="3311526" cy="267044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Gewinkelte Verbindung 51"/>
          <p:cNvCxnSpPr>
            <a:stCxn id="24" idx="0"/>
            <a:endCxn id="10" idx="3"/>
          </p:cNvCxnSpPr>
          <p:nvPr/>
        </p:nvCxnSpPr>
        <p:spPr bwMode="auto">
          <a:xfrm>
            <a:off x="5688124" y="5114857"/>
            <a:ext cx="890257" cy="28168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Gewinkelte Verbindung 54"/>
          <p:cNvCxnSpPr>
            <a:stCxn id="24" idx="0"/>
            <a:endCxn id="12" idx="1"/>
          </p:cNvCxnSpPr>
          <p:nvPr/>
        </p:nvCxnSpPr>
        <p:spPr bwMode="auto">
          <a:xfrm flipV="1">
            <a:off x="5688124" y="3645024"/>
            <a:ext cx="1746194" cy="146983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Gewinkelte Verbindung 57"/>
          <p:cNvCxnSpPr>
            <a:stCxn id="9" idx="2"/>
            <a:endCxn id="19" idx="0"/>
          </p:cNvCxnSpPr>
          <p:nvPr/>
        </p:nvCxnSpPr>
        <p:spPr bwMode="auto">
          <a:xfrm rot="10800000" flipV="1">
            <a:off x="3374868" y="5722225"/>
            <a:ext cx="3122505" cy="4566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81282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4"/>
            <a:ext cx="8640763" cy="1376634"/>
          </a:xfrm>
        </p:spPr>
        <p:txBody>
          <a:bodyPr/>
          <a:lstStyle/>
          <a:p>
            <a:pPr marL="0" indent="0"/>
            <a:r>
              <a:rPr lang="de-DE" dirty="0" err="1" smtClean="0"/>
              <a:t>Reciprocal</a:t>
            </a:r>
            <a:r>
              <a:rPr lang="de-DE" dirty="0" smtClean="0"/>
              <a:t> </a:t>
            </a:r>
            <a:r>
              <a:rPr lang="de-DE" dirty="0" err="1" smtClean="0"/>
              <a:t>Recommendations</a:t>
            </a:r>
            <a:endParaRPr lang="en-US" dirty="0" smtClean="0"/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Users receive users as recommendations and is in turn a recommended item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de-DE" dirty="0" err="1" smtClean="0"/>
              <a:t>Truly</a:t>
            </a:r>
            <a:r>
              <a:rPr lang="de-DE" dirty="0" smtClean="0"/>
              <a:t> </a:t>
            </a:r>
            <a:r>
              <a:rPr lang="de-DE" dirty="0" err="1" smtClean="0"/>
              <a:t>reciprocal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a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recommended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his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recommended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endParaRPr lang="de-DE" dirty="0" smtClean="0"/>
          </a:p>
          <a:p>
            <a:pPr marL="512762" lvl="1" indent="-342900">
              <a:buFont typeface="Arial" pitchFamily="34" charset="0"/>
              <a:buChar char="•"/>
            </a:pPr>
            <a:r>
              <a:rPr lang="de-DE" dirty="0" smtClean="0"/>
              <a:t>Online </a:t>
            </a:r>
            <a:r>
              <a:rPr lang="de-DE" dirty="0" err="1" smtClean="0"/>
              <a:t>dating</a:t>
            </a:r>
            <a:r>
              <a:rPr lang="de-DE" dirty="0" smtClean="0"/>
              <a:t>, </a:t>
            </a:r>
            <a:r>
              <a:rPr lang="de-DE" dirty="0" err="1" smtClean="0"/>
              <a:t>gaming</a:t>
            </a:r>
            <a:r>
              <a:rPr lang="de-DE" dirty="0" smtClean="0"/>
              <a:t> </a:t>
            </a:r>
            <a:r>
              <a:rPr lang="de-DE" dirty="0" err="1" smtClean="0"/>
              <a:t>matchmaking</a:t>
            </a:r>
            <a:r>
              <a:rPr lang="de-DE" dirty="0" smtClean="0"/>
              <a:t>, </a:t>
            </a:r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networks</a:t>
            </a:r>
            <a:r>
              <a:rPr lang="de-DE" dirty="0" smtClean="0"/>
              <a:t>,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formation</a:t>
            </a:r>
            <a:r>
              <a:rPr lang="de-DE" dirty="0" smtClean="0"/>
              <a:t>, …</a:t>
            </a:r>
            <a:endParaRPr lang="en-US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talk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smtClean="0"/>
          </a:p>
          <a:p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1070611" y="3339160"/>
            <a:ext cx="540060" cy="579955"/>
            <a:chOff x="3383868" y="4316081"/>
            <a:chExt cx="1080120" cy="1201151"/>
          </a:xfrm>
        </p:grpSpPr>
        <p:sp>
          <p:nvSpPr>
            <p:cNvPr id="6" name="Ecken des Rechtecks auf der gleichen Seite schneiden 5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Sechseck 6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6497372" y="5246573"/>
            <a:ext cx="540060" cy="579955"/>
            <a:chOff x="3383868" y="4316081"/>
            <a:chExt cx="1080120" cy="12011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Ecken des Rechtecks auf der gleichen Seite schneiden 8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Sechseck 9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7164288" y="3065069"/>
            <a:ext cx="540060" cy="579955"/>
            <a:chOff x="3383868" y="4316081"/>
            <a:chExt cx="1080120" cy="120115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2" name="Ecken des Rechtecks auf der gleichen Seite schneiden 11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Sechseck 12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1259632" y="4956595"/>
            <a:ext cx="540060" cy="579955"/>
            <a:chOff x="3383868" y="4316081"/>
            <a:chExt cx="1080120" cy="1201151"/>
          </a:xfrm>
          <a:solidFill>
            <a:schemeClr val="accent6">
              <a:lumMod val="50000"/>
            </a:schemeClr>
          </a:solidFill>
        </p:grpSpPr>
        <p:sp>
          <p:nvSpPr>
            <p:cNvPr id="15" name="Ecken des Rechtecks auf der gleichen Seite schneiden 14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Sechseck 15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915816" y="5617920"/>
            <a:ext cx="540060" cy="579955"/>
            <a:chOff x="3383868" y="4316081"/>
            <a:chExt cx="1080120" cy="1201151"/>
          </a:xfrm>
          <a:solidFill>
            <a:schemeClr val="bg1">
              <a:lumMod val="75000"/>
            </a:schemeClr>
          </a:solidFill>
        </p:grpSpPr>
        <p:sp>
          <p:nvSpPr>
            <p:cNvPr id="18" name="Ecken des Rechtecks auf der gleichen Seite schneiden 17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Sechseck 18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3742225" y="3006950"/>
            <a:ext cx="540060" cy="579955"/>
            <a:chOff x="3383868" y="4316081"/>
            <a:chExt cx="1080120" cy="1201151"/>
          </a:xfrm>
          <a:solidFill>
            <a:schemeClr val="accent3">
              <a:lumMod val="50000"/>
            </a:schemeClr>
          </a:solidFill>
        </p:grpSpPr>
        <p:sp>
          <p:nvSpPr>
            <p:cNvPr id="21" name="Ecken des Rechtecks auf der gleichen Seite schneiden 20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Sechseck 21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5148064" y="4639205"/>
            <a:ext cx="540060" cy="579955"/>
            <a:chOff x="3383868" y="4316081"/>
            <a:chExt cx="1080120" cy="1201151"/>
          </a:xfrm>
          <a:solidFill>
            <a:schemeClr val="accent6">
              <a:lumMod val="75000"/>
            </a:schemeClr>
          </a:solidFill>
        </p:grpSpPr>
        <p:sp>
          <p:nvSpPr>
            <p:cNvPr id="24" name="Ecken des Rechtecks auf der gleichen Seite schneiden 23"/>
            <p:cNvSpPr/>
            <p:nvPr/>
          </p:nvSpPr>
          <p:spPr bwMode="auto">
            <a:xfrm>
              <a:off x="3383868" y="5085184"/>
              <a:ext cx="1080120" cy="432048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Sechseck 24"/>
            <p:cNvSpPr/>
            <p:nvPr/>
          </p:nvSpPr>
          <p:spPr bwMode="auto">
            <a:xfrm>
              <a:off x="3545886" y="4316081"/>
              <a:ext cx="756084" cy="621196"/>
            </a:xfrm>
            <a:prstGeom prst="hexagon">
              <a:avLst/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34" name="Gewinkelte Verbindung 33"/>
          <p:cNvCxnSpPr>
            <a:stCxn id="6" idx="0"/>
            <a:endCxn id="24" idx="2"/>
          </p:cNvCxnSpPr>
          <p:nvPr/>
        </p:nvCxnSpPr>
        <p:spPr bwMode="auto">
          <a:xfrm>
            <a:off x="1610671" y="3814812"/>
            <a:ext cx="3537393" cy="1300045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Gewinkelte Verbindung 34"/>
          <p:cNvCxnSpPr>
            <a:stCxn id="15" idx="0"/>
            <a:endCxn id="18" idx="2"/>
          </p:cNvCxnSpPr>
          <p:nvPr/>
        </p:nvCxnSpPr>
        <p:spPr bwMode="auto">
          <a:xfrm>
            <a:off x="1799692" y="5432247"/>
            <a:ext cx="1116124" cy="661325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Gewinkelte Verbindung 37"/>
          <p:cNvCxnSpPr>
            <a:stCxn id="21" idx="0"/>
            <a:endCxn id="24" idx="2"/>
          </p:cNvCxnSpPr>
          <p:nvPr/>
        </p:nvCxnSpPr>
        <p:spPr bwMode="auto">
          <a:xfrm>
            <a:off x="4282285" y="3482602"/>
            <a:ext cx="865779" cy="1632255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winkelte Verbindung 40"/>
          <p:cNvCxnSpPr>
            <a:stCxn id="12" idx="2"/>
            <a:endCxn id="22" idx="0"/>
          </p:cNvCxnSpPr>
          <p:nvPr/>
        </p:nvCxnSpPr>
        <p:spPr bwMode="auto">
          <a:xfrm rot="10800000">
            <a:off x="4201276" y="3156917"/>
            <a:ext cx="2963012" cy="3838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Gewinkelte Verbindung 45"/>
          <p:cNvCxnSpPr>
            <a:stCxn id="15" idx="0"/>
            <a:endCxn id="7" idx="0"/>
          </p:cNvCxnSpPr>
          <p:nvPr/>
        </p:nvCxnSpPr>
        <p:spPr bwMode="auto">
          <a:xfrm flipH="1" flipV="1">
            <a:off x="1529662" y="3489127"/>
            <a:ext cx="270030" cy="1943120"/>
          </a:xfrm>
          <a:prstGeom prst="bentConnector3">
            <a:avLst>
              <a:gd name="adj1" fmla="val -84657"/>
            </a:avLst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Gewinkelte Verbindung 48"/>
          <p:cNvCxnSpPr>
            <a:stCxn id="18" idx="0"/>
            <a:endCxn id="9" idx="1"/>
          </p:cNvCxnSpPr>
          <p:nvPr/>
        </p:nvCxnSpPr>
        <p:spPr bwMode="auto">
          <a:xfrm flipV="1">
            <a:off x="3455876" y="5826528"/>
            <a:ext cx="3311526" cy="267044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EC65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Gewinkelte Verbindung 51"/>
          <p:cNvCxnSpPr>
            <a:stCxn id="24" idx="0"/>
            <a:endCxn id="10" idx="3"/>
          </p:cNvCxnSpPr>
          <p:nvPr/>
        </p:nvCxnSpPr>
        <p:spPr bwMode="auto">
          <a:xfrm>
            <a:off x="5688124" y="5114857"/>
            <a:ext cx="890257" cy="28168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Gewinkelte Verbindung 54"/>
          <p:cNvCxnSpPr>
            <a:stCxn id="24" idx="0"/>
            <a:endCxn id="12" idx="1"/>
          </p:cNvCxnSpPr>
          <p:nvPr/>
        </p:nvCxnSpPr>
        <p:spPr bwMode="auto">
          <a:xfrm flipV="1">
            <a:off x="5688124" y="3645024"/>
            <a:ext cx="1746194" cy="146983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Gewinkelte Verbindung 57"/>
          <p:cNvCxnSpPr>
            <a:stCxn id="9" idx="2"/>
            <a:endCxn id="19" idx="0"/>
          </p:cNvCxnSpPr>
          <p:nvPr/>
        </p:nvCxnSpPr>
        <p:spPr bwMode="auto">
          <a:xfrm rot="10800000" flipV="1">
            <a:off x="3374868" y="5722225"/>
            <a:ext cx="3122505" cy="4566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EC65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26985684"/>
      </p:ext>
    </p:extLst>
  </p:cSld>
  <p:clrMapOvr>
    <a:masterClrMapping/>
  </p:clrMapOvr>
</p:sld>
</file>

<file path=ppt/theme/theme1.xml><?xml version="1.0" encoding="utf-8"?>
<a:theme xmlns:a="http://schemas.openxmlformats.org/drawingml/2006/main" name="H0">
  <a:themeElements>
    <a:clrScheme name="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1">
  <a:themeElements>
    <a:clrScheme name="H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H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H2">
  <a:themeElements>
    <a:clrScheme name="H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H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HC">
  <a:themeElements>
    <a:clrScheme name="H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H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</Template>
  <TotalTime>0</TotalTime>
  <Words>1060</Words>
  <Application>Microsoft Office PowerPoint</Application>
  <PresentationFormat>Bildschirmpräsentation (4:3)</PresentationFormat>
  <Paragraphs>188</Paragraphs>
  <Slides>20</Slides>
  <Notes>13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20</vt:i4>
      </vt:variant>
    </vt:vector>
  </HeadingPairs>
  <TitlesOfParts>
    <vt:vector size="31" baseType="lpstr">
      <vt:lpstr>Arial</vt:lpstr>
      <vt:lpstr>Wingdings</vt:lpstr>
      <vt:lpstr>Times New Roman</vt:lpstr>
      <vt:lpstr>Stafford</vt:lpstr>
      <vt:lpstr>Times-Italic</vt:lpstr>
      <vt:lpstr>Lucida Sans Unicode</vt:lpstr>
      <vt:lpstr>Bitstream Charter</vt:lpstr>
      <vt:lpstr>H0</vt:lpstr>
      <vt:lpstr>H1</vt:lpstr>
      <vt:lpstr>H2</vt:lpstr>
      <vt:lpstr>HC</vt:lpstr>
      <vt:lpstr>Making Matches – Recommending the right Personalities</vt:lpstr>
      <vt:lpstr>Introduction</vt:lpstr>
      <vt:lpstr>Core Concepts: User Modeling</vt:lpstr>
      <vt:lpstr>Core Concepts: User Modeling</vt:lpstr>
      <vt:lpstr>Core Concepts: User Modeling</vt:lpstr>
      <vt:lpstr>Core Concepts: User Modeling</vt:lpstr>
      <vt:lpstr>Core Concepts: User Modeling</vt:lpstr>
      <vt:lpstr>Core Concepts: Reciprocal Recommendations</vt:lpstr>
      <vt:lpstr>What is this talk about?</vt:lpstr>
      <vt:lpstr>Reciprocal Peer Recommendation for Learning Purposes</vt:lpstr>
      <vt:lpstr>Reciprocal Peer Recommendation for Learning Purposes</vt:lpstr>
      <vt:lpstr>Reciprocal Peer Recommendation for Learning Purposes</vt:lpstr>
      <vt:lpstr>Scalability</vt:lpstr>
      <vt:lpstr>Reciprocality</vt:lpstr>
      <vt:lpstr>Coverage</vt:lpstr>
      <vt:lpstr>Quality</vt:lpstr>
      <vt:lpstr>Discussion</vt:lpstr>
      <vt:lpstr>Discussion – Data Collection Problems</vt:lpstr>
      <vt:lpstr>Summary</vt:lpstr>
      <vt:lpstr>References</vt:lpstr>
    </vt:vector>
  </TitlesOfParts>
  <Company>none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mhollick</dc:creator>
  <cp:lastModifiedBy>paul.schweiger13@gmx.de</cp:lastModifiedBy>
  <cp:revision>32</cp:revision>
  <dcterms:created xsi:type="dcterms:W3CDTF">2008-11-14T08:02:31Z</dcterms:created>
  <dcterms:modified xsi:type="dcterms:W3CDTF">2018-06-24T14:41:20Z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c94f4970-b10d-4c27-9ab4-7585ca7bbcd8</vt:lpwstr>
  </property>
</Properties>
</file>