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57"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82" autoAdjust="0"/>
  </p:normalViewPr>
  <p:slideViewPr>
    <p:cSldViewPr>
      <p:cViewPr varScale="1">
        <p:scale>
          <a:sx n="101" d="100"/>
          <a:sy n="101" d="100"/>
        </p:scale>
        <p:origin x="95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6E8CE-B87B-4A38-95FB-1E2D7AEAFA46}"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03F2-1465-4F04-8241-9082E49C077A}" type="slidenum">
              <a:rPr lang="en-US" smtClean="0"/>
              <a:t>‹#›</a:t>
            </a:fld>
            <a:endParaRPr lang="en-US"/>
          </a:p>
        </p:txBody>
      </p:sp>
    </p:spTree>
    <p:extLst>
      <p:ext uri="{BB962C8B-B14F-4D97-AF65-F5344CB8AC3E}">
        <p14:creationId xmlns:p14="http://schemas.microsoft.com/office/powerpoint/2010/main" val="156388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a:t>
            </a:fld>
            <a:endParaRPr lang="en-US"/>
          </a:p>
        </p:txBody>
      </p:sp>
    </p:spTree>
    <p:extLst>
      <p:ext uri="{BB962C8B-B14F-4D97-AF65-F5344CB8AC3E}">
        <p14:creationId xmlns:p14="http://schemas.microsoft.com/office/powerpoint/2010/main" val="50868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the Best Practices Analyzer tile you can start a BPA task on the server and get tips on what may not be configured 100% correctly and what to do in those cases</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11</a:t>
            </a:fld>
            <a:endParaRPr lang="en-US"/>
          </a:p>
        </p:txBody>
      </p:sp>
    </p:spTree>
    <p:extLst>
      <p:ext uri="{BB962C8B-B14F-4D97-AF65-F5344CB8AC3E}">
        <p14:creationId xmlns:p14="http://schemas.microsoft.com/office/powerpoint/2010/main" val="60341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the Performance tile you can see results of performance counters related to CPU and RAM. Limits can be set from the Tasks menu.</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12</a:t>
            </a:fld>
            <a:endParaRPr lang="en-US"/>
          </a:p>
        </p:txBody>
      </p:sp>
    </p:spTree>
    <p:extLst>
      <p:ext uri="{BB962C8B-B14F-4D97-AF65-F5344CB8AC3E}">
        <p14:creationId xmlns:p14="http://schemas.microsoft.com/office/powerpoint/2010/main" val="804364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 the Roles and Features tile you can see all the installed Roles and Features and you can also Remove them if this is</a:t>
            </a:r>
            <a:r>
              <a:rPr lang="en-US" b="0" baseline="0" dirty="0" smtClean="0"/>
              <a:t> needed</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13</a:t>
            </a:fld>
            <a:endParaRPr lang="en-US"/>
          </a:p>
        </p:txBody>
      </p:sp>
    </p:spTree>
    <p:extLst>
      <p:ext uri="{BB962C8B-B14F-4D97-AF65-F5344CB8AC3E}">
        <p14:creationId xmlns:p14="http://schemas.microsoft.com/office/powerpoint/2010/main" val="333991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Server</a:t>
            </a:r>
            <a:r>
              <a:rPr lang="en-US" b="0" baseline="0" dirty="0" smtClean="0"/>
              <a:t> manager is a good tool not just because you can manage the local server, but because you can manage also remote servers.</a:t>
            </a:r>
          </a:p>
          <a:p>
            <a:endParaRPr lang="en-US" b="0" baseline="0" dirty="0" smtClean="0"/>
          </a:p>
          <a:p>
            <a:r>
              <a:rPr lang="en-US" b="0" baseline="0" dirty="0" smtClean="0"/>
              <a:t>To add another server to the managed list just Right click on the All servers menu item and select Add Servers</a:t>
            </a:r>
          </a:p>
          <a:p>
            <a:r>
              <a:rPr lang="en-US" b="0" baseline="0" dirty="0" smtClean="0"/>
              <a:t>In the Window that opens just find the servers you want and add them to the list</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14</a:t>
            </a:fld>
            <a:endParaRPr lang="en-US"/>
          </a:p>
        </p:txBody>
      </p:sp>
    </p:spTree>
    <p:extLst>
      <p:ext uri="{BB962C8B-B14F-4D97-AF65-F5344CB8AC3E}">
        <p14:creationId xmlns:p14="http://schemas.microsoft.com/office/powerpoint/2010/main" val="1844641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Once you have more than one server in the Server Manager you can see the list in the All Servers menu. When you select a server you can configure and see all items presented previously: roles, features, services, events and so on</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15</a:t>
            </a:fld>
            <a:endParaRPr lang="en-US"/>
          </a:p>
        </p:txBody>
      </p:sp>
    </p:spTree>
    <p:extLst>
      <p:ext uri="{BB962C8B-B14F-4D97-AF65-F5344CB8AC3E}">
        <p14:creationId xmlns:p14="http://schemas.microsoft.com/office/powerpoint/2010/main" val="1556061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Based</a:t>
            </a:r>
            <a:r>
              <a:rPr lang="en-US" b="0" baseline="0" dirty="0" smtClean="0"/>
              <a:t> on the roles and features that you managed servers have installed, new server groups will appear in the left menu. Each groups will contain only the servers that have the specific role installed</a:t>
            </a:r>
          </a:p>
          <a:p>
            <a:endParaRPr lang="en-US" b="0" baseline="0" dirty="0" smtClean="0"/>
          </a:p>
          <a:p>
            <a:r>
              <a:rPr lang="en-US" b="0" baseline="0" dirty="0" smtClean="0"/>
              <a:t>Once you click on one of those groups you will be presented with the same screen that you get on All servers but with filtered machines</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16</a:t>
            </a:fld>
            <a:endParaRPr lang="en-US"/>
          </a:p>
        </p:txBody>
      </p:sp>
    </p:spTree>
    <p:extLst>
      <p:ext uri="{BB962C8B-B14F-4D97-AF65-F5344CB8AC3E}">
        <p14:creationId xmlns:p14="http://schemas.microsoft.com/office/powerpoint/2010/main" val="1427500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Based</a:t>
            </a:r>
            <a:r>
              <a:rPr lang="en-US" b="0" baseline="0" dirty="0" smtClean="0"/>
              <a:t> on the roles and features that you managed servers have installed, new server groups will appear in the left menu. Each groups will contain only the servers that have the specific role installed</a:t>
            </a:r>
          </a:p>
          <a:p>
            <a:endParaRPr lang="en-US" b="0" baseline="0" dirty="0" smtClean="0"/>
          </a:p>
          <a:p>
            <a:r>
              <a:rPr lang="en-US" b="0" baseline="0" dirty="0" smtClean="0"/>
              <a:t>Once you click on one of those groups you will be presented with the same screen that you get on All servers but with filtered machines</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17</a:t>
            </a:fld>
            <a:endParaRPr lang="en-US"/>
          </a:p>
        </p:txBody>
      </p:sp>
    </p:spTree>
    <p:extLst>
      <p:ext uri="{BB962C8B-B14F-4D97-AF65-F5344CB8AC3E}">
        <p14:creationId xmlns:p14="http://schemas.microsoft.com/office/powerpoint/2010/main" val="396070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You can also create your own server groups.</a:t>
            </a:r>
            <a:r>
              <a:rPr lang="en-US" b="0" baseline="0" dirty="0" smtClean="0"/>
              <a:t> Just go to manage and select Create Server Group and in the new window just enter the group name and select the member servers</a:t>
            </a:r>
          </a:p>
          <a:p>
            <a:endParaRPr lang="en-US" b="0" baseline="0" dirty="0" smtClean="0"/>
          </a:p>
          <a:p>
            <a:r>
              <a:rPr lang="en-US" b="0" baseline="0" dirty="0" smtClean="0"/>
              <a:t>Any new group will also have a thumbnail created on the Dashboard view</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18</a:t>
            </a:fld>
            <a:endParaRPr lang="en-US"/>
          </a:p>
        </p:txBody>
      </p:sp>
    </p:spTree>
    <p:extLst>
      <p:ext uri="{BB962C8B-B14F-4D97-AF65-F5344CB8AC3E}">
        <p14:creationId xmlns:p14="http://schemas.microsoft.com/office/powerpoint/2010/main" val="2551783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One of the big things you can do from Server Manager is the installation and removal of roles and features.</a:t>
            </a:r>
          </a:p>
          <a:p>
            <a:endParaRPr lang="en-US" b="0" dirty="0" smtClean="0"/>
          </a:p>
          <a:p>
            <a:r>
              <a:rPr lang="en-US" b="0" dirty="0" smtClean="0"/>
              <a:t>To install roles</a:t>
            </a:r>
            <a:r>
              <a:rPr lang="en-US" b="0" baseline="0" dirty="0" smtClean="0"/>
              <a:t> and features just select Add Roles and Features from the Manage menu item and just press Next in the first Window that comes up</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19</a:t>
            </a:fld>
            <a:endParaRPr lang="en-US"/>
          </a:p>
        </p:txBody>
      </p:sp>
    </p:spTree>
    <p:extLst>
      <p:ext uri="{BB962C8B-B14F-4D97-AF65-F5344CB8AC3E}">
        <p14:creationId xmlns:p14="http://schemas.microsoft.com/office/powerpoint/2010/main" val="98075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this window you have the option to install normal Roles and Features or roles that have to do with Remote Desktop Services</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20</a:t>
            </a:fld>
            <a:endParaRPr lang="en-US"/>
          </a:p>
        </p:txBody>
      </p:sp>
    </p:spTree>
    <p:extLst>
      <p:ext uri="{BB962C8B-B14F-4D97-AF65-F5344CB8AC3E}">
        <p14:creationId xmlns:p14="http://schemas.microsoft.com/office/powerpoint/2010/main" val="12027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server manager has 3 main parts:</a:t>
            </a:r>
          </a:p>
          <a:p>
            <a:r>
              <a:rPr lang="en-US" b="1" baseline="0" dirty="0" smtClean="0"/>
              <a:t>  - The menu which contains the address bas, the refresh button, the notifications pane and a couple of menus</a:t>
            </a:r>
          </a:p>
          <a:p>
            <a:r>
              <a:rPr lang="en-US" b="1" baseline="0" dirty="0" smtClean="0"/>
              <a:t>  - The left menu tab from where you can navigate through the Server Manager windows</a:t>
            </a:r>
          </a:p>
          <a:p>
            <a:r>
              <a:rPr lang="en-US" b="1" baseline="0" dirty="0" smtClean="0"/>
              <a:t>  - The main window that shows you the actual information; what is shown depends on what is selected in the left menu tab</a:t>
            </a:r>
            <a:endParaRPr lang="en-US" b="1"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3</a:t>
            </a:fld>
            <a:endParaRPr lang="en-US"/>
          </a:p>
        </p:txBody>
      </p:sp>
    </p:spTree>
    <p:extLst>
      <p:ext uri="{BB962C8B-B14F-4D97-AF65-F5344CB8AC3E}">
        <p14:creationId xmlns:p14="http://schemas.microsoft.com/office/powerpoint/2010/main" val="3943079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You</a:t>
            </a:r>
            <a:r>
              <a:rPr lang="en-US" b="0" baseline="0" dirty="0" smtClean="0"/>
              <a:t> can either select one of the managed servers to install the roles and features on, or make the installation on an offline VHD/VHDX image</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21</a:t>
            </a:fld>
            <a:endParaRPr lang="en-US"/>
          </a:p>
        </p:txBody>
      </p:sp>
    </p:spTree>
    <p:extLst>
      <p:ext uri="{BB962C8B-B14F-4D97-AF65-F5344CB8AC3E}">
        <p14:creationId xmlns:p14="http://schemas.microsoft.com/office/powerpoint/2010/main" val="2766041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You</a:t>
            </a:r>
            <a:r>
              <a:rPr lang="en-US" b="0" baseline="0" dirty="0" smtClean="0"/>
              <a:t> can select the Roles in this screen</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22</a:t>
            </a:fld>
            <a:endParaRPr lang="en-US"/>
          </a:p>
        </p:txBody>
      </p:sp>
    </p:spTree>
    <p:extLst>
      <p:ext uri="{BB962C8B-B14F-4D97-AF65-F5344CB8AC3E}">
        <p14:creationId xmlns:p14="http://schemas.microsoft.com/office/powerpoint/2010/main" val="1324637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You</a:t>
            </a:r>
            <a:r>
              <a:rPr lang="en-US" b="0" baseline="0" dirty="0" smtClean="0"/>
              <a:t> can select the Features in this screen</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23</a:t>
            </a:fld>
            <a:endParaRPr lang="en-US"/>
          </a:p>
        </p:txBody>
      </p:sp>
    </p:spTree>
    <p:extLst>
      <p:ext uri="{BB962C8B-B14F-4D97-AF65-F5344CB8AC3E}">
        <p14:creationId xmlns:p14="http://schemas.microsoft.com/office/powerpoint/2010/main" val="2623270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From</a:t>
            </a:r>
            <a:r>
              <a:rPr lang="en-US" b="0" baseline="0" dirty="0" smtClean="0"/>
              <a:t> this screen you can select if the server auto-restarts in case it needs to after the role/feature installation</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24</a:t>
            </a:fld>
            <a:endParaRPr lang="en-US"/>
          </a:p>
        </p:txBody>
      </p:sp>
    </p:spTree>
    <p:extLst>
      <p:ext uri="{BB962C8B-B14F-4D97-AF65-F5344CB8AC3E}">
        <p14:creationId xmlns:p14="http://schemas.microsoft.com/office/powerpoint/2010/main" val="1689755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You</a:t>
            </a:r>
            <a:r>
              <a:rPr lang="en-US" b="0" baseline="0" dirty="0" smtClean="0"/>
              <a:t> can close this window if you want; the installation is in the background</a:t>
            </a:r>
          </a:p>
          <a:p>
            <a:endParaRPr lang="en-US" b="0" baseline="0" dirty="0" smtClean="0"/>
          </a:p>
          <a:p>
            <a:r>
              <a:rPr lang="en-US" b="0" baseline="0" dirty="0" smtClean="0"/>
              <a:t>The status of the installation can be seen also in the Notifications pane</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25</a:t>
            </a:fld>
            <a:endParaRPr lang="en-US"/>
          </a:p>
        </p:txBody>
      </p:sp>
    </p:spTree>
    <p:extLst>
      <p:ext uri="{BB962C8B-B14F-4D97-AF65-F5344CB8AC3E}">
        <p14:creationId xmlns:p14="http://schemas.microsoft.com/office/powerpoint/2010/main" val="168323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From</a:t>
            </a:r>
            <a:r>
              <a:rPr lang="en-US" b="0" baseline="0" dirty="0" smtClean="0"/>
              <a:t> the Manage menu you can Install and remove Windows roles and features, add servers to the managed server list, create server groups and configure Server Manager itself</a:t>
            </a:r>
          </a:p>
          <a:p>
            <a:endParaRPr lang="en-US" b="0" baseline="0" dirty="0" smtClean="0"/>
          </a:p>
          <a:p>
            <a:r>
              <a:rPr lang="en-US" b="0" baseline="0" dirty="0" smtClean="0"/>
              <a:t>The Tools menu contains all of the Administration tools found on your Windows Server; these are not actually part of Server Manager but are just links to the specific MMC consoles</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4</a:t>
            </a:fld>
            <a:endParaRPr lang="en-US"/>
          </a:p>
        </p:txBody>
      </p:sp>
    </p:spTree>
    <p:extLst>
      <p:ext uri="{BB962C8B-B14F-4D97-AF65-F5344CB8AC3E}">
        <p14:creationId xmlns:p14="http://schemas.microsoft.com/office/powerpoint/2010/main" val="45805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the Dashboard view you can find a Welcome to Server Manager tile which can be hidden since it is not that useful</a:t>
            </a:r>
          </a:p>
          <a:p>
            <a:endParaRPr lang="en-US" b="0" baseline="0" dirty="0" smtClean="0"/>
          </a:p>
          <a:p>
            <a:r>
              <a:rPr lang="en-US" b="0" baseline="0" dirty="0" smtClean="0"/>
              <a:t>Besides that tile, the Dashboard view also contains a thumbnail for each left pane menu item. The thumbnails show you if you have any errors in any of the items shown in their list plus the number of errors. In case there is at least an error on one of the thumbnails, that item’s title turns red and the place where the error was found has a red square with the error number in it</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5</a:t>
            </a:fld>
            <a:endParaRPr lang="en-US"/>
          </a:p>
        </p:txBody>
      </p:sp>
    </p:spTree>
    <p:extLst>
      <p:ext uri="{BB962C8B-B14F-4D97-AF65-F5344CB8AC3E}">
        <p14:creationId xmlns:p14="http://schemas.microsoft.com/office/powerpoint/2010/main" val="144536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the Local Server page you have a couple of tiles from which you can configure the server on which the Server Manager is opened and also see events, best practices analysis and performance counters.</a:t>
            </a:r>
          </a:p>
          <a:p>
            <a:endParaRPr lang="en-US" b="0" baseline="0" dirty="0" smtClean="0"/>
          </a:p>
          <a:p>
            <a:r>
              <a:rPr lang="en-US" b="0" baseline="0" dirty="0" smtClean="0"/>
              <a:t>In the properties pane there are a couple of items that can be set like server name, domain or workgroup to join, firewall settings, IP settings and more.</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6</a:t>
            </a:fld>
            <a:endParaRPr lang="en-US"/>
          </a:p>
        </p:txBody>
      </p:sp>
    </p:spTree>
    <p:extLst>
      <p:ext uri="{BB962C8B-B14F-4D97-AF65-F5344CB8AC3E}">
        <p14:creationId xmlns:p14="http://schemas.microsoft.com/office/powerpoint/2010/main" val="400440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 the tasks menu you can also access</a:t>
            </a:r>
            <a:r>
              <a:rPr lang="en-US" b="0" baseline="0" dirty="0" smtClean="0"/>
              <a:t> a couple of MMC and CMD tools that are relevant to the server based on roles and features installed on it.</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7</a:t>
            </a:fld>
            <a:endParaRPr lang="en-US"/>
          </a:p>
        </p:txBody>
      </p:sp>
    </p:spTree>
    <p:extLst>
      <p:ext uri="{BB962C8B-B14F-4D97-AF65-F5344CB8AC3E}">
        <p14:creationId xmlns:p14="http://schemas.microsoft.com/office/powerpoint/2010/main" val="19062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Another</a:t>
            </a:r>
            <a:r>
              <a:rPr lang="en-US" b="0" baseline="0" dirty="0" smtClean="0"/>
              <a:t> tile is the Events tile. You can see all the relevant events on the server based on filters that you can set.</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8</a:t>
            </a:fld>
            <a:endParaRPr lang="en-US"/>
          </a:p>
        </p:txBody>
      </p:sp>
    </p:spTree>
    <p:extLst>
      <p:ext uri="{BB962C8B-B14F-4D97-AF65-F5344CB8AC3E}">
        <p14:creationId xmlns:p14="http://schemas.microsoft.com/office/powerpoint/2010/main" val="1554579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events shown in this tile can be filtered based on severity level, age and event source</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9</a:t>
            </a:fld>
            <a:endParaRPr lang="en-US"/>
          </a:p>
        </p:txBody>
      </p:sp>
    </p:spTree>
    <p:extLst>
      <p:ext uri="{BB962C8B-B14F-4D97-AF65-F5344CB8AC3E}">
        <p14:creationId xmlns:p14="http://schemas.microsoft.com/office/powerpoint/2010/main" val="119411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the services tile you can see a list of all services on the server along with their status and start type. Services can also be started, stopped and restarted from here</a:t>
            </a:r>
            <a:endParaRPr lang="en-US" b="0" dirty="0" smtClean="0"/>
          </a:p>
        </p:txBody>
      </p:sp>
      <p:sp>
        <p:nvSpPr>
          <p:cNvPr id="4" name="Slide Number Placeholder 3"/>
          <p:cNvSpPr>
            <a:spLocks noGrp="1"/>
          </p:cNvSpPr>
          <p:nvPr>
            <p:ph type="sldNum" sz="quarter" idx="10"/>
          </p:nvPr>
        </p:nvSpPr>
        <p:spPr/>
        <p:txBody>
          <a:bodyPr/>
          <a:lstStyle/>
          <a:p>
            <a:fld id="{E635D56E-6EF0-428D-8445-FC8E44547B75}" type="slidenum">
              <a:rPr lang="en-US" smtClean="0"/>
              <a:t>10</a:t>
            </a:fld>
            <a:endParaRPr lang="en-US"/>
          </a:p>
        </p:txBody>
      </p:sp>
    </p:spTree>
    <p:extLst>
      <p:ext uri="{BB962C8B-B14F-4D97-AF65-F5344CB8AC3E}">
        <p14:creationId xmlns:p14="http://schemas.microsoft.com/office/powerpoint/2010/main" val="288690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12192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grpSp>
      </p:grpSp>
      <p:sp>
        <p:nvSpPr>
          <p:cNvPr id="39939" name="Rectangle 3"/>
          <p:cNvSpPr>
            <a:spLocks noGrp="1" noChangeArrowheads="1"/>
          </p:cNvSpPr>
          <p:nvPr>
            <p:ph type="dt" sz="half" idx="2"/>
          </p:nvPr>
        </p:nvSpPr>
        <p:spPr>
          <a:xfrm>
            <a:off x="609600" y="6248400"/>
            <a:ext cx="2844800" cy="457200"/>
          </a:xfrm>
        </p:spPr>
        <p:txBody>
          <a:bodyPr/>
          <a:lstStyle>
            <a:lvl1pPr>
              <a:defRPr/>
            </a:lvl1pPr>
          </a:lstStyle>
          <a:p>
            <a:endParaRPr lang="en-US" altLang="en-US"/>
          </a:p>
        </p:txBody>
      </p:sp>
      <p:sp>
        <p:nvSpPr>
          <p:cNvPr id="39940" name="Rectangle 4"/>
          <p:cNvSpPr>
            <a:spLocks noGrp="1" noChangeArrowheads="1"/>
          </p:cNvSpPr>
          <p:nvPr>
            <p:ph type="ftr" sz="quarter" idx="3"/>
          </p:nvPr>
        </p:nvSpPr>
        <p:spPr/>
        <p:txBody>
          <a:bodyPr/>
          <a:lstStyle>
            <a:lvl1pPr>
              <a:defRPr/>
            </a:lvl1pPr>
          </a:lstStyle>
          <a:p>
            <a:endParaRPr lang="en-US" altLang="en-US"/>
          </a:p>
        </p:txBody>
      </p:sp>
      <p:sp>
        <p:nvSpPr>
          <p:cNvPr id="39941" name="Rectangle 5"/>
          <p:cNvSpPr>
            <a:spLocks noGrp="1" noChangeArrowheads="1"/>
          </p:cNvSpPr>
          <p:nvPr>
            <p:ph type="sldNum" sz="quarter" idx="4"/>
          </p:nvPr>
        </p:nvSpPr>
        <p:spPr/>
        <p:txBody>
          <a:bodyPr/>
          <a:lstStyle>
            <a:lvl1pPr>
              <a:defRPr/>
            </a:lvl1pPr>
          </a:lstStyle>
          <a:p>
            <a:fld id="{B825FB5A-774D-4051-8C5E-7A6CF54AA38F}" type="slidenum">
              <a:rPr lang="en-US" altLang="en-US"/>
              <a:pPr/>
              <a:t>‹#›</a:t>
            </a:fld>
            <a:endParaRPr lang="en-US" altLang="en-US"/>
          </a:p>
        </p:txBody>
      </p:sp>
      <p:sp>
        <p:nvSpPr>
          <p:cNvPr id="39953" name="Rectangle 17"/>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en-US" altLang="en-US" noProof="0" smtClean="0"/>
              <a:t>Click to edit Master title style</a:t>
            </a:r>
          </a:p>
        </p:txBody>
      </p:sp>
      <p:sp>
        <p:nvSpPr>
          <p:cNvPr id="39954" name="Rectangle 18"/>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en-US" altLang="en-US" noProof="0" smtClean="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D0EC37B-1928-4181-A4B6-AEFF4BE56D9B}"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72385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C28AD18-5E14-41F9-ACB5-75D1E06D9914}"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90252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47F1471B-2F4C-4F1A-BCB2-8E8CC6101D91}"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94034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7347F17-3660-4412-9AF1-CCA5DA32EC04}"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9092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5DC9F83-C329-4FCD-A406-5A60D65B3B44}"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7944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BBE6687A-5420-4D50-9816-2C27351F443C}" type="slidenum">
              <a:rPr lang="en-US" altLang="en-US"/>
              <a:pPr/>
              <a:t>‹#›</a:t>
            </a:fld>
            <a:endParaRPr lang="en-US" altLang="en-US"/>
          </a:p>
        </p:txBody>
      </p:sp>
      <p:sp>
        <p:nvSpPr>
          <p:cNvPr id="9" name="Date Placeholder 8"/>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3325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AA00C8F3-E35F-4F69-B107-F82601C15D08}"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8212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3325EF93-7967-4442-A93B-EC4E27156452}" type="slidenum">
              <a:rPr lang="en-US" altLang="en-US"/>
              <a:pPr/>
              <a:t>‹#›</a:t>
            </a:fld>
            <a:endParaRPr lang="en-US" altLang="en-US"/>
          </a:p>
        </p:txBody>
      </p:sp>
      <p:sp>
        <p:nvSpPr>
          <p:cNvPr id="4" name="Date Placeholder 3"/>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1821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40B90F2-3CAE-43BA-A459-8D8B79650CBD}"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3113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3C3F1F3-5E6F-47B4-A71B-F98B445061E8}"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10983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ltLang="en-US"/>
          </a:p>
        </p:txBody>
      </p:sp>
      <p:sp>
        <p:nvSpPr>
          <p:cNvPr id="38916" name="Rectangle 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D5F8DDCB-EDBC-4A5B-8D8B-4EF903D38899}" type="slidenum">
              <a:rPr lang="en-US" altLang="en-US"/>
              <a:pPr/>
              <a:t>‹#›</a:t>
            </a:fld>
            <a:endParaRPr lang="en-US" altLang="en-US"/>
          </a:p>
        </p:txBody>
      </p:sp>
      <p:grpSp>
        <p:nvGrpSpPr>
          <p:cNvPr id="38947" name="Group 35"/>
          <p:cNvGrpSpPr>
            <a:grpSpLocks/>
          </p:cNvGrpSpPr>
          <p:nvPr/>
        </p:nvGrpSpPr>
        <p:grpSpPr bwMode="auto">
          <a:xfrm>
            <a:off x="0" y="0"/>
            <a:ext cx="12192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chemeClr val="accent2"/>
                </a:solidFill>
              </a:endParaRPr>
            </a:p>
          </p:txBody>
        </p:sp>
      </p:grpSp>
      <p:sp>
        <p:nvSpPr>
          <p:cNvPr id="38926"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8927"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29" name="Rectangle 17"/>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6</a:t>
            </a:r>
            <a:r>
              <a:rPr lang="en-US" dirty="0" smtClean="0"/>
              <a:t>. Manage servers with Server Manager</a:t>
            </a:r>
            <a:endParaRPr lang="en-US" dirty="0"/>
          </a:p>
        </p:txBody>
      </p:sp>
      <p:sp>
        <p:nvSpPr>
          <p:cNvPr id="3" name="Subtitle 2"/>
          <p:cNvSpPr>
            <a:spLocks noGrp="1"/>
          </p:cNvSpPr>
          <p:nvPr>
            <p:ph type="subTitle" idx="1"/>
          </p:nvPr>
        </p:nvSpPr>
        <p:spPr/>
        <p:txBody>
          <a:bodyPr/>
          <a:lstStyle/>
          <a:p>
            <a:r>
              <a:rPr lang="en-US" dirty="0" smtClean="0"/>
              <a:t>Windows Server 2019 Basics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8006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Services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52400" y="2438400"/>
            <a:ext cx="11869161" cy="3341562"/>
          </a:xfrm>
          <a:prstGeom prst="rect">
            <a:avLst/>
          </a:prstGeom>
        </p:spPr>
      </p:pic>
    </p:spTree>
    <p:extLst>
      <p:ext uri="{BB962C8B-B14F-4D97-AF65-F5344CB8AC3E}">
        <p14:creationId xmlns:p14="http://schemas.microsoft.com/office/powerpoint/2010/main" val="409072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Best </a:t>
            </a:r>
            <a:r>
              <a:rPr lang="en-US" dirty="0"/>
              <a:t>P</a:t>
            </a:r>
            <a:r>
              <a:rPr lang="en-US" dirty="0" smtClean="0"/>
              <a:t>ractices </a:t>
            </a:r>
            <a:r>
              <a:rPr lang="en-US" dirty="0"/>
              <a:t>A</a:t>
            </a:r>
            <a:r>
              <a:rPr lang="en-US" dirty="0" smtClean="0"/>
              <a:t>nalyzer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0" y="1774335"/>
            <a:ext cx="12196762" cy="4550265"/>
          </a:xfrm>
          <a:prstGeom prst="rect">
            <a:avLst/>
          </a:prstGeom>
        </p:spPr>
      </p:pic>
    </p:spTree>
    <p:extLst>
      <p:ext uri="{BB962C8B-B14F-4D97-AF65-F5344CB8AC3E}">
        <p14:creationId xmlns:p14="http://schemas.microsoft.com/office/powerpoint/2010/main" val="377252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Performance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6200" y="1695208"/>
            <a:ext cx="12001500" cy="4458184"/>
          </a:xfrm>
          <a:prstGeom prst="rect">
            <a:avLst/>
          </a:prstGeom>
        </p:spPr>
      </p:pic>
    </p:spTree>
    <p:extLst>
      <p:ext uri="{BB962C8B-B14F-4D97-AF65-F5344CB8AC3E}">
        <p14:creationId xmlns:p14="http://schemas.microsoft.com/office/powerpoint/2010/main" val="35599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8575" y="2209800"/>
            <a:ext cx="12296775" cy="3456578"/>
          </a:xfrm>
          <a:prstGeom prst="rect">
            <a:avLst/>
          </a:prstGeom>
        </p:spPr>
      </p:pic>
    </p:spTree>
    <p:extLst>
      <p:ext uri="{BB962C8B-B14F-4D97-AF65-F5344CB8AC3E}">
        <p14:creationId xmlns:p14="http://schemas.microsoft.com/office/powerpoint/2010/main" val="145845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servers to manage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914400" y="2890837"/>
            <a:ext cx="2592859" cy="995363"/>
          </a:xfrm>
          <a:prstGeom prst="rect">
            <a:avLst/>
          </a:prstGeom>
        </p:spPr>
      </p:pic>
      <p:pic>
        <p:nvPicPr>
          <p:cNvPr id="6" name="Picture 5"/>
          <p:cNvPicPr>
            <a:picLocks noChangeAspect="1"/>
          </p:cNvPicPr>
          <p:nvPr/>
        </p:nvPicPr>
        <p:blipFill>
          <a:blip r:embed="rId4"/>
          <a:stretch>
            <a:fillRect/>
          </a:stretch>
        </p:blipFill>
        <p:spPr>
          <a:xfrm>
            <a:off x="4267200" y="1501743"/>
            <a:ext cx="6928408" cy="5365782"/>
          </a:xfrm>
          <a:prstGeom prst="rect">
            <a:avLst/>
          </a:prstGeom>
        </p:spPr>
      </p:pic>
    </p:spTree>
    <p:extLst>
      <p:ext uri="{BB962C8B-B14F-4D97-AF65-F5344CB8AC3E}">
        <p14:creationId xmlns:p14="http://schemas.microsoft.com/office/powerpoint/2010/main" val="356033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managed servers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609600" y="1447800"/>
            <a:ext cx="10882029" cy="5249523"/>
          </a:xfrm>
          <a:prstGeom prst="rect">
            <a:avLst/>
          </a:prstGeom>
        </p:spPr>
      </p:pic>
    </p:spTree>
    <p:extLst>
      <p:ext uri="{BB962C8B-B14F-4D97-AF65-F5344CB8AC3E}">
        <p14:creationId xmlns:p14="http://schemas.microsoft.com/office/powerpoint/2010/main" val="35786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Server groups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733800" y="2120266"/>
            <a:ext cx="3886200" cy="1844964"/>
          </a:xfrm>
          <a:prstGeom prst="rect">
            <a:avLst/>
          </a:prstGeom>
        </p:spPr>
      </p:pic>
      <p:pic>
        <p:nvPicPr>
          <p:cNvPr id="6" name="Picture 5"/>
          <p:cNvPicPr>
            <a:picLocks noChangeAspect="1"/>
          </p:cNvPicPr>
          <p:nvPr/>
        </p:nvPicPr>
        <p:blipFill>
          <a:blip r:embed="rId4"/>
          <a:stretch>
            <a:fillRect/>
          </a:stretch>
        </p:blipFill>
        <p:spPr>
          <a:xfrm>
            <a:off x="76200" y="4199546"/>
            <a:ext cx="11901487" cy="1658329"/>
          </a:xfrm>
          <a:prstGeom prst="rect">
            <a:avLst/>
          </a:prstGeom>
        </p:spPr>
      </p:pic>
    </p:spTree>
    <p:extLst>
      <p:ext uri="{BB962C8B-B14F-4D97-AF65-F5344CB8AC3E}">
        <p14:creationId xmlns:p14="http://schemas.microsoft.com/office/powerpoint/2010/main" val="11324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Server groups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733800" y="2120266"/>
            <a:ext cx="3886200" cy="1844964"/>
          </a:xfrm>
          <a:prstGeom prst="rect">
            <a:avLst/>
          </a:prstGeom>
        </p:spPr>
      </p:pic>
      <p:pic>
        <p:nvPicPr>
          <p:cNvPr id="6" name="Picture 5"/>
          <p:cNvPicPr>
            <a:picLocks noChangeAspect="1"/>
          </p:cNvPicPr>
          <p:nvPr/>
        </p:nvPicPr>
        <p:blipFill>
          <a:blip r:embed="rId4"/>
          <a:stretch>
            <a:fillRect/>
          </a:stretch>
        </p:blipFill>
        <p:spPr>
          <a:xfrm>
            <a:off x="76200" y="4199546"/>
            <a:ext cx="11901487" cy="1658329"/>
          </a:xfrm>
          <a:prstGeom prst="rect">
            <a:avLst/>
          </a:prstGeom>
        </p:spPr>
      </p:pic>
    </p:spTree>
    <p:extLst>
      <p:ext uri="{BB962C8B-B14F-4D97-AF65-F5344CB8AC3E}">
        <p14:creationId xmlns:p14="http://schemas.microsoft.com/office/powerpoint/2010/main" val="279179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Server group</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32281" y="2667000"/>
            <a:ext cx="2815719" cy="1995488"/>
          </a:xfrm>
          <a:prstGeom prst="rect">
            <a:avLst/>
          </a:prstGeom>
        </p:spPr>
      </p:pic>
      <p:pic>
        <p:nvPicPr>
          <p:cNvPr id="7" name="Picture 6"/>
          <p:cNvPicPr>
            <a:picLocks noChangeAspect="1"/>
          </p:cNvPicPr>
          <p:nvPr/>
        </p:nvPicPr>
        <p:blipFill>
          <a:blip r:embed="rId4"/>
          <a:stretch>
            <a:fillRect/>
          </a:stretch>
        </p:blipFill>
        <p:spPr>
          <a:xfrm>
            <a:off x="3124200" y="1524000"/>
            <a:ext cx="6515100" cy="5038344"/>
          </a:xfrm>
          <a:prstGeom prst="rect">
            <a:avLst/>
          </a:prstGeom>
        </p:spPr>
      </p:pic>
      <p:pic>
        <p:nvPicPr>
          <p:cNvPr id="8" name="Picture 7"/>
          <p:cNvPicPr>
            <a:picLocks noChangeAspect="1"/>
          </p:cNvPicPr>
          <p:nvPr/>
        </p:nvPicPr>
        <p:blipFill>
          <a:blip r:embed="rId5"/>
          <a:stretch>
            <a:fillRect/>
          </a:stretch>
        </p:blipFill>
        <p:spPr>
          <a:xfrm>
            <a:off x="9639300" y="2438400"/>
            <a:ext cx="2409637" cy="2616994"/>
          </a:xfrm>
          <a:prstGeom prst="rect">
            <a:avLst/>
          </a:prstGeom>
        </p:spPr>
      </p:pic>
    </p:spTree>
    <p:extLst>
      <p:ext uri="{BB962C8B-B14F-4D97-AF65-F5344CB8AC3E}">
        <p14:creationId xmlns:p14="http://schemas.microsoft.com/office/powerpoint/2010/main" val="192815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47725" y="3237071"/>
            <a:ext cx="2724150" cy="1374458"/>
          </a:xfrm>
          <a:prstGeom prst="rect">
            <a:avLst/>
          </a:prstGeom>
        </p:spPr>
      </p:pic>
      <p:pic>
        <p:nvPicPr>
          <p:cNvPr id="6" name="Picture 5"/>
          <p:cNvPicPr>
            <a:picLocks noChangeAspect="1"/>
          </p:cNvPicPr>
          <p:nvPr/>
        </p:nvPicPr>
        <p:blipFill>
          <a:blip r:embed="rId4"/>
          <a:stretch>
            <a:fillRect/>
          </a:stretch>
        </p:blipFill>
        <p:spPr>
          <a:xfrm>
            <a:off x="3810000" y="1446342"/>
            <a:ext cx="7534275" cy="5392608"/>
          </a:xfrm>
          <a:prstGeom prst="rect">
            <a:avLst/>
          </a:prstGeom>
        </p:spPr>
      </p:pic>
    </p:spTree>
    <p:extLst>
      <p:ext uri="{BB962C8B-B14F-4D97-AF65-F5344CB8AC3E}">
        <p14:creationId xmlns:p14="http://schemas.microsoft.com/office/powerpoint/2010/main" val="143776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Server Manager is a multi-server management tool included with Windows Server for free</a:t>
            </a:r>
          </a:p>
          <a:p>
            <a:r>
              <a:rPr lang="en-US" dirty="0" smtClean="0"/>
              <a:t>It relies on the </a:t>
            </a:r>
            <a:r>
              <a:rPr lang="en-US" dirty="0" err="1" smtClean="0"/>
              <a:t>WinRM</a:t>
            </a:r>
            <a:r>
              <a:rPr lang="en-US" dirty="0" smtClean="0"/>
              <a:t> service to communicate with remote servers</a:t>
            </a:r>
          </a:p>
          <a:p>
            <a:r>
              <a:rPr lang="en-US" dirty="0" smtClean="0"/>
              <a:t>Can configure and monitor different parts of Windows Server like roles, features, services…</a:t>
            </a:r>
          </a:p>
        </p:txBody>
      </p:sp>
    </p:spTree>
    <p:extLst>
      <p:ext uri="{BB962C8B-B14F-4D97-AF65-F5344CB8AC3E}">
        <p14:creationId xmlns:p14="http://schemas.microsoft.com/office/powerpoint/2010/main" val="22068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133600" y="1447800"/>
            <a:ext cx="7398413" cy="5316936"/>
          </a:xfrm>
          <a:prstGeom prst="rect">
            <a:avLst/>
          </a:prstGeom>
        </p:spPr>
      </p:pic>
    </p:spTree>
    <p:extLst>
      <p:ext uri="{BB962C8B-B14F-4D97-AF65-F5344CB8AC3E}">
        <p14:creationId xmlns:p14="http://schemas.microsoft.com/office/powerpoint/2010/main" val="326855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133600" y="1447800"/>
            <a:ext cx="7467021" cy="5319713"/>
          </a:xfrm>
          <a:prstGeom prst="rect">
            <a:avLst/>
          </a:prstGeom>
        </p:spPr>
      </p:pic>
    </p:spTree>
    <p:extLst>
      <p:ext uri="{BB962C8B-B14F-4D97-AF65-F5344CB8AC3E}">
        <p14:creationId xmlns:p14="http://schemas.microsoft.com/office/powerpoint/2010/main" val="417623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133600" y="1447800"/>
            <a:ext cx="7486650" cy="5344516"/>
          </a:xfrm>
          <a:prstGeom prst="rect">
            <a:avLst/>
          </a:prstGeom>
        </p:spPr>
      </p:pic>
    </p:spTree>
    <p:extLst>
      <p:ext uri="{BB962C8B-B14F-4D97-AF65-F5344CB8AC3E}">
        <p14:creationId xmlns:p14="http://schemas.microsoft.com/office/powerpoint/2010/main" val="401287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209800" y="1447800"/>
            <a:ext cx="7391400" cy="5229362"/>
          </a:xfrm>
          <a:prstGeom prst="rect">
            <a:avLst/>
          </a:prstGeom>
        </p:spPr>
      </p:pic>
    </p:spTree>
    <p:extLst>
      <p:ext uri="{BB962C8B-B14F-4D97-AF65-F5344CB8AC3E}">
        <p14:creationId xmlns:p14="http://schemas.microsoft.com/office/powerpoint/2010/main" val="38951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286000" y="1400176"/>
            <a:ext cx="7620000" cy="5380116"/>
          </a:xfrm>
          <a:prstGeom prst="rect">
            <a:avLst/>
          </a:prstGeom>
        </p:spPr>
      </p:pic>
    </p:spTree>
    <p:extLst>
      <p:ext uri="{BB962C8B-B14F-4D97-AF65-F5344CB8AC3E}">
        <p14:creationId xmlns:p14="http://schemas.microsoft.com/office/powerpoint/2010/main" val="298950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server Roles and Features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28600" y="1371600"/>
            <a:ext cx="7543800" cy="5422789"/>
          </a:xfrm>
          <a:prstGeom prst="rect">
            <a:avLst/>
          </a:prstGeom>
        </p:spPr>
      </p:pic>
      <p:pic>
        <p:nvPicPr>
          <p:cNvPr id="6" name="Picture 5"/>
          <p:cNvPicPr>
            <a:picLocks noChangeAspect="1"/>
          </p:cNvPicPr>
          <p:nvPr/>
        </p:nvPicPr>
        <p:blipFill>
          <a:blip r:embed="rId4"/>
          <a:stretch>
            <a:fillRect/>
          </a:stretch>
        </p:blipFill>
        <p:spPr>
          <a:xfrm>
            <a:off x="7848600" y="2709182"/>
            <a:ext cx="3981450" cy="2430236"/>
          </a:xfrm>
          <a:prstGeom prst="rect">
            <a:avLst/>
          </a:prstGeom>
        </p:spPr>
      </p:pic>
    </p:spTree>
    <p:extLst>
      <p:ext uri="{BB962C8B-B14F-4D97-AF65-F5344CB8AC3E}">
        <p14:creationId xmlns:p14="http://schemas.microsoft.com/office/powerpoint/2010/main" val="12853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manager overview</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62000" y="1447800"/>
            <a:ext cx="10466717" cy="5334000"/>
          </a:xfrm>
          <a:prstGeom prst="rect">
            <a:avLst/>
          </a:prstGeom>
        </p:spPr>
      </p:pic>
    </p:spTree>
    <p:extLst>
      <p:ext uri="{BB962C8B-B14F-4D97-AF65-F5344CB8AC3E}">
        <p14:creationId xmlns:p14="http://schemas.microsoft.com/office/powerpoint/2010/main" val="22837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upper menu items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295400" y="2819400"/>
            <a:ext cx="4046845" cy="2109788"/>
          </a:xfrm>
          <a:prstGeom prst="rect">
            <a:avLst/>
          </a:prstGeom>
        </p:spPr>
      </p:pic>
      <p:pic>
        <p:nvPicPr>
          <p:cNvPr id="6" name="Picture 5"/>
          <p:cNvPicPr>
            <a:picLocks noChangeAspect="1"/>
          </p:cNvPicPr>
          <p:nvPr/>
        </p:nvPicPr>
        <p:blipFill>
          <a:blip r:embed="rId4"/>
          <a:stretch>
            <a:fillRect/>
          </a:stretch>
        </p:blipFill>
        <p:spPr>
          <a:xfrm>
            <a:off x="6934200" y="1524000"/>
            <a:ext cx="3505200" cy="5024120"/>
          </a:xfrm>
          <a:prstGeom prst="rect">
            <a:avLst/>
          </a:prstGeom>
        </p:spPr>
      </p:pic>
    </p:spTree>
    <p:extLst>
      <p:ext uri="{BB962C8B-B14F-4D97-AF65-F5344CB8AC3E}">
        <p14:creationId xmlns:p14="http://schemas.microsoft.com/office/powerpoint/2010/main" val="269162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695191" y="1524000"/>
            <a:ext cx="10801618" cy="5156816"/>
          </a:xfrm>
          <a:prstGeom prst="rect">
            <a:avLst/>
          </a:prstGeom>
        </p:spPr>
      </p:pic>
    </p:spTree>
    <p:extLst>
      <p:ext uri="{BB962C8B-B14F-4D97-AF65-F5344CB8AC3E}">
        <p14:creationId xmlns:p14="http://schemas.microsoft.com/office/powerpoint/2010/main" val="412847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properties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71450" y="2135085"/>
            <a:ext cx="11849100" cy="3884715"/>
          </a:xfrm>
          <a:prstGeom prst="rect">
            <a:avLst/>
          </a:prstGeom>
        </p:spPr>
      </p:pic>
    </p:spTree>
    <p:extLst>
      <p:ext uri="{BB962C8B-B14F-4D97-AF65-F5344CB8AC3E}">
        <p14:creationId xmlns:p14="http://schemas.microsoft.com/office/powerpoint/2010/main" val="337555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properties (tasks)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038600" y="1600200"/>
            <a:ext cx="3276600" cy="5135737"/>
          </a:xfrm>
          <a:prstGeom prst="rect">
            <a:avLst/>
          </a:prstGeom>
        </p:spPr>
      </p:pic>
    </p:spTree>
    <p:extLst>
      <p:ext uri="{BB962C8B-B14F-4D97-AF65-F5344CB8AC3E}">
        <p14:creationId xmlns:p14="http://schemas.microsoft.com/office/powerpoint/2010/main" val="157823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Events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04775" y="2502580"/>
            <a:ext cx="11982450" cy="3364820"/>
          </a:xfrm>
          <a:prstGeom prst="rect">
            <a:avLst/>
          </a:prstGeom>
        </p:spPr>
      </p:pic>
    </p:spTree>
    <p:extLst>
      <p:ext uri="{BB962C8B-B14F-4D97-AF65-F5344CB8AC3E}">
        <p14:creationId xmlns:p14="http://schemas.microsoft.com/office/powerpoint/2010/main" val="232650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Server – Events (filters)</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2362200" y="1676400"/>
            <a:ext cx="6790551" cy="4940795"/>
          </a:xfrm>
          <a:prstGeom prst="rect">
            <a:avLst/>
          </a:prstGeom>
        </p:spPr>
      </p:pic>
    </p:spTree>
    <p:extLst>
      <p:ext uri="{BB962C8B-B14F-4D97-AF65-F5344CB8AC3E}">
        <p14:creationId xmlns:p14="http://schemas.microsoft.com/office/powerpoint/2010/main" val="225986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ixel design template">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 design template</Template>
  <TotalTime>335</TotalTime>
  <Words>1117</Words>
  <Application>Microsoft Office PowerPoint</Application>
  <PresentationFormat>Widescreen</PresentationFormat>
  <Paragraphs>99</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Times New Roman</vt:lpstr>
      <vt:lpstr>Wingdings</vt:lpstr>
      <vt:lpstr>Pixel design template</vt:lpstr>
      <vt:lpstr>6. Manage servers with Server Manager</vt:lpstr>
      <vt:lpstr>Intro</vt:lpstr>
      <vt:lpstr>Server manager overview</vt:lpstr>
      <vt:lpstr>Server upper menu items</vt:lpstr>
      <vt:lpstr>Dashboard</vt:lpstr>
      <vt:lpstr>Local Server - properties</vt:lpstr>
      <vt:lpstr>Local Server – properties (tasks)</vt:lpstr>
      <vt:lpstr>Local Server – Events</vt:lpstr>
      <vt:lpstr>Local Server – Events (filters)</vt:lpstr>
      <vt:lpstr>Local Server – Services</vt:lpstr>
      <vt:lpstr>Local Server – Best Practices Analyzer</vt:lpstr>
      <vt:lpstr>Local Server – Performance</vt:lpstr>
      <vt:lpstr>Local Server – Roles and Features</vt:lpstr>
      <vt:lpstr>Adding servers to manage</vt:lpstr>
      <vt:lpstr>Multiple managed servers</vt:lpstr>
      <vt:lpstr>Dynamic Server groups</vt:lpstr>
      <vt:lpstr>Dynamic Server groups</vt:lpstr>
      <vt:lpstr>Create a Server group</vt:lpstr>
      <vt:lpstr>Install server Roles and Features</vt:lpstr>
      <vt:lpstr>Install server Roles and Features</vt:lpstr>
      <vt:lpstr>Install server Roles and Features</vt:lpstr>
      <vt:lpstr>Install server Roles and Features</vt:lpstr>
      <vt:lpstr>Install server Roles and Features</vt:lpstr>
      <vt:lpstr>Install server Roles and Features</vt:lpstr>
      <vt:lpstr>Install server Roles and Features</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77</cp:revision>
  <cp:lastPrinted>1601-01-01T00:00:00Z</cp:lastPrinted>
  <dcterms:created xsi:type="dcterms:W3CDTF">2019-03-09T11:22:51Z</dcterms:created>
  <dcterms:modified xsi:type="dcterms:W3CDTF">2019-05-02T15:55:12Z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