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02" r:id="rId1"/>
  </p:sldMasterIdLst>
  <p:notesMasterIdLst>
    <p:notesMasterId r:id="rId25"/>
  </p:notesMasterIdLst>
  <p:handoutMasterIdLst>
    <p:handoutMasterId r:id="rId26"/>
  </p:handoutMasterIdLst>
  <p:sldIdLst>
    <p:sldId id="418" r:id="rId2"/>
    <p:sldId id="432" r:id="rId3"/>
    <p:sldId id="466" r:id="rId4"/>
    <p:sldId id="511" r:id="rId5"/>
    <p:sldId id="510" r:id="rId6"/>
    <p:sldId id="524" r:id="rId7"/>
    <p:sldId id="496" r:id="rId8"/>
    <p:sldId id="518" r:id="rId9"/>
    <p:sldId id="527" r:id="rId10"/>
    <p:sldId id="519" r:id="rId11"/>
    <p:sldId id="520" r:id="rId12"/>
    <p:sldId id="521" r:id="rId13"/>
    <p:sldId id="447" r:id="rId14"/>
    <p:sldId id="526" r:id="rId15"/>
    <p:sldId id="481" r:id="rId16"/>
    <p:sldId id="528" r:id="rId17"/>
    <p:sldId id="529" r:id="rId18"/>
    <p:sldId id="476" r:id="rId19"/>
    <p:sldId id="523" r:id="rId20"/>
    <p:sldId id="522" r:id="rId21"/>
    <p:sldId id="425" r:id="rId22"/>
    <p:sldId id="407" r:id="rId23"/>
    <p:sldId id="323" r:id="rId24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16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2B2B8"/>
    <a:srgbClr val="0099CC"/>
    <a:srgbClr val="8EB6B5"/>
    <a:srgbClr val="000000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149" autoAdjust="0"/>
    <p:restoredTop sz="94660" autoAdjust="0"/>
  </p:normalViewPr>
  <p:slideViewPr>
    <p:cSldViewPr>
      <p:cViewPr varScale="1">
        <p:scale>
          <a:sx n="73" d="100"/>
          <a:sy n="73" d="100"/>
        </p:scale>
        <p:origin x="131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1328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DDE9A3C-B4B1-4AD1-A7AC-65D1834AA82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64755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5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3796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0938" y="682625"/>
            <a:ext cx="4556125" cy="3416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9397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25938"/>
            <a:ext cx="5029200" cy="409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59398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9399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51875"/>
            <a:ext cx="2971800" cy="4556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77BABD4-FDE1-4E4A-A744-3E866A9A71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8375541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5C54E85A-E579-4B73-97E1-A0179C87027E}" type="slidenum">
              <a:rPr lang="en-US" altLang="en-US" sz="1200"/>
              <a:pPr/>
              <a:t>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09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3B3456C-CFD6-4C67-9BA0-2DA7840533F2}" type="slidenum">
              <a:rPr lang="en-US" altLang="en-US" sz="1200"/>
              <a:pPr/>
              <a:t>13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579410-ACF6-4F33-A0E6-9F0DD2476536}" type="slidenum">
              <a:rPr lang="en-US" altLang="en-US" sz="1200"/>
              <a:pPr/>
              <a:t>14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3786414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30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63E741D-4A69-4FA2-BBF9-F9B6899C8EB1}" type="slidenum">
              <a:rPr lang="en-US" altLang="en-US" sz="1200"/>
              <a:pPr/>
              <a:t>15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579410-ACF6-4F33-A0E6-9F0DD2476536}" type="slidenum">
              <a:rPr lang="en-US" altLang="en-US" sz="1200"/>
              <a:pPr/>
              <a:t>16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01487987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579410-ACF6-4F33-A0E6-9F0DD2476536}" type="slidenum">
              <a:rPr lang="en-US" altLang="en-US" sz="1200"/>
              <a:pPr/>
              <a:t>17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29793979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799BC4-7968-447B-BAF6-7E54CBCB555D}" type="slidenum">
              <a:rPr lang="en-US" altLang="en-US" sz="1200"/>
              <a:pPr/>
              <a:t>18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19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19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69579410-ACF6-4F33-A0E6-9F0DD2476536}" type="slidenum">
              <a:rPr lang="en-US" altLang="en-US" sz="1200"/>
              <a:pPr/>
              <a:t>19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29538742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40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40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7A799BC4-7968-447B-BAF6-7E54CBCB555D}" type="slidenum">
              <a:rPr lang="en-US" altLang="en-US" sz="1200"/>
              <a:pPr/>
              <a:t>20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4128187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505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506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73515C1-33FB-4B4D-B79B-43EDF21DF8D3}" type="slidenum">
              <a:rPr lang="en-US" altLang="en-US" sz="1200"/>
              <a:pPr/>
              <a:t>21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4608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4608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F48B4504-352D-49AB-A2C7-F837522AB55C}" type="slidenum">
              <a:rPr lang="en-US" altLang="en-US" sz="1200"/>
              <a:pPr/>
              <a:t>22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58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7C55779-F395-47EF-B67A-FA861BBBE28A}" type="slidenum">
              <a:rPr lang="en-US" altLang="en-US" sz="1200"/>
              <a:pPr/>
              <a:t>2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1031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54AAF5C-688B-47C2-B0F5-2A61ED11099C}" type="slidenum">
              <a:rPr lang="en-US" altLang="en-US" sz="1200"/>
              <a:pPr/>
              <a:t>23</a:t>
            </a:fld>
            <a:endParaRPr lang="en-US" altLang="en-US" sz="1200"/>
          </a:p>
        </p:txBody>
      </p:sp>
      <p:sp>
        <p:nvSpPr>
          <p:cNvPr id="471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68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68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C297C5FC-111C-4C1F-8B26-D7C88F747B79}" type="slidenum">
              <a:rPr lang="en-US" altLang="en-US" sz="1200"/>
              <a:pPr/>
              <a:t>3</a:t>
            </a:fld>
            <a:endParaRPr lang="en-US" altLang="en-US" sz="120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8AB91-B2E2-4B45-9A64-C083EC1EAF90}" type="slidenum">
              <a:rPr lang="en-US" altLang="en-US" sz="1200">
                <a:solidFill>
                  <a:srgbClr val="000000"/>
                </a:solidFill>
              </a:rPr>
              <a:pPr/>
              <a:t>7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8AB91-B2E2-4B45-9A64-C083EC1EAF90}" type="slidenum">
              <a:rPr lang="en-US" altLang="en-US" sz="1200">
                <a:solidFill>
                  <a:srgbClr val="000000"/>
                </a:solidFill>
              </a:rPr>
              <a:pPr/>
              <a:t>8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7177849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8AB91-B2E2-4B45-9A64-C083EC1EAF90}" type="slidenum">
              <a:rPr lang="en-US" altLang="en-US" sz="1200">
                <a:solidFill>
                  <a:srgbClr val="000000"/>
                </a:solidFill>
              </a:rPr>
              <a:pPr/>
              <a:t>9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5768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8AB91-B2E2-4B45-9A64-C083EC1EAF90}" type="slidenum">
              <a:rPr lang="en-US" altLang="en-US" sz="1200">
                <a:solidFill>
                  <a:srgbClr val="000000"/>
                </a:solidFill>
              </a:rPr>
              <a:pPr/>
              <a:t>10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2005144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8AB91-B2E2-4B45-9A64-C083EC1EAF90}" type="slidenum">
              <a:rPr lang="en-US" altLang="en-US" sz="1200">
                <a:solidFill>
                  <a:srgbClr val="000000"/>
                </a:solidFill>
              </a:rPr>
              <a:pPr/>
              <a:t>11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607989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4BC8AB91-B2E2-4B45-9A64-C083EC1EAF90}" type="slidenum">
              <a:rPr lang="en-US" altLang="en-US" sz="1200">
                <a:solidFill>
                  <a:srgbClr val="000000"/>
                </a:solidFill>
              </a:rPr>
              <a:pPr/>
              <a:t>12</a:t>
            </a:fld>
            <a:endParaRPr lang="en-US" altLang="en-US" sz="12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50748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 flipV="1">
            <a:off x="5410200" y="3810000"/>
            <a:ext cx="3733800" cy="904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 flipV="1">
            <a:off x="5410200" y="3897313"/>
            <a:ext cx="3733800" cy="19208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5410200" y="4114800"/>
            <a:ext cx="3733800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 flipV="1">
            <a:off x="5410200" y="4164013"/>
            <a:ext cx="1965325" cy="19050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 flipV="1">
            <a:off x="5410200" y="4198938"/>
            <a:ext cx="1965325" cy="9525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1" name="Rounded Rectangle 10"/>
          <p:cNvSpPr/>
          <p:nvPr/>
        </p:nvSpPr>
        <p:spPr bwMode="white">
          <a:xfrm>
            <a:off x="5410200" y="3962400"/>
            <a:ext cx="3063875" cy="26988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12" name="Rounded Rectangle 11"/>
          <p:cNvSpPr/>
          <p:nvPr/>
        </p:nvSpPr>
        <p:spPr bwMode="white">
          <a:xfrm>
            <a:off x="7377113" y="4060825"/>
            <a:ext cx="1600200" cy="36513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0" y="3649663"/>
            <a:ext cx="9144000" cy="2444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0" y="3675063"/>
            <a:ext cx="9144000" cy="1412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5" name="Rectangle 14"/>
          <p:cNvSpPr/>
          <p:nvPr/>
        </p:nvSpPr>
        <p:spPr>
          <a:xfrm flipV="1">
            <a:off x="6413500" y="3643313"/>
            <a:ext cx="2730500" cy="2476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0" y="0"/>
            <a:ext cx="9144000" cy="37020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7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875"/>
            <a:ext cx="960438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8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588"/>
            <a:ext cx="747712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2FF7CFC-3151-42D0-A83A-9AA0A5F0473F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5814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0A40FEE-E9B4-44C0-8DD1-3937EE13570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529442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475180-3770-404B-92AC-023E3BD57FF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63197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DD4E7A1-1BA4-4F9C-AFAB-0028CAC30AD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606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DCA5BAB-2064-46AB-9C9D-128C17071B2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466390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F89BE73-D2C6-488F-AF28-300BA5832D7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80230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/>
          <a:lstStyle>
            <a:lvl1pPr>
              <a:defRPr sz="4000" b="0" i="0" cap="none" baseline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CCB1FFC-1DC6-461D-8BF4-CCE35535879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1414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363" y="612775"/>
            <a:ext cx="9572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F3AE92-C5FB-4555-9450-8ECE3AD5DCA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83141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0555FE-9D44-4C91-8918-786EE025F86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500611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FA62A49-1DC3-4CA2-9C06-257D19060FA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830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A75064-7D0A-4274-B1CF-3CB3D1699E8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008695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0" y="366713"/>
            <a:ext cx="9144000" cy="8413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0" y="0"/>
            <a:ext cx="9144000" cy="31115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0" y="307975"/>
            <a:ext cx="9144000" cy="92075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200" y="360363"/>
            <a:ext cx="3733800" cy="904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39738"/>
            <a:ext cx="3733800" cy="18097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025" y="496888"/>
            <a:ext cx="3063875" cy="28575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938" y="588963"/>
            <a:ext cx="1600200" cy="3651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5263" y="-1588"/>
            <a:ext cx="57150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3988" y="-1588"/>
            <a:ext cx="28575" cy="620713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4938" y="-1588"/>
            <a:ext cx="9525" cy="620713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725" y="-1588"/>
            <a:ext cx="26988" cy="620713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400" y="0"/>
            <a:ext cx="55563" cy="585788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4125" y="0"/>
            <a:ext cx="7938" cy="585788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 dirty="0"/>
          </a:p>
        </p:txBody>
      </p:sp>
      <p:sp>
        <p:nvSpPr>
          <p:cNvPr id="1039" name="Title Placeholder 21"/>
          <p:cNvSpPr>
            <a:spLocks noGrp="1"/>
          </p:cNvSpPr>
          <p:nvPr>
            <p:ph type="title"/>
          </p:nvPr>
        </p:nvSpPr>
        <p:spPr bwMode="auto">
          <a:xfrm>
            <a:off x="457200" y="1143000"/>
            <a:ext cx="82296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40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457200" y="2249488"/>
            <a:ext cx="8229600" cy="4324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8" y="612775"/>
            <a:ext cx="957262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775"/>
            <a:ext cx="1325563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038" y="1588"/>
            <a:ext cx="762000" cy="366712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800">
                <a:solidFill>
                  <a:srgbClr val="FFFFFF"/>
                </a:solidFill>
              </a:defRPr>
            </a:lvl1pPr>
          </a:lstStyle>
          <a:p>
            <a:fld id="{819EB923-7D28-48D5-9812-92315052DF5C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949" r:id="rId1"/>
    <p:sldLayoutId id="2147484941" r:id="rId2"/>
    <p:sldLayoutId id="2147484942" r:id="rId3"/>
    <p:sldLayoutId id="2147484943" r:id="rId4"/>
    <p:sldLayoutId id="2147484950" r:id="rId5"/>
    <p:sldLayoutId id="2147484951" r:id="rId6"/>
    <p:sldLayoutId id="2147484944" r:id="rId7"/>
    <p:sldLayoutId id="2147484945" r:id="rId8"/>
    <p:sldLayoutId id="2147484946" r:id="rId9"/>
    <p:sldLayoutId id="2147484947" r:id="rId10"/>
    <p:sldLayoutId id="2147484948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Trebuchet MS" pitchFamily="34" charset="0"/>
        </a:defRPr>
      </a:lvl9pPr>
    </p:titleStyle>
    <p:bodyStyle>
      <a:lvl1pPr marL="365125" indent="-255588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7225" indent="-246063" algn="l" rtl="0" eaLnBrk="0" fontAlgn="base" hangingPunct="0">
        <a:spcBef>
          <a:spcPts val="300"/>
        </a:spcBef>
        <a:spcAft>
          <a:spcPct val="0"/>
        </a:spcAft>
        <a:buClr>
          <a:schemeClr val="accent2"/>
        </a:buClr>
        <a:buFont typeface="Georgia" panose="02040502050405020303" pitchFamily="18" charset="0"/>
        <a:buChar char="▫"/>
        <a:defRPr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2338" indent="-21907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13" indent="-200025" algn="l" rtl="0" eaLnBrk="0" fontAlgn="base" hangingPunct="0">
        <a:spcBef>
          <a:spcPts val="300"/>
        </a:spcBef>
        <a:spcAft>
          <a:spcPct val="0"/>
        </a:spcAft>
        <a:buClr>
          <a:schemeClr val="accent1"/>
        </a:buClr>
        <a:buFont typeface="Wingdings 2" panose="05020102010507070707" pitchFamily="18" charset="2"/>
        <a:buChar char=""/>
        <a:defRPr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063" indent="-182563" algn="l" rtl="0" eaLnBrk="0" fontAlgn="base" hangingPunct="0">
        <a:spcBef>
          <a:spcPts val="300"/>
        </a:spcBef>
        <a:spcAft>
          <a:spcPct val="0"/>
        </a:spcAft>
        <a:buClr>
          <a:srgbClr val="A04DA3"/>
        </a:buClr>
        <a:buFont typeface="Georgia" panose="02040502050405020303" pitchFamily="18" charset="0"/>
        <a:buChar char="▫"/>
        <a:defRPr sz="2000" kern="1200">
          <a:solidFill>
            <a:srgbClr val="A04DA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doe.virginia.gov/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ResultsHelp@doe.virginia.gov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>
          <a:xfrm>
            <a:off x="457200" y="1828800"/>
            <a:ext cx="8458200" cy="1241425"/>
          </a:xfrm>
        </p:spPr>
        <p:txBody>
          <a:bodyPr>
            <a:normAutofit fontScale="90000"/>
          </a:bodyPr>
          <a:lstStyle/>
          <a:p>
            <a:pPr algn="ctr" eaLnBrk="1" fontAlgn="auto" hangingPunct="1">
              <a:spcAft>
                <a:spcPts val="0"/>
              </a:spcAft>
              <a:defRPr/>
            </a:pPr>
            <a:r>
              <a:rPr lang="en-US" dirty="0" smtClean="0"/>
              <a:t/>
            </a:r>
            <a:br>
              <a:rPr lang="en-US" dirty="0" smtClean="0"/>
            </a:br>
            <a:r>
              <a:rPr lang="en-US" sz="4900" dirty="0" smtClean="0"/>
              <a:t>Master Schedule Collection</a:t>
            </a:r>
            <a:endParaRPr lang="en-US" sz="4900" dirty="0"/>
          </a:p>
        </p:txBody>
      </p:sp>
      <p:sp>
        <p:nvSpPr>
          <p:cNvPr id="5123" name="Subtitle 4"/>
          <p:cNvSpPr>
            <a:spLocks noGrp="1"/>
          </p:cNvSpPr>
          <p:nvPr>
            <p:ph type="subTitle" idx="1"/>
          </p:nvPr>
        </p:nvSpPr>
        <p:spPr>
          <a:xfrm>
            <a:off x="228600" y="4800600"/>
            <a:ext cx="8534400" cy="1447800"/>
          </a:xfrm>
        </p:spPr>
        <p:txBody>
          <a:bodyPr/>
          <a:lstStyle/>
          <a:p>
            <a:pPr marL="63500" eaLnBrk="1" hangingPunct="1"/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</a:rPr>
              <a:t>2019-2020 Updates</a:t>
            </a:r>
          </a:p>
          <a:p>
            <a:pPr marL="63500" eaLnBrk="1" hangingPunct="1"/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</a:rPr>
              <a:t>Virginia Department of Education</a:t>
            </a:r>
          </a:p>
          <a:p>
            <a:pPr marL="63500" eaLnBrk="1" hangingPunct="1"/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</a:rPr>
              <a:t>Office of Educational Information Management</a:t>
            </a:r>
          </a:p>
          <a:p>
            <a:pPr marL="63500" eaLnBrk="1" hangingPunct="1"/>
            <a:endParaRPr lang="en-US" altLang="en-US" sz="2000" dirty="0" smtClean="0"/>
          </a:p>
          <a:p>
            <a:pPr marL="63500" eaLnBrk="1" hangingPunct="1"/>
            <a:r>
              <a:rPr lang="en-US" altLang="en-US" sz="2000" dirty="0" smtClean="0">
                <a:solidFill>
                  <a:schemeClr val="accent6">
                    <a:lumMod val="50000"/>
                  </a:schemeClr>
                </a:solidFill>
              </a:rPr>
              <a:t>June 2019</a:t>
            </a:r>
          </a:p>
        </p:txBody>
      </p:sp>
      <p:sp>
        <p:nvSpPr>
          <p:cNvPr id="512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2F6A2300-E5FB-4B50-839A-7F61A88341AD}" type="slidenum">
              <a:rPr lang="en-US" altLang="en-US" sz="1800">
                <a:solidFill>
                  <a:schemeClr val="bg1"/>
                </a:solidFill>
              </a:rPr>
              <a:pPr/>
              <a:t>1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 Record cont.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Dual Enrollment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Dual Enrollment Flag identifies the student who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participated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 a course as defined in the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Governing Principles for Dual Enrollment between Virginia Public Schools and the Virginia Community College System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Dual enrollment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refers to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college-level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coursework taken by high school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students wherein the course counts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towards high school graduation and is designed to result in earned college credits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6830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 Record cont.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Governor’s Academy Codes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Governor’s Academies are defined by program content, not by the location or delivery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of content.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  Courses may be delivered in a high school, technical center or community college campus, online, or in other innovative ways.  These are full-day or part-day, academic-year programs.  The establishment of a Governor’s Academy must be approved by the Virginia Board of Education.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 – Governor’s STEM Academy Code – focuses 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STEM (Science, Technology, Engineering and Mathematics) literacy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H – Governor’s Health Academy Code – focuses on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health science literacy 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723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 Record cont.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 lnSpcReduction="10000"/>
          </a:bodyPr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Credit Awarded Flag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Indicates student passed the classroom portion of the course and received high school credit for passing the course. 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This does not apply to elementary and non-credit bearing middle school classes. 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Additional Edits Added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Credit Awarded Flag inconsistent with Courses Reported</a:t>
            </a: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Warning - At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least 75% of records for credit earning courses should have a Credit Awarded Flag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Fatal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- No records have been reported with a Credit Awarded Flag =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Y</a:t>
            </a: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Fatal – No records have been reported with a Credit Awarded Flag = N</a:t>
            </a:r>
            <a:endParaRPr lang="en-US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768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3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534400" cy="914400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New Data Elements and Codes for 2019-2020</a:t>
            </a:r>
          </a:p>
        </p:txBody>
      </p:sp>
      <p:sp>
        <p:nvSpPr>
          <p:cNvPr id="1331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E8FC9D6A-BDC8-4967-BFAA-7A3AB6315E21}" type="slidenum">
              <a:rPr lang="en-US" altLang="en-US" sz="1800">
                <a:solidFill>
                  <a:schemeClr val="bg1"/>
                </a:solidFill>
              </a:rPr>
              <a:pPr/>
              <a:t>13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New Data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763000" cy="5181600"/>
          </a:xfrm>
        </p:spPr>
        <p:txBody>
          <a:bodyPr/>
          <a:lstStyle/>
          <a:p>
            <a:pPr marL="109537" lvl="1" indent="0">
              <a:buClr>
                <a:schemeClr val="accent1">
                  <a:lumMod val="50000"/>
                </a:schemeClr>
              </a:buClr>
              <a:buNone/>
              <a:defRPr/>
            </a:pPr>
            <a:r>
              <a:rPr lang="en-US" altLang="en-US" sz="2400" dirty="0" smtClean="0">
                <a:solidFill>
                  <a:schemeClr val="accent6">
                    <a:lumMod val="50000"/>
                  </a:schemeClr>
                </a:solidFill>
              </a:rPr>
              <a:t>C Record</a:t>
            </a:r>
          </a:p>
          <a:p>
            <a:pPr marL="630238" lvl="2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50000"/>
                  </a:schemeClr>
                </a:solidFill>
              </a:rPr>
              <a:t>MOP ID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MOP ID is a code that identifies a course with curriculum and delivery that is provided by an approved Multi-division Online Provider.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In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order to be considered a MOP, the content must be created and taught by the approved MOP.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Edits:</a:t>
            </a:r>
          </a:p>
          <a:p>
            <a:pPr marL="1096963" lvl="4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If MOP ID is not null, then Virtual Course Indicator in the F Record is required</a:t>
            </a:r>
          </a:p>
          <a:p>
            <a:pPr marL="1096963" lvl="4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New Edit for </a:t>
            </a:r>
            <a:r>
              <a:rPr lang="en-US" i="1" dirty="0">
                <a:solidFill>
                  <a:schemeClr val="accent6">
                    <a:lumMod val="50000"/>
                  </a:schemeClr>
                </a:solidFill>
              </a:rPr>
              <a:t>Virtual Course </a:t>
            </a:r>
            <a:r>
              <a:rPr lang="en-US" i="1" dirty="0" smtClean="0">
                <a:solidFill>
                  <a:schemeClr val="accent6">
                    <a:lumMod val="50000"/>
                  </a:schemeClr>
                </a:solidFill>
              </a:rPr>
              <a:t>Indicator (F Record)</a:t>
            </a:r>
            <a:endParaRPr lang="en-US" i="1" dirty="0">
              <a:solidFill>
                <a:schemeClr val="accent6">
                  <a:lumMod val="50000"/>
                </a:schemeClr>
              </a:solidFill>
            </a:endParaRPr>
          </a:p>
          <a:p>
            <a:pPr marL="1317244" lvl="5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Required if MOP ID is not null.</a:t>
            </a:r>
            <a:r>
              <a:rPr lang="en-US" sz="2200" dirty="0">
                <a:solidFill>
                  <a:schemeClr val="accent6">
                    <a:lumMod val="50000"/>
                  </a:schemeClr>
                </a:solidFill>
              </a:rPr>
              <a:t> </a:t>
            </a:r>
          </a:p>
          <a:p>
            <a:pPr marL="1317244" lvl="5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dirty="0"/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000" dirty="0" smtClean="0"/>
          </a:p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400" dirty="0" smtClean="0"/>
          </a:p>
          <a:p>
            <a:pPr marL="374650" lvl="2" indent="0">
              <a:buClr>
                <a:srgbClr val="A04DA3"/>
              </a:buClr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3346274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 txBox="1">
            <a:spLocks noChangeArrowheads="1"/>
          </p:cNvSpPr>
          <p:nvPr/>
        </p:nvSpPr>
        <p:spPr bwMode="auto">
          <a:xfrm>
            <a:off x="420688" y="6096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MOP IDs</a:t>
            </a:r>
            <a:endParaRPr lang="en-US" altLang="en-US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263525" y="1524000"/>
            <a:ext cx="8763000" cy="5181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65125" indent="-255588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57225" indent="-2460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2"/>
              </a:buClr>
              <a:buFont typeface="Georgia" pitchFamily="18" charset="0"/>
              <a:buChar char="▫"/>
              <a:defRPr sz="2600" kern="120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2pPr>
            <a:lvl3pPr marL="922338" indent="-21907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1179513" indent="-200025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chemeClr val="accent1"/>
              </a:buClr>
              <a:buFont typeface="Wingdings 2" pitchFamily="18" charset="2"/>
              <a:buChar char=""/>
              <a:defRPr sz="22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4pPr>
            <a:lvl5pPr marL="1389063" indent="-182563" algn="l" rtl="0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 kern="1200">
                <a:solidFill>
                  <a:srgbClr val="A04DA3"/>
                </a:solidFill>
                <a:latin typeface="+mn-lt"/>
                <a:ea typeface="+mn-ea"/>
                <a:cs typeface="+mn-cs"/>
              </a:defRPr>
            </a:lvl5pPr>
            <a:lvl6pPr marL="1609344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6pPr>
            <a:lvl7pPr marL="182880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▫"/>
              <a:defRPr kumimoji="0" sz="16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7pPr>
            <a:lvl8pPr marL="2029968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5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8pPr>
            <a:lvl9pPr marL="2240280" indent="-182880" algn="l" rtl="0" eaLnBrk="1" latinLnBrk="0" hangingPunct="1">
              <a:spcBef>
                <a:spcPts val="300"/>
              </a:spcBef>
              <a:buClr>
                <a:schemeClr val="accent3"/>
              </a:buClr>
              <a:buFont typeface="Georgia"/>
              <a:buChar char="◦"/>
              <a:defRPr kumimoji="0" sz="1400" kern="1200" baseline="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061656" lvl="5" indent="0">
              <a:buClr>
                <a:schemeClr val="accent1">
                  <a:lumMod val="50000"/>
                </a:schemeClr>
              </a:buClr>
              <a:buFont typeface="Georgia"/>
              <a:buNone/>
              <a:defRPr/>
            </a:pPr>
            <a:endParaRPr lang="en-US" altLang="en-US" sz="1600" dirty="0" smtClean="0">
              <a:solidFill>
                <a:schemeClr val="accent2"/>
              </a:solidFill>
            </a:endParaRPr>
          </a:p>
          <a:p>
            <a:pPr marL="631825" lvl="3" indent="0">
              <a:buClr>
                <a:schemeClr val="tx1"/>
              </a:buClr>
              <a:buFont typeface="Wingdings 2" pitchFamily="18" charset="2"/>
              <a:buNone/>
              <a:defRPr/>
            </a:pPr>
            <a:endParaRPr lang="en-US" altLang="en-US" sz="1100" dirty="0" smtClean="0"/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9807509"/>
              </p:ext>
            </p:extLst>
          </p:nvPr>
        </p:nvGraphicFramePr>
        <p:xfrm>
          <a:off x="914400" y="1523996"/>
          <a:ext cx="7315200" cy="500373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728834">
                  <a:extLst>
                    <a:ext uri="{9D8B030D-6E8A-4147-A177-3AD203B41FA5}">
                      <a16:colId xmlns:a16="http://schemas.microsoft.com/office/drawing/2014/main" val="835399298"/>
                    </a:ext>
                  </a:extLst>
                </a:gridCol>
                <a:gridCol w="6586366">
                  <a:extLst>
                    <a:ext uri="{9D8B030D-6E8A-4147-A177-3AD203B41FA5}">
                      <a16:colId xmlns:a16="http://schemas.microsoft.com/office/drawing/2014/main" val="3405206885"/>
                    </a:ext>
                  </a:extLst>
                </a:gridCol>
              </a:tblGrid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Code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Description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470957940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Apex Learning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2135812278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BYU Independent Study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857026440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Chesterfield County Public Schools – CCPS Online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2823379998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7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Pearson (formerly known as Connections Education, LLC)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912232209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EdOptions Academy (Edmentum, Inc.; formerly known as Plato Learning)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4169883633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EdisonLearning, Inc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036406636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Edgenuity (formerly known as Education 2020)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742010952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11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Florida Virtual School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4224075934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13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K12 Virtual Schools, LLC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2271059107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The Virtual High School (formerly known as The VHS Collaborative)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3893269877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York County School Division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425099362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16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Accelerate Education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877973370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19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OdysseyWare Academy (formerly Glynlyon-OdysseyWare)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422258828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Proximity Learning, Inc.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288840857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Middleton Academy (formerly Milburn Online)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3911683595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28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Founders Education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2320760359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30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Fuel Education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1804401446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32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Nextide Academy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970371271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34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R.I.S.E. Hybrid Academy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2442271747"/>
                  </a:ext>
                </a:extLst>
              </a:tr>
              <a:tr h="238273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35</a:t>
                      </a:r>
                      <a:endParaRPr lang="en-US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My Virtual Academy</a:t>
                      </a:r>
                      <a:endParaRPr lang="en-US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7148" marR="67148" marT="0" marB="0"/>
                </a:tc>
                <a:extLst>
                  <a:ext uri="{0D108BD9-81ED-4DB2-BD59-A6C34878D82A}">
                    <a16:rowId xmlns:a16="http://schemas.microsoft.com/office/drawing/2014/main" val="3098555840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New Data Elements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763000" cy="5181600"/>
          </a:xfrm>
        </p:spPr>
        <p:txBody>
          <a:bodyPr/>
          <a:lstStyle/>
          <a:p>
            <a:pPr marL="109537" lvl="1" indent="0">
              <a:buClr>
                <a:schemeClr val="accent1">
                  <a:lumMod val="50000"/>
                </a:schemeClr>
              </a:buClr>
              <a:buNone/>
              <a:defRPr/>
            </a:pPr>
            <a:r>
              <a:rPr lang="en-US" altLang="en-US" sz="2400" dirty="0" smtClean="0">
                <a:solidFill>
                  <a:schemeClr val="accent6">
                    <a:lumMod val="50000"/>
                  </a:schemeClr>
                </a:solidFill>
              </a:rPr>
              <a:t>C Record</a:t>
            </a:r>
          </a:p>
          <a:p>
            <a:pPr marL="717550" lvl="2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50000"/>
                  </a:schemeClr>
                </a:solidFill>
              </a:rPr>
              <a:t>SCED Course Level</a:t>
            </a:r>
          </a:p>
          <a:p>
            <a:pPr marL="974725" lvl="3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Code that conveys the level of rigor of the course. </a:t>
            </a:r>
          </a:p>
          <a:p>
            <a:pPr marL="754063" lvl="2" indent="-3429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Edits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Must be a valid SCED Course Code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Must be alpha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Must be one character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May be blank if course is an AP/IB Course</a:t>
            </a:r>
            <a:endParaRPr lang="en-US" dirty="0"/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000" dirty="0" smtClean="0"/>
          </a:p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400" dirty="0" smtClean="0"/>
          </a:p>
          <a:p>
            <a:pPr marL="374650" lvl="2" indent="0">
              <a:buClr>
                <a:srgbClr val="A04DA3"/>
              </a:buClr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22532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SCED Course Level Code</a:t>
            </a:r>
            <a:endParaRPr lang="en-US" altLang="en-US" dirty="0" smtClean="0"/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763000" cy="5181600"/>
          </a:xfrm>
        </p:spPr>
        <p:txBody>
          <a:bodyPr/>
          <a:lstStyle/>
          <a:p>
            <a:pPr marL="566737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B = Basic or Remedial</a:t>
            </a:r>
          </a:p>
          <a:p>
            <a:pPr marL="566737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G = General or Regular</a:t>
            </a:r>
          </a:p>
          <a:p>
            <a:pPr marL="566737" lvl="1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E = Enriched or Advanced</a:t>
            </a:r>
          </a:p>
          <a:p>
            <a:pPr marL="831850" lvl="2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Use for elementary and middle school course</a:t>
            </a:r>
          </a:p>
          <a:p>
            <a:pPr marL="274637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H = Honors</a:t>
            </a:r>
          </a:p>
          <a:p>
            <a:pPr marL="831850" lvl="2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Use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for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 high school level courses</a:t>
            </a:r>
          </a:p>
          <a:p>
            <a:pPr marL="274637" indent="-457200">
              <a:buClr>
                <a:schemeClr val="accent1">
                  <a:lumMod val="50000"/>
                </a:schemeClr>
              </a:buClr>
              <a:buFont typeface="Arial" panose="020B0604020202020204" pitchFamily="34" charset="0"/>
              <a:buChar char="•"/>
              <a:defRPr/>
            </a:pP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X = No Specific Level of Rigor</a:t>
            </a:r>
            <a:endParaRPr lang="en-US" sz="2400" dirty="0"/>
          </a:p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400" dirty="0" smtClean="0"/>
          </a:p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400" dirty="0" smtClean="0"/>
          </a:p>
          <a:p>
            <a:pPr marL="374650" lvl="2" indent="0">
              <a:buClr>
                <a:srgbClr val="A04DA3"/>
              </a:buClr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1977957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534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Accreditation &amp; MSC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6F3B60-5784-484B-84BD-E07E0F35D0BB}" type="slidenum">
              <a:rPr lang="en-US" altLang="en-US" sz="1800">
                <a:solidFill>
                  <a:schemeClr val="bg1"/>
                </a:solidFill>
              </a:rPr>
              <a:pPr/>
              <a:t>18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Accreditation &amp; MSC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228600" y="1524000"/>
            <a:ext cx="8763000" cy="5181600"/>
          </a:xfrm>
        </p:spPr>
        <p:txBody>
          <a:bodyPr/>
          <a:lstStyle/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altLang="en-US" sz="2400" dirty="0" smtClean="0">
                <a:solidFill>
                  <a:schemeClr val="accent6">
                    <a:lumMod val="50000"/>
                  </a:schemeClr>
                </a:solidFill>
              </a:rPr>
              <a:t>C Record</a:t>
            </a:r>
          </a:p>
          <a:p>
            <a:pPr marL="630238" lvl="2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AP/IB Courses</a:t>
            </a:r>
          </a:p>
          <a:p>
            <a:pPr marL="630238" lvl="2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2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altLang="en-US" sz="2400" dirty="0" smtClean="0">
                <a:solidFill>
                  <a:schemeClr val="accent6">
                    <a:lumMod val="50000"/>
                  </a:schemeClr>
                </a:solidFill>
              </a:rPr>
              <a:t>F Record</a:t>
            </a:r>
          </a:p>
          <a:p>
            <a:pPr marL="630238" lvl="2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altLang="en-US" sz="2200" dirty="0" smtClean="0">
                <a:solidFill>
                  <a:schemeClr val="accent6">
                    <a:lumMod val="50000"/>
                  </a:schemeClr>
                </a:solidFill>
              </a:rPr>
              <a:t>Dual Enrollment Flag</a:t>
            </a:r>
          </a:p>
          <a:p>
            <a:pPr marL="630238" lvl="2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Work-based Learning Code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 – Cooperative Education 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2 – Registered Apprenticeship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3 – Internship 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6 – Service Learning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7 – Clinical Experience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8 – Supervised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Agricultural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Experience</a:t>
            </a:r>
          </a:p>
          <a:p>
            <a:pPr marL="630238" lvl="2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200" dirty="0" smtClean="0">
                <a:solidFill>
                  <a:schemeClr val="accent6">
                    <a:lumMod val="50000"/>
                  </a:schemeClr>
                </a:solidFill>
              </a:rPr>
              <a:t>Credit Awarded Flag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1317244" lvl="5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dirty="0"/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000" dirty="0" smtClean="0"/>
          </a:p>
          <a:p>
            <a:pPr marL="365125" lvl="1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endParaRPr lang="en-US" altLang="en-US" sz="2400" dirty="0" smtClean="0"/>
          </a:p>
          <a:p>
            <a:pPr marL="374650" lvl="2" indent="0">
              <a:buClr>
                <a:srgbClr val="A04DA3"/>
              </a:buClr>
              <a:buFont typeface="Wingdings 2" panose="05020102010507070707" pitchFamily="18" charset="2"/>
              <a:buNone/>
              <a:defRPr/>
            </a:pPr>
            <a:endParaRPr lang="en-US" alt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0569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Agenda</a:t>
            </a:r>
          </a:p>
        </p:txBody>
      </p:sp>
      <p:sp>
        <p:nvSpPr>
          <p:cNvPr id="6147" name="Content Placeholder 2"/>
          <p:cNvSpPr>
            <a:spLocks noGrp="1"/>
          </p:cNvSpPr>
          <p:nvPr>
            <p:ph idx="1"/>
          </p:nvPr>
        </p:nvSpPr>
        <p:spPr>
          <a:xfrm>
            <a:off x="457200" y="2209800"/>
            <a:ext cx="7848600" cy="4191000"/>
          </a:xfrm>
        </p:spPr>
        <p:txBody>
          <a:bodyPr/>
          <a:lstStyle/>
          <a:p>
            <a:pPr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Updates &amp; Clarification to Data Elements</a:t>
            </a:r>
          </a:p>
          <a:p>
            <a:pPr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New Data Elements and Codes for 2019-2020</a:t>
            </a:r>
          </a:p>
          <a:p>
            <a:pPr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Accreditation &amp; MSC</a:t>
            </a:r>
          </a:p>
          <a:p>
            <a:pPr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Questions</a:t>
            </a:r>
          </a:p>
          <a:p>
            <a:pPr marL="109537" indent="0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None/>
              <a:defRPr/>
            </a:pPr>
            <a:endParaRPr lang="en-US" altLang="en-US" dirty="0" smtClean="0">
              <a:solidFill>
                <a:schemeClr val="tx2"/>
              </a:solidFill>
            </a:endParaRPr>
          </a:p>
          <a:p>
            <a:pPr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3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534400" cy="914400"/>
          </a:xfrm>
        </p:spPr>
        <p:txBody>
          <a:bodyPr>
            <a:normAutofit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General Information</a:t>
            </a:r>
          </a:p>
        </p:txBody>
      </p:sp>
      <p:sp>
        <p:nvSpPr>
          <p:cNvPr id="2765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A86F3B60-5784-484B-84BD-E07E0F35D0BB}" type="slidenum">
              <a:rPr lang="en-US" altLang="en-US" sz="1800">
                <a:solidFill>
                  <a:schemeClr val="bg1"/>
                </a:solidFill>
              </a:rPr>
              <a:pPr/>
              <a:t>20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8586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6096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MSC Website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1600200"/>
            <a:ext cx="8839200" cy="4572000"/>
          </a:xfrm>
        </p:spPr>
        <p:txBody>
          <a:bodyPr>
            <a:normAutofit/>
          </a:bodyPr>
          <a:lstStyle/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 smtClean="0">
                <a:solidFill>
                  <a:schemeClr val="accent3">
                    <a:lumMod val="75000"/>
                  </a:schemeClr>
                </a:solidFill>
                <a:hlinkClick r:id="rId3"/>
              </a:rPr>
              <a:t>HTTP://WWW.DOE.VIRGINIA.GOV/</a:t>
            </a:r>
            <a:endParaRPr lang="en-US" sz="2400" dirty="0" smtClean="0">
              <a:solidFill>
                <a:schemeClr val="accent3">
                  <a:lumMod val="75000"/>
                </a:schemeClr>
              </a:solidFill>
            </a:endParaRP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2400" dirty="0">
                <a:solidFill>
                  <a:schemeClr val="accent6">
                    <a:lumMod val="50000"/>
                  </a:schemeClr>
                </a:solidFill>
              </a:rPr>
              <a:t>(Information Management&gt;Data Collection&gt; </a:t>
            </a:r>
            <a:r>
              <a:rPr lang="en-US" sz="2400" dirty="0" smtClean="0">
                <a:solidFill>
                  <a:schemeClr val="accent6">
                    <a:lumMod val="50000"/>
                  </a:schemeClr>
                </a:solidFill>
              </a:rPr>
              <a:t>Master Schedule Collection)</a:t>
            </a:r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sz="5000" dirty="0">
              <a:solidFill>
                <a:schemeClr val="accent1"/>
              </a:solidFill>
            </a:endParaRPr>
          </a:p>
          <a:p>
            <a:pPr marL="365125" lvl="1" indent="-255588">
              <a:lnSpc>
                <a:spcPct val="90000"/>
              </a:lnSpc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All support documentation will be updated on the website as soon as it is finalized</a:t>
            </a:r>
            <a:r>
              <a:rPr lang="en-US" dirty="0" smtClean="0"/>
              <a:t/>
            </a:r>
            <a:br>
              <a:rPr lang="en-US" dirty="0" smtClean="0"/>
            </a:br>
            <a:endParaRPr lang="en-US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endParaRPr lang="en-US" dirty="0" smtClean="0"/>
          </a:p>
          <a:p>
            <a:pPr marL="365760" indent="-256032" eaLnBrk="1" fontAlgn="auto" hangingPunct="1">
              <a:lnSpc>
                <a:spcPct val="90000"/>
              </a:lnSpc>
              <a:spcAft>
                <a:spcPts val="0"/>
              </a:spcAft>
              <a:buClr>
                <a:schemeClr val="accent3"/>
              </a:buClr>
              <a:buFontTx/>
              <a:buNone/>
              <a:defRPr/>
            </a:pPr>
            <a:endParaRPr 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228600" y="914400"/>
            <a:ext cx="8229600" cy="1066800"/>
          </a:xfrm>
        </p:spPr>
        <p:txBody>
          <a:bodyPr/>
          <a:lstStyle/>
          <a:p>
            <a:pPr eaLnBrk="1" hangingPunct="1"/>
            <a:r>
              <a:rPr lang="en-US" altLang="en-US" smtClean="0"/>
              <a:t>General Contact Information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762000" y="2514600"/>
            <a:ext cx="8382000" cy="3581400"/>
          </a:xfrm>
        </p:spPr>
        <p:txBody>
          <a:bodyPr/>
          <a:lstStyle/>
          <a:p>
            <a:pPr eaLnBrk="1" hangingPunct="1"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Email:  </a:t>
            </a:r>
            <a:r>
              <a:rPr lang="en-US" altLang="en-US" dirty="0" smtClean="0">
                <a:hlinkClick r:id="rId3"/>
              </a:rPr>
              <a:t>ResultsHelp@doe.virginia.gov</a:t>
            </a:r>
            <a:endParaRPr lang="en-US" altLang="en-US" dirty="0" smtClean="0"/>
          </a:p>
          <a:p>
            <a:pPr marL="109537" indent="0" eaLnBrk="1" hangingPunct="1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None/>
              <a:defRPr/>
            </a:pPr>
            <a:endParaRPr lang="en-US" alt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eaLnBrk="1" hangingPunct="1"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Answered from 7:00 AM t0 4:30 PM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Checked every 15 minutes (last check at 4:15 PM)</a:t>
            </a:r>
          </a:p>
          <a:p>
            <a:pPr eaLnBrk="1" hangingPunct="1">
              <a:buClr>
                <a:schemeClr val="accent1">
                  <a:lumMod val="50000"/>
                </a:schemeClr>
              </a:buClr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1029"/>
          <p:cNvSpPr>
            <a:spLocks noGrp="1" noChangeArrowheads="1"/>
          </p:cNvSpPr>
          <p:nvPr>
            <p:ph type="title"/>
          </p:nvPr>
        </p:nvSpPr>
        <p:spPr>
          <a:xfrm>
            <a:off x="457200" y="1143000"/>
            <a:ext cx="8229600" cy="1069975"/>
          </a:xfrm>
        </p:spPr>
        <p:txBody>
          <a:bodyPr/>
          <a:lstStyle/>
          <a:p>
            <a:pPr eaLnBrk="1" hangingPunct="1"/>
            <a:r>
              <a:rPr lang="en-US" altLang="en-US" smtClean="0"/>
              <a:t>Questions?</a:t>
            </a:r>
          </a:p>
        </p:txBody>
      </p:sp>
      <p:pic>
        <p:nvPicPr>
          <p:cNvPr id="31747" name="Picture 3" descr="C:\Documents and Settings\iuq78987\Local Settings\Temporary Internet Files\Content.IE5\9T49HPTD\MP900439536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71600" y="2438400"/>
            <a:ext cx="6400800" cy="3444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3"/>
          <p:cNvSpPr>
            <a:spLocks noGrp="1"/>
          </p:cNvSpPr>
          <p:nvPr>
            <p:ph type="ctrTitle"/>
          </p:nvPr>
        </p:nvSpPr>
        <p:spPr>
          <a:xfrm>
            <a:off x="457200" y="2401888"/>
            <a:ext cx="8458200" cy="1470025"/>
          </a:xfrm>
        </p:spPr>
        <p:txBody>
          <a:bodyPr/>
          <a:lstStyle/>
          <a:p>
            <a:pPr eaLnBrk="1" hangingPunct="1"/>
            <a:r>
              <a:rPr lang="en-US" altLang="en-US" smtClean="0"/>
              <a:t/>
            </a:r>
            <a:br>
              <a:rPr lang="en-US" altLang="en-US" smtClean="0"/>
            </a:br>
            <a:endParaRPr lang="en-US" altLang="en-US" smtClean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381000" y="4800600"/>
            <a:ext cx="8534400" cy="914400"/>
          </a:xfrm>
        </p:spPr>
        <p:txBody>
          <a:bodyPr>
            <a:normAutofit fontScale="77500" lnSpcReduction="20000"/>
          </a:bodyPr>
          <a:lstStyle/>
          <a:p>
            <a:pPr eaLnBrk="1" fontAlgn="auto" hangingPunct="1">
              <a:spcAft>
                <a:spcPts val="0"/>
              </a:spcAft>
              <a:buClr>
                <a:schemeClr val="accent3"/>
              </a:buClr>
              <a:buFont typeface="Georgia"/>
              <a:buNone/>
              <a:defRPr/>
            </a:pPr>
            <a:r>
              <a:rPr lang="en-US" sz="4000" dirty="0" smtClean="0">
                <a:solidFill>
                  <a:schemeClr val="accent6">
                    <a:lumMod val="50000"/>
                  </a:schemeClr>
                </a:solidFill>
              </a:rPr>
              <a:t>Updates &amp; Clarification to Data Elements for 2019-2020</a:t>
            </a:r>
          </a:p>
        </p:txBody>
      </p:sp>
      <p:sp>
        <p:nvSpPr>
          <p:cNvPr id="717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00484B38-7EE8-4734-A274-7BE614F26DC6}" type="slidenum">
              <a:rPr lang="en-US" altLang="en-US" sz="1800">
                <a:solidFill>
                  <a:schemeClr val="bg1"/>
                </a:solidFill>
              </a:rPr>
              <a:pPr/>
              <a:t>3</a:t>
            </a:fld>
            <a:endParaRPr lang="en-US" altLang="en-US" sz="1800">
              <a:solidFill>
                <a:schemeClr val="bg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 txBox="1">
            <a:spLocks noChangeArrowheads="1"/>
          </p:cNvSpPr>
          <p:nvPr/>
        </p:nvSpPr>
        <p:spPr bwMode="auto">
          <a:xfrm>
            <a:off x="422275" y="6096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3600" dirty="0" smtClean="0">
                <a:solidFill>
                  <a:schemeClr val="accent6">
                    <a:lumMod val="50000"/>
                  </a:schemeClr>
                </a:solidFill>
                <a:latin typeface="Trebuchet MS" panose="020B0603020202020204" pitchFamily="34" charset="0"/>
              </a:rPr>
              <a:t>B Record </a:t>
            </a:r>
            <a:endParaRPr lang="en-US" altLang="en-US" sz="3600" dirty="0">
              <a:solidFill>
                <a:schemeClr val="accent6">
                  <a:lumMod val="50000"/>
                </a:schemeClr>
              </a:solidFill>
              <a:latin typeface="Trebuchet MS" panose="020B0603020202020204" pitchFamily="34" charset="0"/>
            </a:endParaRPr>
          </a:p>
        </p:txBody>
      </p:sp>
      <p:sp>
        <p:nvSpPr>
          <p:cNvPr id="3" name="Rectangle 3"/>
          <p:cNvSpPr txBox="1">
            <a:spLocks noChangeArrowheads="1"/>
          </p:cNvSpPr>
          <p:nvPr/>
        </p:nvSpPr>
        <p:spPr bwMode="auto">
          <a:xfrm>
            <a:off x="346075" y="16002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•"/>
              <a:defRPr sz="2800">
                <a:solidFill>
                  <a:schemeClr val="tx1"/>
                </a:solidFill>
                <a:latin typeface="Georgia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itchFamily="18" charset="0"/>
              <a:buChar char="▫"/>
              <a:defRPr sz="2600">
                <a:solidFill>
                  <a:schemeClr val="accent2"/>
                </a:solidFill>
                <a:latin typeface="Georgia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400">
                <a:solidFill>
                  <a:schemeClr val="accent1"/>
                </a:solidFill>
                <a:latin typeface="Georgia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itchFamily="18" charset="2"/>
              <a:buChar char=""/>
              <a:defRPr sz="2200">
                <a:solidFill>
                  <a:schemeClr val="accent1"/>
                </a:solidFill>
                <a:latin typeface="Georgia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itchFamily="18" charset="0"/>
              <a:buChar char="▫"/>
              <a:defRPr sz="2000">
                <a:solidFill>
                  <a:srgbClr val="A04DA3"/>
                </a:solidFill>
                <a:latin typeface="Georgia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charset="0"/>
              <a:buChar char="•"/>
              <a:defRPr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First Year Teacher Flag</a:t>
            </a:r>
          </a:p>
          <a:p>
            <a:pPr lvl="2">
              <a:buClr>
                <a:srgbClr val="292A45"/>
              </a:buClr>
              <a:buFont typeface="Arial" charset="0"/>
              <a:buChar char="•"/>
              <a:defRPr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I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dentifies individuals that have less than one full year of teaching experience in </a:t>
            </a:r>
            <a:r>
              <a:rPr lang="en-US" altLang="en-US" i="1" dirty="0" smtClean="0">
                <a:solidFill>
                  <a:schemeClr val="accent6">
                    <a:lumMod val="50000"/>
                  </a:schemeClr>
                </a:solidFill>
              </a:rPr>
              <a:t>ANY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 public or accredited non-public school. </a:t>
            </a:r>
          </a:p>
          <a:p>
            <a:pPr lvl="2">
              <a:buClr>
                <a:srgbClr val="292A45"/>
              </a:buClr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Use N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for a teacher transferring from an out-of-state public school to a VA public school.</a:t>
            </a:r>
          </a:p>
          <a:p>
            <a:pPr lvl="2">
              <a:buClr>
                <a:srgbClr val="292A45"/>
              </a:buClr>
              <a:buFont typeface="Arial" charset="0"/>
              <a:buChar char="•"/>
              <a:defRPr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Use N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for a teacher that has transferred from one VA public school to another VA public school. </a:t>
            </a:r>
          </a:p>
          <a:p>
            <a:pPr lvl="1">
              <a:buClr>
                <a:srgbClr val="292A45"/>
              </a:buClr>
              <a:buFont typeface="Arial" charset="0"/>
              <a:buChar char="•"/>
              <a:defRPr/>
            </a:pPr>
            <a:endParaRPr lang="en-US" altLang="en-US" dirty="0" smtClean="0"/>
          </a:p>
          <a:p>
            <a:pPr lvl="1">
              <a:buClr>
                <a:srgbClr val="292A45"/>
              </a:buClr>
              <a:buFont typeface="Arial" charset="0"/>
              <a:buChar char="•"/>
              <a:defRPr/>
            </a:pPr>
            <a:endParaRPr lang="en-US" altLang="en-US" dirty="0" smtClean="0"/>
          </a:p>
          <a:p>
            <a:pPr marL="374650" lvl="2" indent="0">
              <a:buClr>
                <a:srgbClr val="292A45"/>
              </a:buClr>
              <a:buFont typeface="Wingdings 2" pitchFamily="18" charset="2"/>
              <a:buNone/>
              <a:defRPr/>
            </a:pPr>
            <a:endParaRPr lang="en-US" altLang="en-US" dirty="0" smtClean="0"/>
          </a:p>
          <a:p>
            <a:pPr lvl="1">
              <a:buClr>
                <a:srgbClr val="292A45"/>
              </a:buClr>
              <a:buFont typeface="Arial" charset="0"/>
              <a:buChar char="•"/>
              <a:defRPr/>
            </a:pP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ChangeArrowheads="1"/>
          </p:cNvSpPr>
          <p:nvPr/>
        </p:nvSpPr>
        <p:spPr bwMode="auto">
          <a:xfrm>
            <a:off x="457200" y="6096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C Record</a:t>
            </a:r>
            <a:endParaRPr lang="en-US" altLang="en-US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SCED </a:t>
            </a: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Codes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u="sng" dirty="0" smtClean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chool </a:t>
            </a:r>
            <a:r>
              <a:rPr lang="en-US" altLang="en-US" b="1" u="sng" dirty="0" smtClean="0">
                <a:solidFill>
                  <a:schemeClr val="accent6">
                    <a:lumMod val="50000"/>
                  </a:schemeClr>
                </a:solidFill>
              </a:rPr>
              <a:t>C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ourse for the </a:t>
            </a:r>
            <a:r>
              <a:rPr lang="en-US" altLang="en-US" b="1" u="sng" dirty="0" smtClean="0">
                <a:solidFill>
                  <a:schemeClr val="accent6">
                    <a:lumMod val="50000"/>
                  </a:schemeClr>
                </a:solidFill>
              </a:rPr>
              <a:t>E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xchange of </a:t>
            </a:r>
            <a:r>
              <a:rPr lang="en-US" altLang="en-US" b="1" u="sng" dirty="0" smtClean="0">
                <a:solidFill>
                  <a:schemeClr val="accent6">
                    <a:lumMod val="50000"/>
                  </a:schemeClr>
                </a:solidFill>
              </a:rPr>
              <a:t>D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ata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A course catalog available to all districts and schools in the nation.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Identifies the content of what is being taught. 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Use VA Approved SCED List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Avoid using local elective codes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Contact Office of Humanities or the STEM Office at VDOE if there is a SCED code in the national list that should be added to the VA Approved SCED List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altLang="en-US" dirty="0" smtClean="0"/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 txBox="1">
            <a:spLocks noChangeArrowheads="1"/>
          </p:cNvSpPr>
          <p:nvPr/>
        </p:nvSpPr>
        <p:spPr bwMode="auto">
          <a:xfrm>
            <a:off x="457200" y="609600"/>
            <a:ext cx="8534400" cy="1066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657225" indent="-246063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922338" indent="-21907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en-US" sz="4000" dirty="0" smtClean="0">
                <a:solidFill>
                  <a:schemeClr val="tx2"/>
                </a:solidFill>
                <a:latin typeface="Trebuchet MS" panose="020B0603020202020204" pitchFamily="34" charset="0"/>
              </a:rPr>
              <a:t>C Record </a:t>
            </a:r>
            <a:r>
              <a:rPr lang="en-US" altLang="en-US" sz="4000" dirty="0" err="1" smtClean="0">
                <a:solidFill>
                  <a:schemeClr val="tx2"/>
                </a:solidFill>
                <a:latin typeface="Trebuchet MS" panose="020B0603020202020204" pitchFamily="34" charset="0"/>
              </a:rPr>
              <a:t>con’t</a:t>
            </a:r>
            <a:endParaRPr lang="en-US" altLang="en-US" sz="4000" dirty="0">
              <a:solidFill>
                <a:schemeClr val="tx2"/>
              </a:solidFill>
              <a:latin typeface="Trebuchet MS" panose="020B0603020202020204" pitchFamily="34" charset="0"/>
            </a:endParaRPr>
          </a:p>
        </p:txBody>
      </p:sp>
      <p:sp>
        <p:nvSpPr>
          <p:cNvPr id="9219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normAutofit/>
          </a:bodyPr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>
                <a:solidFill>
                  <a:schemeClr val="accent6">
                    <a:lumMod val="50000"/>
                  </a:schemeClr>
                </a:solidFill>
              </a:rPr>
              <a:t>SCED Sequence Code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This is a code that describes the manner in which school divisions may "break up" single courses into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2 or more sequential</a:t>
            </a:r>
            <a:r>
              <a:rPr lang="en-US" altLang="en-US" dirty="0" smtClean="0">
                <a:solidFill>
                  <a:srgbClr val="00B050"/>
                </a:solidFill>
              </a:rPr>
              <a:t>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courses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. </a:t>
            </a:r>
            <a:endParaRPr lang="en-US" alt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Reporting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a single course in two or more parts </a:t>
            </a:r>
            <a:endParaRPr lang="en-US" alt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It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should not be used for state-approved CTE courses that are eligible for state funding (SEDF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).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Typically this is 1 of </a:t>
            </a: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1</a:t>
            </a: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Example: A semester-long </a:t>
            </a:r>
            <a:r>
              <a:rPr lang="en-US" altLang="en-US" dirty="0">
                <a:solidFill>
                  <a:schemeClr val="accent6">
                    <a:lumMod val="50000"/>
                  </a:schemeClr>
                </a:solidFill>
              </a:rPr>
              <a:t>World Geography course that is taken in two semesters instead of one. The first course will have a SCED Sequence Code of “1 of 2”. The second course would have a SCED Sequence Code of “2 of 2”.</a:t>
            </a:r>
            <a:endParaRPr lang="en-US" altLang="en-US" dirty="0" smtClean="0">
              <a:solidFill>
                <a:schemeClr val="accent6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696321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 smtClean="0"/>
              <a:t>D Record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Teacher Role Code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dirty="0" smtClean="0">
                <a:solidFill>
                  <a:schemeClr val="accent6">
                    <a:lumMod val="50000"/>
                  </a:schemeClr>
                </a:solidFill>
              </a:rPr>
              <a:t>5 – Long Term Substitute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omeone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that 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temporarily filling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vacant position.  </a:t>
            </a:r>
            <a:endParaRPr lang="en-US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Not for someone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who is out on for an extended period of time such as FMLA.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 </a:t>
            </a:r>
            <a:endParaRPr lang="en-US" dirty="0">
              <a:solidFill>
                <a:srgbClr val="00B050"/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6 – Contracted Private Provider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Someone without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a VA Teacher License but teaches a course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with very specific content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Example: Oceanographer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teaching Marine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Biology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 Record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Virtual Course Indicator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The Virtual Course Indicator identifies whether or not the course is 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taken virtually,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including online courses or course taken via satellite between schools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.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1 – School sponsored/coordinated</a:t>
            </a: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School funded</a:t>
            </a:r>
          </a:p>
          <a:p>
            <a:pPr lvl="3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6">
                    <a:lumMod val="50000"/>
                  </a:schemeClr>
                </a:solidFill>
              </a:rPr>
              <a:t>2</a:t>
            </a: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 – Student coordinated </a:t>
            </a: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chemeClr val="accent6">
                    <a:lumMod val="50000"/>
                  </a:schemeClr>
                </a:solidFill>
              </a:rPr>
              <a:t>Funded by the student’s family</a:t>
            </a: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17373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609600"/>
            <a:ext cx="8534400" cy="1066800"/>
          </a:xfrm>
        </p:spPr>
        <p:txBody>
          <a:bodyPr/>
          <a:lstStyle/>
          <a:p>
            <a:pPr eaLnBrk="1" hangingPunct="1"/>
            <a:r>
              <a:rPr lang="en-US" altLang="en-US" dirty="0"/>
              <a:t>F</a:t>
            </a:r>
            <a:r>
              <a:rPr lang="en-US" altLang="en-US" dirty="0" smtClean="0"/>
              <a:t> Record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 bwMode="auto">
          <a:xfrm>
            <a:off x="381000" y="1676400"/>
            <a:ext cx="8610600" cy="4800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55588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•"/>
              <a:defRPr sz="2800">
                <a:solidFill>
                  <a:schemeClr val="tx1"/>
                </a:solidFill>
                <a:latin typeface="Georgia" panose="02040502050405020303" pitchFamily="18" charset="0"/>
              </a:defRPr>
            </a:lvl1pPr>
            <a:lvl2pPr marL="565150" indent="-457200">
              <a:spcBef>
                <a:spcPts val="300"/>
              </a:spcBef>
              <a:buClr>
                <a:schemeClr val="accent2"/>
              </a:buClr>
              <a:buFont typeface="Georgia" panose="02040502050405020303" pitchFamily="18" charset="0"/>
              <a:buChar char="▫"/>
              <a:defRPr sz="2600">
                <a:solidFill>
                  <a:schemeClr val="accent2"/>
                </a:solidFill>
                <a:latin typeface="Georgia" panose="02040502050405020303" pitchFamily="18" charset="0"/>
              </a:defRPr>
            </a:lvl2pPr>
            <a:lvl3pPr marL="831850" indent="-457200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400">
                <a:solidFill>
                  <a:schemeClr val="accent1"/>
                </a:solidFill>
                <a:latin typeface="Georgia" panose="02040502050405020303" pitchFamily="18" charset="0"/>
              </a:defRPr>
            </a:lvl3pPr>
            <a:lvl4pPr marL="1179513" indent="-200025">
              <a:spcBef>
                <a:spcPts val="300"/>
              </a:spcBef>
              <a:buClr>
                <a:schemeClr val="accent1"/>
              </a:buClr>
              <a:buFont typeface="Wingdings 2" panose="05020102010507070707" pitchFamily="18" charset="2"/>
              <a:buChar char=""/>
              <a:defRPr sz="2200">
                <a:solidFill>
                  <a:schemeClr val="accent1"/>
                </a:solidFill>
                <a:latin typeface="Georgia" panose="02040502050405020303" pitchFamily="18" charset="0"/>
              </a:defRPr>
            </a:lvl4pPr>
            <a:lvl5pPr marL="1389063" indent="-182563">
              <a:spcBef>
                <a:spcPts val="300"/>
              </a:spcBef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5pPr>
            <a:lvl6pPr marL="18462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6pPr>
            <a:lvl7pPr marL="23034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7pPr>
            <a:lvl8pPr marL="27606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8pPr>
            <a:lvl9pPr marL="3217863" indent="-182563" eaLnBrk="0" fontAlgn="base" hangingPunct="0">
              <a:spcBef>
                <a:spcPts val="300"/>
              </a:spcBef>
              <a:spcAft>
                <a:spcPct val="0"/>
              </a:spcAft>
              <a:buClr>
                <a:srgbClr val="A04DA3"/>
              </a:buClr>
              <a:buFont typeface="Georgia" panose="02040502050405020303" pitchFamily="18" charset="0"/>
              <a:buChar char="▫"/>
              <a:defRPr sz="2000">
                <a:solidFill>
                  <a:srgbClr val="A04DA3"/>
                </a:solidFill>
                <a:latin typeface="Georgia" panose="02040502050405020303" pitchFamily="18" charset="0"/>
              </a:defRPr>
            </a:lvl9pPr>
          </a:lstStyle>
          <a:p>
            <a:pPr lvl="1">
              <a:buClr>
                <a:srgbClr val="292A45"/>
              </a:buClr>
              <a:buFont typeface="Arial" panose="020B0604020202020204" pitchFamily="34" charset="0"/>
              <a:buChar char="•"/>
            </a:pPr>
            <a:r>
              <a:rPr lang="en-US" altLang="en-US" b="1" dirty="0" smtClean="0">
                <a:solidFill>
                  <a:schemeClr val="accent6">
                    <a:lumMod val="50000"/>
                  </a:schemeClr>
                </a:solidFill>
              </a:rPr>
              <a:t>Work-based Learning Codes</a:t>
            </a:r>
            <a:endParaRPr lang="en-US" altLang="en-US" b="1" dirty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1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 Cooperative Education 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2 – Registered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Apprenticeship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3 – Internship </a:t>
            </a:r>
            <a:endParaRPr lang="en-US" sz="2000" dirty="0" smtClean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4 – Mentorship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5 – Job Shadowing</a:t>
            </a:r>
            <a:endParaRPr lang="en-US" sz="2000" dirty="0">
              <a:solidFill>
                <a:schemeClr val="accent6">
                  <a:lumMod val="50000"/>
                </a:schemeClr>
              </a:solidFill>
            </a:endParaRP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6 – Service Learning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7 – Clinical Experience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strike="sngStrike" dirty="0">
                <a:solidFill>
                  <a:srgbClr val="FF0000"/>
                </a:solidFill>
              </a:rPr>
              <a:t>8 – Supervised Agricultural </a:t>
            </a:r>
            <a:r>
              <a:rPr lang="en-US" sz="2000" strike="sngStrike" dirty="0" smtClean="0">
                <a:solidFill>
                  <a:srgbClr val="FF0000"/>
                </a:solidFill>
              </a:rPr>
              <a:t>Experience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9 </a:t>
            </a:r>
            <a:r>
              <a:rPr lang="en-US" sz="2000" dirty="0">
                <a:solidFill>
                  <a:schemeClr val="accent6">
                    <a:lumMod val="50000"/>
                  </a:schemeClr>
                </a:solidFill>
              </a:rPr>
              <a:t>– </a:t>
            </a:r>
            <a:r>
              <a:rPr lang="en-US" sz="2000" dirty="0" smtClean="0">
                <a:solidFill>
                  <a:schemeClr val="accent6">
                    <a:lumMod val="50000"/>
                  </a:schemeClr>
                </a:solidFill>
              </a:rPr>
              <a:t>Youth Registered Apprenticeship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10 – Externship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11 – School-Based Enterprise</a:t>
            </a:r>
          </a:p>
          <a:p>
            <a:pPr marL="887413" lvl="3" indent="-255588">
              <a:buClr>
                <a:schemeClr val="accent1">
                  <a:lumMod val="50000"/>
                </a:schemeClr>
              </a:buClr>
              <a:buFont typeface="Georgia" panose="02040502050405020303" pitchFamily="18" charset="0"/>
              <a:buChar char="•"/>
              <a:defRPr/>
            </a:pPr>
            <a:r>
              <a:rPr lang="en-US" sz="2000" dirty="0" smtClean="0">
                <a:solidFill>
                  <a:srgbClr val="00B050"/>
                </a:solidFill>
              </a:rPr>
              <a:t>12 – Entrepreneurship </a:t>
            </a:r>
            <a:endParaRPr lang="en-US" sz="2000" dirty="0">
              <a:solidFill>
                <a:srgbClr val="00B050"/>
              </a:solidFill>
            </a:endParaRPr>
          </a:p>
          <a:p>
            <a:pPr lvl="4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  <a:p>
            <a:pPr lvl="2">
              <a:buClr>
                <a:srgbClr val="292A45"/>
              </a:buCl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950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ppt/theme/themeOverride2.xml><?xml version="1.0" encoding="utf-8"?>
<a:themeOverride xmlns:a="http://schemas.openxmlformats.org/drawingml/2006/main">
  <a:clrScheme name="Urban">
    <a:dk1>
      <a:sysClr val="windowText" lastClr="000000"/>
    </a:dk1>
    <a:lt1>
      <a:sysClr val="window" lastClr="FFFFFF"/>
    </a:lt1>
    <a:dk2>
      <a:srgbClr val="424456"/>
    </a:dk2>
    <a:lt2>
      <a:srgbClr val="DEDEDE"/>
    </a:lt2>
    <a:accent1>
      <a:srgbClr val="53548A"/>
    </a:accent1>
    <a:accent2>
      <a:srgbClr val="438086"/>
    </a:accent2>
    <a:accent3>
      <a:srgbClr val="A04DA3"/>
    </a:accent3>
    <a:accent4>
      <a:srgbClr val="C4652D"/>
    </a:accent4>
    <a:accent5>
      <a:srgbClr val="8B5D3D"/>
    </a:accent5>
    <a:accent6>
      <a:srgbClr val="5C92B5"/>
    </a:accent6>
    <a:hlink>
      <a:srgbClr val="67AFBD"/>
    </a:hlink>
    <a:folHlink>
      <a:srgbClr val="C2A874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9382</TotalTime>
  <Words>1066</Words>
  <Application>Microsoft Office PowerPoint</Application>
  <PresentationFormat>On-screen Show (4:3)</PresentationFormat>
  <Paragraphs>214</Paragraphs>
  <Slides>23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0" baseType="lpstr">
      <vt:lpstr>Arial</vt:lpstr>
      <vt:lpstr>Calibri</vt:lpstr>
      <vt:lpstr>Georgia</vt:lpstr>
      <vt:lpstr>Times New Roman</vt:lpstr>
      <vt:lpstr>Trebuchet MS</vt:lpstr>
      <vt:lpstr>Wingdings 2</vt:lpstr>
      <vt:lpstr>Urban</vt:lpstr>
      <vt:lpstr> Master Schedule Collection</vt:lpstr>
      <vt:lpstr>Agenda</vt:lpstr>
      <vt:lpstr> </vt:lpstr>
      <vt:lpstr>PowerPoint Presentation</vt:lpstr>
      <vt:lpstr>PowerPoint Presentation</vt:lpstr>
      <vt:lpstr>PowerPoint Presentation</vt:lpstr>
      <vt:lpstr>D Record</vt:lpstr>
      <vt:lpstr>F Record</vt:lpstr>
      <vt:lpstr>F Record</vt:lpstr>
      <vt:lpstr>F Record cont.</vt:lpstr>
      <vt:lpstr>F Record cont.</vt:lpstr>
      <vt:lpstr>F Record cont.</vt:lpstr>
      <vt:lpstr> </vt:lpstr>
      <vt:lpstr>New Data Elements</vt:lpstr>
      <vt:lpstr>PowerPoint Presentation</vt:lpstr>
      <vt:lpstr>New Data Elements</vt:lpstr>
      <vt:lpstr>SCED Course Level Code</vt:lpstr>
      <vt:lpstr> </vt:lpstr>
      <vt:lpstr>Accreditation &amp; MSC</vt:lpstr>
      <vt:lpstr> </vt:lpstr>
      <vt:lpstr>MSC Website</vt:lpstr>
      <vt:lpstr>General Contact Information</vt:lpstr>
      <vt:lpstr>Questions?</vt:lpstr>
    </vt:vector>
  </TitlesOfParts>
  <Company>Commonwealth of Virginia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Virginia Department of Education Student Record Collection</dc:title>
  <dc:creator>Virginia Department of Education</dc:creator>
  <cp:lastModifiedBy>Comfort, Lisa (DOE)</cp:lastModifiedBy>
  <cp:revision>456</cp:revision>
  <cp:lastPrinted>2017-08-08T16:19:48Z</cp:lastPrinted>
  <dcterms:created xsi:type="dcterms:W3CDTF">2003-06-18T18:21:19Z</dcterms:created>
  <dcterms:modified xsi:type="dcterms:W3CDTF">2019-09-09T17:31:26Z</dcterms:modified>
</cp:coreProperties>
</file>