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0"/>
  </p:notesMasterIdLst>
  <p:sldIdLst>
    <p:sldId id="272" r:id="rId5"/>
    <p:sldId id="266" r:id="rId6"/>
    <p:sldId id="304" r:id="rId7"/>
    <p:sldId id="305" r:id="rId8"/>
    <p:sldId id="311" r:id="rId9"/>
    <p:sldId id="312" r:id="rId10"/>
    <p:sldId id="273" r:id="rId11"/>
    <p:sldId id="295" r:id="rId12"/>
    <p:sldId id="315" r:id="rId13"/>
    <p:sldId id="306" r:id="rId14"/>
    <p:sldId id="317" r:id="rId15"/>
    <p:sldId id="316" r:id="rId16"/>
    <p:sldId id="307" r:id="rId17"/>
    <p:sldId id="318" r:id="rId18"/>
    <p:sldId id="319" r:id="rId19"/>
    <p:sldId id="323" r:id="rId20"/>
    <p:sldId id="278" r:id="rId21"/>
    <p:sldId id="280" r:id="rId22"/>
    <p:sldId id="296" r:id="rId23"/>
    <p:sldId id="309" r:id="rId24"/>
    <p:sldId id="314" r:id="rId25"/>
    <p:sldId id="310" r:id="rId26"/>
    <p:sldId id="298" r:id="rId27"/>
    <p:sldId id="321" r:id="rId28"/>
    <p:sldId id="322" r:id="rId29"/>
    <p:sldId id="325" r:id="rId30"/>
    <p:sldId id="326" r:id="rId31"/>
    <p:sldId id="297" r:id="rId32"/>
    <p:sldId id="286" r:id="rId33"/>
    <p:sldId id="277" r:id="rId34"/>
    <p:sldId id="303" r:id="rId35"/>
    <p:sldId id="324" r:id="rId36"/>
    <p:sldId id="279" r:id="rId37"/>
    <p:sldId id="302" r:id="rId38"/>
    <p:sldId id="294" r:id="rId3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anie Liden" initials="SL" lastIdx="5" clrIdx="0">
    <p:extLst>
      <p:ext uri="{19B8F6BF-5375-455C-9EA6-DF929625EA0E}">
        <p15:presenceInfo xmlns:p15="http://schemas.microsoft.com/office/powerpoint/2012/main" userId="S-1-5-21-1606980848-1425521274-839522115-21198" providerId="AD"/>
      </p:ext>
    </p:extLst>
  </p:cmAuthor>
  <p:cmAuthor id="2" name="Anton Jackson" initials="AJ" lastIdx="15" clrIdx="1">
    <p:extLst>
      <p:ext uri="{19B8F6BF-5375-455C-9EA6-DF929625EA0E}">
        <p15:presenceInfo xmlns:p15="http://schemas.microsoft.com/office/powerpoint/2012/main" userId="S-1-5-21-1606980848-1425521274-839522115-295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DCDF"/>
    <a:srgbClr val="9BC8CD"/>
    <a:srgbClr val="B7D8DB"/>
    <a:srgbClr val="DEECEE"/>
    <a:srgbClr val="FFFFFF"/>
    <a:srgbClr val="244A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75814" autoAdjust="0"/>
  </p:normalViewPr>
  <p:slideViewPr>
    <p:cSldViewPr snapToGrid="0">
      <p:cViewPr varScale="1">
        <p:scale>
          <a:sx n="56" d="100"/>
          <a:sy n="56" d="100"/>
        </p:scale>
        <p:origin x="1172" y="48"/>
      </p:cViewPr>
      <p:guideLst/>
    </p:cSldViewPr>
  </p:slideViewPr>
  <p:notesTextViewPr>
    <p:cViewPr>
      <p:scale>
        <a:sx n="1" d="1"/>
        <a:sy n="1" d="1"/>
      </p:scale>
      <p:origin x="0" y="0"/>
    </p:cViewPr>
  </p:notesTextViewPr>
  <p:sorterViewPr>
    <p:cViewPr>
      <p:scale>
        <a:sx n="90" d="100"/>
        <a:sy n="90" d="100"/>
      </p:scale>
      <p:origin x="0" y="0"/>
    </p:cViewPr>
  </p:sorterViewPr>
  <p:notesViewPr>
    <p:cSldViewPr snapToGrid="0">
      <p:cViewPr varScale="1">
        <p:scale>
          <a:sx n="66" d="100"/>
          <a:sy n="66" d="100"/>
        </p:scale>
        <p:origin x="3134"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C12B79E4-ABEE-48B5-934C-A05F18B350D0}" type="datetimeFigureOut">
              <a:rPr lang="en-US" smtClean="0"/>
              <a:t>10/2/2018</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881032E-8435-4810-B872-D429860A9133}" type="slidenum">
              <a:rPr lang="en-US" smtClean="0"/>
              <a:t>‹#›</a:t>
            </a:fld>
            <a:endParaRPr lang="en-US"/>
          </a:p>
        </p:txBody>
      </p:sp>
    </p:spTree>
    <p:extLst>
      <p:ext uri="{BB962C8B-B14F-4D97-AF65-F5344CB8AC3E}">
        <p14:creationId xmlns:p14="http://schemas.microsoft.com/office/powerpoint/2010/main" val="1573279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www.k12.wa.us/Science/Assessments.aspx"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k12.wa.us/assessment/StateTesting/PLD/default.aspx"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www.k12.wa.us/assessment/StateTesting/ScaleScores.aspx"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k12.wa.us/assessment/StateTesting/ScoreReport.aspx"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nextgenscience.org/parentguide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www.readywa.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www.k12.wa.us/Science/Assessments.aspx" TargetMode="External"/><Relationship Id="rId2" Type="http://schemas.openxmlformats.org/officeDocument/2006/relationships/slide" Target="../slides/slide34.xml"/><Relationship Id="rId1" Type="http://schemas.openxmlformats.org/officeDocument/2006/relationships/notesMaster" Target="../notesMasters/notesMaster1.xml"/><Relationship Id="rId5" Type="http://schemas.openxmlformats.org/officeDocument/2006/relationships/hyperlink" Target="https://wa.portal.airast.org/" TargetMode="External"/><Relationship Id="rId4" Type="http://schemas.openxmlformats.org/officeDocument/2006/relationships/hyperlink" Target="http://www.k12.wa.us/Science/pubdocs/FAQ.pdf" TargetMode="Externa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a:t>
            </a:r>
          </a:p>
          <a:p>
            <a:endParaRPr lang="en-US" dirty="0" smtClean="0"/>
          </a:p>
          <a:p>
            <a:r>
              <a:rPr lang="en-US" dirty="0" smtClean="0"/>
              <a:t>Slides</a:t>
            </a:r>
            <a:r>
              <a:rPr lang="en-US" baseline="0" dirty="0" smtClean="0"/>
              <a:t> are on the science assessment webpage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881032E-8435-4810-B872-D429860A9133}" type="slidenum">
              <a:rPr lang="en-US" smtClean="0"/>
              <a:t>1</a:t>
            </a:fld>
            <a:endParaRPr lang="en-US"/>
          </a:p>
        </p:txBody>
      </p:sp>
    </p:spTree>
    <p:extLst>
      <p:ext uri="{BB962C8B-B14F-4D97-AF65-F5344CB8AC3E}">
        <p14:creationId xmlns:p14="http://schemas.microsoft.com/office/powerpoint/2010/main" val="255765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Washington</a:t>
            </a:r>
            <a:r>
              <a:rPr lang="en-US" baseline="0" dirty="0" smtClean="0"/>
              <a:t> science teachers have been involved in every step of the development of the WCAS that is possible. </a:t>
            </a:r>
          </a:p>
          <a:p>
            <a:r>
              <a:rPr lang="en-US" baseline="0" dirty="0" smtClean="0"/>
              <a:t>That involvement began with the development of the standards back in 2011 and 2012. Over 4,000 Washington educators participated in reviews of the NGSS during various stages of their development.</a:t>
            </a:r>
          </a:p>
          <a:p>
            <a:endParaRPr lang="en-US" baseline="0" dirty="0" smtClean="0"/>
          </a:p>
          <a:p>
            <a:pPr defTabSz="931774"/>
            <a:r>
              <a:rPr lang="en-US" baseline="0" dirty="0" smtClean="0"/>
              <a:t>The teachers continued that involvement as we began to develop the WCAS items starting in fall 2015. Every item and rubric is written and reviewed by teachers. Teachers help prepare training materials for the scoring of constructed response items. Teachers review field test data for every item and determine whether or not the item is approved to move into our operational test bank. To facilitate this on-going item development, we hold multi-day work groups four times a year.  Depending on the task, there are 5-12 educators per grade level on each work group. We always try to include both experienced and educators-new-to-item-development in each of these work groups. We also strive to include educators from around the state, so that our overall item development team represents the diversity of the students and schools in Washington.</a:t>
            </a:r>
          </a:p>
          <a:p>
            <a:pPr defTabSz="931774"/>
            <a:endParaRPr lang="en-US" baseline="0" dirty="0" smtClean="0"/>
          </a:p>
          <a:p>
            <a:pPr defTabSz="931774"/>
            <a:r>
              <a:rPr lang="en-US" baseline="0" dirty="0" smtClean="0"/>
              <a:t>The first few years of developing items for a new test are a steep learning curve for both us and the educators involved. This is because the item specifications, which eventually are the foundation of all item development, are under full construction those first few years. The item specifications are never final; we are always learning and improving them through the item development process. I will have an update on the item specifications in a few slides.</a:t>
            </a:r>
            <a:endParaRPr lang="en-US" dirty="0" smtClean="0"/>
          </a:p>
          <a:p>
            <a:pPr defTabSz="931774"/>
            <a:endParaRPr lang="en-US" baseline="0" dirty="0" smtClean="0"/>
          </a:p>
          <a:p>
            <a:pPr defTabSz="931774"/>
            <a:r>
              <a:rPr lang="en-US" baseline="0" dirty="0" smtClean="0"/>
              <a:t>The last 3 meetings listed on this slide usually only occur one time in the development of a new state assessment. I’ll give you a few more details about them in the next few slides, I just wanted to be sure they were included here since teacher involvement in them is essential.</a:t>
            </a:r>
          </a:p>
          <a:p>
            <a:pPr defTabSz="931774"/>
            <a:endParaRPr lang="en-US" baseline="0" dirty="0" smtClean="0"/>
          </a:p>
        </p:txBody>
      </p:sp>
      <p:sp>
        <p:nvSpPr>
          <p:cNvPr id="4" name="Slide Number Placeholder 3"/>
          <p:cNvSpPr>
            <a:spLocks noGrp="1"/>
          </p:cNvSpPr>
          <p:nvPr>
            <p:ph type="sldNum" sz="quarter" idx="10"/>
          </p:nvPr>
        </p:nvSpPr>
        <p:spPr/>
        <p:txBody>
          <a:bodyPr/>
          <a:lstStyle/>
          <a:p>
            <a:fld id="{E881032E-8435-4810-B872-D429860A9133}" type="slidenum">
              <a:rPr lang="en-US" smtClean="0"/>
              <a:t>10</a:t>
            </a:fld>
            <a:endParaRPr lang="en-US"/>
          </a:p>
        </p:txBody>
      </p:sp>
    </p:spTree>
    <p:extLst>
      <p:ext uri="{BB962C8B-B14F-4D97-AF65-F5344CB8AC3E}">
        <p14:creationId xmlns:p14="http://schemas.microsoft.com/office/powerpoint/2010/main" val="2976696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WCAS samples</a:t>
            </a:r>
            <a:r>
              <a:rPr lang="en-US" baseline="0" dirty="0" smtClean="0"/>
              <a:t> the performance expectations from the NGSS. </a:t>
            </a:r>
            <a:r>
              <a:rPr lang="en-US" dirty="0" smtClean="0"/>
              <a:t>A test planning meeting was held in November 2016. One </a:t>
            </a:r>
            <a:r>
              <a:rPr lang="en-US" baseline="0" dirty="0" smtClean="0"/>
              <a:t>outcome of the meeting was approval of the test blueprint, which is shown in summary form in this table. </a:t>
            </a:r>
            <a:r>
              <a:rPr lang="en-US" dirty="0" smtClean="0"/>
              <a:t>We had conversations during all of</a:t>
            </a:r>
            <a:r>
              <a:rPr lang="en-US" baseline="0" dirty="0" smtClean="0"/>
              <a:t> our item development meetings up to this point, sharing ideas with educators and getting recommendations about what would make sense in terms representing the science domains for the WCAS, and what would reflect the expectations of the NGSS the best. The result is that the WCAS percentages on this table mirror the NGSS Performance Expectations percentages in three of four science domains. </a:t>
            </a:r>
            <a:r>
              <a:rPr lang="en-US" sz="1200" b="0" i="0" u="none" strike="noStrike" kern="1200" baseline="0" dirty="0" smtClean="0">
                <a:solidFill>
                  <a:schemeClr val="tx1"/>
                </a:solidFill>
                <a:latin typeface="+mn-lt"/>
                <a:ea typeface="+mn-ea"/>
                <a:cs typeface="+mn-cs"/>
              </a:rPr>
              <a:t>Please note that while the Engineering, Technology, and Applications of Science (ETS) domain is not shown on this table, a performance expectation from the ETS will be assessed in at least one item cluster on a test—bundled with a Performance Expectation from one of the other three domains.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The approval of the test blueprints enabled us to publish the first version of our Test Design and Item Specifications documents in December 2017.</a:t>
            </a:r>
          </a:p>
        </p:txBody>
      </p:sp>
      <p:sp>
        <p:nvSpPr>
          <p:cNvPr id="4" name="Slide Number Placeholder 3"/>
          <p:cNvSpPr>
            <a:spLocks noGrp="1"/>
          </p:cNvSpPr>
          <p:nvPr>
            <p:ph type="sldNum" sz="quarter" idx="10"/>
          </p:nvPr>
        </p:nvSpPr>
        <p:spPr/>
        <p:txBody>
          <a:bodyPr/>
          <a:lstStyle/>
          <a:p>
            <a:fld id="{E881032E-8435-4810-B872-D429860A9133}" type="slidenum">
              <a:rPr lang="en-US" smtClean="0"/>
              <a:t>11</a:t>
            </a:fld>
            <a:endParaRPr lang="en-US"/>
          </a:p>
        </p:txBody>
      </p:sp>
    </p:spTree>
    <p:extLst>
      <p:ext uri="{BB962C8B-B14F-4D97-AF65-F5344CB8AC3E}">
        <p14:creationId xmlns:p14="http://schemas.microsoft.com/office/powerpoint/2010/main" val="1297736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are c</a:t>
            </a:r>
            <a:r>
              <a:rPr lang="en-US" dirty="0" smtClean="0"/>
              <a:t>urrently 6 item specifications per grade available.</a:t>
            </a:r>
            <a:r>
              <a:rPr lang="en-US" baseline="0" dirty="0" smtClean="0"/>
              <a:t> It is important to note here that all of the NGSS performance expectations in a grade band are eligible for assessment in any given year on the WCAS, not just these 6. </a:t>
            </a:r>
          </a:p>
          <a:p>
            <a:r>
              <a:rPr lang="en-US" baseline="0" dirty="0" smtClean="0"/>
              <a:t>The 6 specifications per grade were carefully chosen for the first publication to represent a range of science and engineering practices, disciplinary core ideas, and crosscutting concepts.  </a:t>
            </a:r>
            <a:r>
              <a:rPr lang="en-US" dirty="0" smtClean="0"/>
              <a:t>Approximately 12 more item specifications per grade will be published fall 2018.</a:t>
            </a:r>
            <a:r>
              <a:rPr lang="en-US" baseline="0" dirty="0" smtClean="0"/>
              <a:t> </a:t>
            </a:r>
            <a:r>
              <a:rPr lang="en-US" dirty="0" smtClean="0"/>
              <a:t>The balance of the Item Specifications will be available by the end of the 2018-2019 school year. The</a:t>
            </a:r>
            <a:r>
              <a:rPr lang="en-US" baseline="0" dirty="0" smtClean="0"/>
              <a:t> documents are available on our website, along with a webinar we recorded in January.</a:t>
            </a:r>
          </a:p>
          <a:p>
            <a:endParaRPr lang="en-US" baseline="0" dirty="0" smtClean="0"/>
          </a:p>
          <a:p>
            <a:r>
              <a:rPr lang="en-US" baseline="0" dirty="0" smtClean="0"/>
              <a:t>That webinar goes into detail about the </a:t>
            </a:r>
            <a:r>
              <a:rPr lang="en-US" i="1" baseline="0" dirty="0" smtClean="0"/>
              <a:t>Test Design and Item Specifications </a:t>
            </a:r>
            <a:r>
              <a:rPr lang="en-US" baseline="0" dirty="0" smtClean="0"/>
              <a:t>document, and includes information about the item development process, the features and item types on the WCAS, the test blueprints, and the structure of the item specifications themselves. More information is available on the science assessment webpage:</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URL for science assessment webpage: </a:t>
            </a:r>
            <a:r>
              <a:rPr lang="en-US" dirty="0" smtClean="0">
                <a:hlinkClick r:id="rId3"/>
              </a:rPr>
              <a:t>http://www.k12.wa.us/Science/Assessments.aspx</a:t>
            </a:r>
            <a:endParaRPr lang="en-US" dirty="0" smtClean="0"/>
          </a:p>
          <a:p>
            <a:endParaRPr lang="en-US" dirty="0"/>
          </a:p>
        </p:txBody>
      </p:sp>
      <p:sp>
        <p:nvSpPr>
          <p:cNvPr id="4" name="Slide Number Placeholder 3"/>
          <p:cNvSpPr>
            <a:spLocks noGrp="1"/>
          </p:cNvSpPr>
          <p:nvPr>
            <p:ph type="sldNum" sz="quarter" idx="10"/>
          </p:nvPr>
        </p:nvSpPr>
        <p:spPr/>
        <p:txBody>
          <a:bodyPr/>
          <a:lstStyle/>
          <a:p>
            <a:fld id="{E881032E-8435-4810-B872-D429860A9133}" type="slidenum">
              <a:rPr lang="en-US" smtClean="0"/>
              <a:t>12</a:t>
            </a:fld>
            <a:endParaRPr lang="en-US"/>
          </a:p>
        </p:txBody>
      </p:sp>
    </p:spTree>
    <p:extLst>
      <p:ext uri="{BB962C8B-B14F-4D97-AF65-F5344CB8AC3E}">
        <p14:creationId xmlns:p14="http://schemas.microsoft.com/office/powerpoint/2010/main" val="25319296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smtClean="0"/>
              <a:t>An alignment study was conducted over 2 days</a:t>
            </a:r>
            <a:r>
              <a:rPr lang="en-US" baseline="0" dirty="0" smtClean="0"/>
              <a:t> this summer. The alignment study was designed to answer two key questions:  </a:t>
            </a:r>
          </a:p>
          <a:p>
            <a:pPr lvl="0"/>
            <a:endParaRPr lang="en-US" baseline="0" dirty="0" smtClean="0"/>
          </a:p>
          <a:p>
            <a:pPr lvl="0"/>
            <a:r>
              <a:rPr lang="en-US" dirty="0" smtClean="0"/>
              <a:t>How well does the test design/blueprint represent the NGSS?</a:t>
            </a:r>
          </a:p>
          <a:p>
            <a:pPr lvl="0"/>
            <a:r>
              <a:rPr lang="en-US" dirty="0" smtClean="0"/>
              <a:t>and</a:t>
            </a:r>
          </a:p>
          <a:p>
            <a:pPr lvl="0"/>
            <a:r>
              <a:rPr lang="en-US" dirty="0" smtClean="0"/>
              <a:t>How well do the set of items on each form match the design/blueprint?</a:t>
            </a:r>
          </a:p>
          <a:p>
            <a:pPr lvl="0"/>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Three grade level panels of five educators each participated in the study. These educators were c</a:t>
            </a:r>
            <a:r>
              <a:rPr lang="en-US" sz="1200" dirty="0" smtClean="0"/>
              <a:t>hosen to carefully represent the state demographics, and were a mix of classroom teachers, science coaches, curriculum specialists, etc.  </a:t>
            </a:r>
          </a:p>
          <a:p>
            <a:r>
              <a:rPr lang="en-US" baseline="0" dirty="0" smtClean="0"/>
              <a:t>The educators were familiar with the NGSS, but had not participated in any of WCAS item development work groups.  They looked at all of the items from the spring 2018 WCAS, and determined if and how those items were aligned to the performance expectations, including the dimensions of the NGSS. These educators did not use the item specifications, and they did not know which performance expectations the item writers had intended the items to assess. They only had the items and the NGSS. The alignment study was conducted by an assessment vendor called ACS Ventures. Their final report will be published soon, and preliminary indications are that the results are positive. We’ll send out information about where to access the report once it is final. </a:t>
            </a:r>
            <a:endParaRPr lang="en-US" dirty="0"/>
          </a:p>
        </p:txBody>
      </p:sp>
      <p:sp>
        <p:nvSpPr>
          <p:cNvPr id="4" name="Slide Number Placeholder 3"/>
          <p:cNvSpPr>
            <a:spLocks noGrp="1"/>
          </p:cNvSpPr>
          <p:nvPr>
            <p:ph type="sldNum" sz="quarter" idx="10"/>
          </p:nvPr>
        </p:nvSpPr>
        <p:spPr/>
        <p:txBody>
          <a:bodyPr/>
          <a:lstStyle/>
          <a:p>
            <a:fld id="{E881032E-8435-4810-B872-D429860A9133}" type="slidenum">
              <a:rPr lang="en-US" smtClean="0"/>
              <a:t>13</a:t>
            </a:fld>
            <a:endParaRPr lang="en-US"/>
          </a:p>
        </p:txBody>
      </p:sp>
    </p:spTree>
    <p:extLst>
      <p:ext uri="{BB962C8B-B14F-4D97-AF65-F5344CB8AC3E}">
        <p14:creationId xmlns:p14="http://schemas.microsoft.com/office/powerpoint/2010/main" val="2874397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Achievement</a:t>
            </a:r>
            <a:r>
              <a:rPr lang="en-US" baseline="0" dirty="0" smtClean="0"/>
              <a:t> Level Setting process includes two big meetings.</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first meeting is the drafting of the Achievement Level Descriptors. This meeting took place in November 2017, with the first ½ of our Achievement Level Setting panel. Fifteen educators at each grade level (5, 8, 11) went through a group process to draft these descriptions about what students performing at Level 2, Level 3, and Level 4 on the state science test know and can do.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One key piece about the Achievement Level Descriptors is that they are not a replacement for the standards, or an exhaustive list of the skills students should be learning. They are meant to guide educators’ thinking around what students have learned, what the expectations of student are on the WCAS, and think about how to move student learning forward.</a:t>
            </a:r>
          </a:p>
          <a:p>
            <a:endParaRPr lang="en-US" baseline="0" dirty="0" smtClean="0"/>
          </a:p>
          <a:p>
            <a:r>
              <a:rPr lang="en-US" baseline="0" dirty="0" smtClean="0"/>
              <a:t>The final version of the ALDs are now posted to the State Testing Achievement Level webpage.</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URL for State Testing Achievement Level webpage: </a:t>
            </a:r>
            <a:r>
              <a:rPr lang="en-US" sz="1200" dirty="0" smtClean="0">
                <a:hlinkClick r:id="rId3"/>
              </a:rPr>
              <a:t>http://www.k12.wa.us/assessment/StateTesting/PLD/default.aspx</a:t>
            </a:r>
            <a:endParaRPr lang="en-US" dirty="0" smtClean="0"/>
          </a:p>
        </p:txBody>
      </p:sp>
      <p:sp>
        <p:nvSpPr>
          <p:cNvPr id="4" name="Slide Number Placeholder 3"/>
          <p:cNvSpPr>
            <a:spLocks noGrp="1"/>
          </p:cNvSpPr>
          <p:nvPr>
            <p:ph type="sldNum" sz="quarter" idx="10"/>
          </p:nvPr>
        </p:nvSpPr>
        <p:spPr/>
        <p:txBody>
          <a:bodyPr/>
          <a:lstStyle/>
          <a:p>
            <a:fld id="{E881032E-8435-4810-B872-D429860A9133}" type="slidenum">
              <a:rPr lang="en-US" smtClean="0"/>
              <a:t>14</a:t>
            </a:fld>
            <a:endParaRPr lang="en-US"/>
          </a:p>
        </p:txBody>
      </p:sp>
    </p:spTree>
    <p:extLst>
      <p:ext uri="{BB962C8B-B14F-4D97-AF65-F5344CB8AC3E}">
        <p14:creationId xmlns:p14="http://schemas.microsoft.com/office/powerpoint/2010/main" val="3417912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culminating</a:t>
            </a:r>
            <a:r>
              <a:rPr lang="en-US" baseline="0" dirty="0" smtClean="0"/>
              <a:t> event in developing the WCAS was the Achievement Level Setting meeting </a:t>
            </a:r>
            <a:r>
              <a:rPr lang="en-US" sz="1200" kern="1200" dirty="0" smtClean="0">
                <a:solidFill>
                  <a:schemeClr val="tx1"/>
                </a:solidFill>
                <a:effectLst/>
                <a:latin typeface="+mn-lt"/>
                <a:ea typeface="+mn-ea"/>
                <a:cs typeface="+mn-cs"/>
              </a:rPr>
              <a:t>where the minimum test scores (cut scores) necessary for students to be classified into each achievement level (Level 1, 2, 3, and 4) were recommended.</a:t>
            </a:r>
            <a:r>
              <a:rPr lang="en-US" sz="1200" kern="1200" baseline="0" dirty="0" smtClean="0">
                <a:solidFill>
                  <a:schemeClr val="tx1"/>
                </a:solidFill>
                <a:effectLst/>
                <a:latin typeface="+mn-lt"/>
                <a:ea typeface="+mn-ea"/>
                <a:cs typeface="+mn-cs"/>
              </a:rPr>
              <a:t> </a:t>
            </a:r>
            <a:r>
              <a:rPr lang="en-US" baseline="0" dirty="0" smtClean="0"/>
              <a:t>This meeting was held in early August and included approximately 90 educators—30 each at grades 5, 8, and 11. For each grade level panel, the group of 15 educators who drafted the Achievement Level Descriptors were joined by 15 more educators. Again, these educators were c</a:t>
            </a:r>
            <a:r>
              <a:rPr lang="en-US" sz="1600" dirty="0"/>
              <a:t>hosen to carefully represent the state demographics, and were a mix of classroom teachers, science coaches, curriculum specialists, etc.  </a:t>
            </a:r>
            <a:endParaRPr lang="en-US" sz="1600" dirty="0" smtClean="0"/>
          </a:p>
          <a:p>
            <a:endParaRPr lang="en-US" sz="16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The grade</a:t>
            </a:r>
            <a:r>
              <a:rPr lang="en-US" sz="1200" baseline="0" dirty="0" smtClean="0"/>
              <a:t> level panels engaged in a 3-day process that  included several key components. </a:t>
            </a:r>
            <a:r>
              <a:rPr lang="en-US" sz="1200" kern="1200" dirty="0" smtClean="0">
                <a:solidFill>
                  <a:schemeClr val="tx1"/>
                </a:solidFill>
                <a:effectLst/>
                <a:latin typeface="+mn-lt"/>
                <a:ea typeface="+mn-ea"/>
                <a:cs typeface="+mn-cs"/>
              </a:rPr>
              <a:t>Prior to the first round of cut score recommendations, panelists took the WCAS in</a:t>
            </a:r>
            <a:r>
              <a:rPr lang="en-US" sz="1200" kern="1200" baseline="0" dirty="0" smtClean="0">
                <a:solidFill>
                  <a:schemeClr val="tx1"/>
                </a:solidFill>
                <a:effectLst/>
                <a:latin typeface="+mn-lt"/>
                <a:ea typeface="+mn-ea"/>
                <a:cs typeface="+mn-cs"/>
              </a:rPr>
              <a:t> an online testing environment very similar to what students experienced.  The panelists the</a:t>
            </a:r>
            <a:r>
              <a:rPr lang="en-US" sz="1200" kern="1200" dirty="0" smtClean="0">
                <a:solidFill>
                  <a:schemeClr val="tx1"/>
                </a:solidFill>
                <a:effectLst/>
                <a:latin typeface="+mn-lt"/>
                <a:ea typeface="+mn-ea"/>
                <a:cs typeface="+mn-cs"/>
              </a:rPr>
              <a:t>n engaged in a collaborative activity where they used the Achievement Level Descriptors to discuss</a:t>
            </a:r>
            <a:r>
              <a:rPr lang="en-US" sz="1200" kern="1200" baseline="0" dirty="0" smtClean="0">
                <a:solidFill>
                  <a:schemeClr val="tx1"/>
                </a:solidFill>
                <a:effectLst/>
                <a:latin typeface="+mn-lt"/>
                <a:ea typeface="+mn-ea"/>
                <a:cs typeface="+mn-cs"/>
              </a:rPr>
              <a:t> the characteristics of students at the threshold of performance levels 2, 3, and 4. </a:t>
            </a:r>
            <a:r>
              <a:rPr lang="en-US" sz="1200" kern="1200" dirty="0" smtClean="0">
                <a:solidFill>
                  <a:schemeClr val="tx1"/>
                </a:solidFill>
                <a:effectLst/>
                <a:latin typeface="+mn-lt"/>
                <a:ea typeface="+mn-ea"/>
                <a:cs typeface="+mn-cs"/>
              </a:rPr>
              <a:t> Panelists were also provided results from</a:t>
            </a:r>
            <a:r>
              <a:rPr lang="en-US" sz="1200" kern="1200" baseline="0" dirty="0" smtClean="0">
                <a:solidFill>
                  <a:schemeClr val="tx1"/>
                </a:solidFill>
                <a:effectLst/>
                <a:latin typeface="+mn-lt"/>
                <a:ea typeface="+mn-ea"/>
                <a:cs typeface="+mn-cs"/>
              </a:rPr>
              <a:t> the </a:t>
            </a:r>
            <a:r>
              <a:rPr lang="en-US" sz="1200" kern="1200" dirty="0" smtClean="0">
                <a:solidFill>
                  <a:schemeClr val="tx1"/>
                </a:solidFill>
                <a:effectLst/>
                <a:latin typeface="+mn-lt"/>
                <a:ea typeface="+mn-ea"/>
                <a:cs typeface="+mn-cs"/>
              </a:rPr>
              <a:t> contrasting groups study conducted</a:t>
            </a:r>
            <a:r>
              <a:rPr lang="en-US" sz="1200" kern="1200" baseline="0" dirty="0" smtClean="0">
                <a:solidFill>
                  <a:schemeClr val="tx1"/>
                </a:solidFill>
                <a:effectLst/>
                <a:latin typeface="+mn-lt"/>
                <a:ea typeface="+mn-ea"/>
                <a:cs typeface="+mn-cs"/>
              </a:rPr>
              <a:t> just prior to the WCAS administration last spring</a:t>
            </a:r>
            <a:r>
              <a:rPr lang="en-US" sz="1200" kern="1200" dirty="0" smtClean="0">
                <a:solidFill>
                  <a:schemeClr val="tx1"/>
                </a:solidFill>
                <a:effectLst/>
                <a:latin typeface="+mn-lt"/>
                <a:ea typeface="+mn-ea"/>
                <a:cs typeface="+mn-cs"/>
              </a:rPr>
              <a:t>. The contrasting group study was an opportunity for every educator in Washington to have a voice in the achievement level setting process. The study results represent educators’ thoughts on thousands of students across the state. The</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panelists engaged with the Achievement</a:t>
            </a:r>
            <a:r>
              <a:rPr lang="en-US" sz="1200" kern="1200" baseline="0" dirty="0" smtClean="0">
                <a:solidFill>
                  <a:schemeClr val="tx1"/>
                </a:solidFill>
                <a:effectLst/>
                <a:latin typeface="+mn-lt"/>
                <a:ea typeface="+mn-ea"/>
                <a:cs typeface="+mn-cs"/>
              </a:rPr>
              <a:t> Level Descriptors and the Contrasting Group Study</a:t>
            </a:r>
            <a:r>
              <a:rPr lang="en-US" sz="1200" kern="1200" dirty="0" smtClean="0">
                <a:solidFill>
                  <a:schemeClr val="tx1"/>
                </a:solidFill>
                <a:effectLst/>
                <a:latin typeface="+mn-lt"/>
                <a:ea typeface="+mn-ea"/>
                <a:cs typeface="+mn-cs"/>
              </a:rPr>
              <a:t> results in small and large and discussions, and used the information and the discussions to independently recommend cut scores</a:t>
            </a:r>
            <a:r>
              <a:rPr lang="en-US" sz="1200" kern="1200" baseline="0" dirty="0" smtClean="0">
                <a:solidFill>
                  <a:schemeClr val="tx1"/>
                </a:solidFill>
                <a:effectLst/>
                <a:latin typeface="+mn-lt"/>
                <a:ea typeface="+mn-ea"/>
                <a:cs typeface="+mn-cs"/>
              </a:rPr>
              <a:t> in Round 1.</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rounds 2 and 3, panelists were provided group results of their recommended cut score and “just in time” information such as impact data: what percent of students would be categorized into each level based on their cut score recommendations. After further discussion, panelists revisited their recommendations and, independently, made any adjustments.</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After round 3 was completed, the panels’ recommendations were reviewed by an articulation panel, comprised of three educators from each grade level panel.  The articulation panel was satisfied with the recommendations,</a:t>
            </a:r>
            <a:r>
              <a:rPr lang="en-US" sz="1200" kern="1200" baseline="0" dirty="0" smtClean="0">
                <a:solidFill>
                  <a:schemeClr val="tx1"/>
                </a:solidFill>
                <a:effectLst/>
                <a:latin typeface="+mn-lt"/>
                <a:ea typeface="+mn-ea"/>
                <a:cs typeface="+mn-cs"/>
              </a:rPr>
              <a:t> and no adjustments were made. </a:t>
            </a:r>
          </a:p>
          <a:p>
            <a:r>
              <a:rPr lang="en-US" sz="1200" kern="1200" dirty="0" smtClean="0">
                <a:solidFill>
                  <a:schemeClr val="tx1"/>
                </a:solidFill>
                <a:effectLst/>
                <a:latin typeface="+mn-lt"/>
                <a:ea typeface="+mn-ea"/>
                <a:cs typeface="+mn-cs"/>
              </a:rPr>
              <a:t> </a:t>
            </a:r>
            <a:endParaRPr lang="en-US" sz="1200" baseline="0" dirty="0" smtClean="0"/>
          </a:p>
          <a:p>
            <a:r>
              <a:rPr lang="en-US" sz="1200" baseline="0" dirty="0" smtClean="0"/>
              <a:t>The recommendations from the Achievement Level Setting meeting were reviewed and adopted by by the State Board of Education on August 9</a:t>
            </a:r>
            <a:r>
              <a:rPr lang="en-US" sz="1200" baseline="30000" dirty="0" smtClean="0"/>
              <a:t>th</a:t>
            </a:r>
            <a:r>
              <a:rPr lang="en-US" sz="1200" kern="1200" baseline="0" dirty="0" smtClean="0">
                <a:solidFill>
                  <a:schemeClr val="tx1"/>
                </a:solidFill>
                <a:effectLst/>
                <a:latin typeface="+mn-lt"/>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smtClean="0"/>
          </a:p>
          <a:p>
            <a:endParaRPr lang="en-US" dirty="0"/>
          </a:p>
        </p:txBody>
      </p:sp>
      <p:sp>
        <p:nvSpPr>
          <p:cNvPr id="4" name="Slide Number Placeholder 3"/>
          <p:cNvSpPr>
            <a:spLocks noGrp="1"/>
          </p:cNvSpPr>
          <p:nvPr>
            <p:ph type="sldNum" sz="quarter" idx="10"/>
          </p:nvPr>
        </p:nvSpPr>
        <p:spPr/>
        <p:txBody>
          <a:bodyPr/>
          <a:lstStyle/>
          <a:p>
            <a:fld id="{353CBBB1-5F31-4EE7-8027-C6991939A9A5}" type="slidenum">
              <a:rPr lang="en-US" smtClean="0"/>
              <a:t>15</a:t>
            </a:fld>
            <a:endParaRPr lang="en-US"/>
          </a:p>
        </p:txBody>
      </p:sp>
    </p:spTree>
    <p:extLst>
      <p:ext uri="{BB962C8B-B14F-4D97-AF65-F5344CB8AC3E}">
        <p14:creationId xmlns:p14="http://schemas.microsoft.com/office/powerpoint/2010/main" val="1128930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cut scores adopted</a:t>
            </a:r>
            <a:r>
              <a:rPr lang="en-US" baseline="0" dirty="0" smtClean="0"/>
              <a:t> by the State Board of Education have been translated into scale scores and are posted on the OSPI website. Students with a scale score of 700 or above meet standard on the WCAS. The scale score ranges are posted on the OSPI website at the link show. You’ll learn more about the scale scores as we start talking about score reports.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URL</a:t>
            </a:r>
            <a:r>
              <a:rPr lang="en-US" baseline="0" dirty="0" smtClean="0"/>
              <a:t> for State Testing Scale Score webpage: </a:t>
            </a:r>
            <a:r>
              <a:rPr lang="en-US" dirty="0" smtClean="0">
                <a:hlinkClick r:id="rId3"/>
              </a:rPr>
              <a:t>http://www.k12.wa.us/assessment/StateTesting/ScaleScores.aspx</a:t>
            </a:r>
            <a:endParaRPr lang="en-US" dirty="0" smtClean="0"/>
          </a:p>
        </p:txBody>
      </p:sp>
      <p:sp>
        <p:nvSpPr>
          <p:cNvPr id="4" name="Slide Number Placeholder 3"/>
          <p:cNvSpPr>
            <a:spLocks noGrp="1"/>
          </p:cNvSpPr>
          <p:nvPr>
            <p:ph type="sldNum" sz="quarter" idx="10"/>
          </p:nvPr>
        </p:nvSpPr>
        <p:spPr/>
        <p:txBody>
          <a:bodyPr/>
          <a:lstStyle/>
          <a:p>
            <a:fld id="{E881032E-8435-4810-B872-D429860A9133}" type="slidenum">
              <a:rPr lang="en-US" smtClean="0"/>
              <a:t>16</a:t>
            </a:fld>
            <a:endParaRPr lang="en-US"/>
          </a:p>
        </p:txBody>
      </p:sp>
    </p:spTree>
    <p:extLst>
      <p:ext uri="{BB962C8B-B14F-4D97-AF65-F5344CB8AC3E}">
        <p14:creationId xmlns:p14="http://schemas.microsoft.com/office/powerpoint/2010/main" val="3096546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a:t>
            </a:r>
            <a:r>
              <a:rPr lang="en-US" baseline="0" dirty="0" smtClean="0"/>
              <a:t> to put any questions you might have into the Q&amp;A box.</a:t>
            </a:r>
            <a:endParaRPr lang="en-US" dirty="0"/>
          </a:p>
        </p:txBody>
      </p:sp>
      <p:sp>
        <p:nvSpPr>
          <p:cNvPr id="4" name="Slide Number Placeholder 3"/>
          <p:cNvSpPr>
            <a:spLocks noGrp="1"/>
          </p:cNvSpPr>
          <p:nvPr>
            <p:ph type="sldNum" sz="quarter" idx="10"/>
          </p:nvPr>
        </p:nvSpPr>
        <p:spPr/>
        <p:txBody>
          <a:bodyPr/>
          <a:lstStyle/>
          <a:p>
            <a:fld id="{E881032E-8435-4810-B872-D429860A9133}" type="slidenum">
              <a:rPr lang="en-US" smtClean="0"/>
              <a:t>17</a:t>
            </a:fld>
            <a:endParaRPr lang="en-US"/>
          </a:p>
        </p:txBody>
      </p:sp>
    </p:spTree>
    <p:extLst>
      <p:ext uri="{BB962C8B-B14F-4D97-AF65-F5344CB8AC3E}">
        <p14:creationId xmlns:p14="http://schemas.microsoft.com/office/powerpoint/2010/main" val="3172804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overview hopefully covered many of the questions</a:t>
            </a:r>
            <a:r>
              <a:rPr lang="en-US" baseline="0" dirty="0" smtClean="0"/>
              <a:t> submitted when you registered for the webinar. There are a few other categories of questions we wanted to provide information about. One of the themes that wove through all of these questions was “how will these scores be the same as, or different from the Smarter Balanced scores?” so we will attend to that as well.</a:t>
            </a:r>
          </a:p>
          <a:p>
            <a:endParaRPr lang="en-US" dirty="0" smtClean="0"/>
          </a:p>
          <a:p>
            <a:r>
              <a:rPr lang="en-US" dirty="0" smtClean="0"/>
              <a:t>You will have chance to provide OSPI with any</a:t>
            </a:r>
            <a:r>
              <a:rPr lang="en-US" baseline="0" dirty="0" smtClean="0"/>
              <a:t> “still burning” questions or “not that I know x, let me ask y” questions at end of this section.</a:t>
            </a:r>
            <a:endParaRPr lang="en-US" dirty="0"/>
          </a:p>
        </p:txBody>
      </p:sp>
      <p:sp>
        <p:nvSpPr>
          <p:cNvPr id="4" name="Slide Number Placeholder 3"/>
          <p:cNvSpPr>
            <a:spLocks noGrp="1"/>
          </p:cNvSpPr>
          <p:nvPr>
            <p:ph type="sldNum" sz="quarter" idx="10"/>
          </p:nvPr>
        </p:nvSpPr>
        <p:spPr/>
        <p:txBody>
          <a:bodyPr/>
          <a:lstStyle/>
          <a:p>
            <a:fld id="{E881032E-8435-4810-B872-D429860A9133}" type="slidenum">
              <a:rPr lang="en-US" smtClean="0"/>
              <a:t>18</a:t>
            </a:fld>
            <a:endParaRPr lang="en-US"/>
          </a:p>
        </p:txBody>
      </p:sp>
    </p:spTree>
    <p:extLst>
      <p:ext uri="{BB962C8B-B14F-4D97-AF65-F5344CB8AC3E}">
        <p14:creationId xmlns:p14="http://schemas.microsoft.com/office/powerpoint/2010/main" val="1848054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So, what the WCAS</a:t>
            </a:r>
            <a:r>
              <a:rPr lang="en-US" baseline="0" dirty="0" smtClean="0"/>
              <a:t> scores mean? We are using the same level numbers as the Smarter Balanced scores use, so levels 1 and 2 mean that the student has not met the achievement standard. Levels 3 and 4 mean that the student has met the achievement standard. Another way to say it is that level 3 and 4 students are proficient in the science learning standards. These are the levels that are reported for state and federal accountability. </a:t>
            </a:r>
            <a:r>
              <a:rPr lang="en-US" dirty="0" smtClean="0"/>
              <a:t>Currently there is n</a:t>
            </a:r>
            <a:r>
              <a:rPr lang="en-US" baseline="0" dirty="0" smtClean="0"/>
              <a:t>ot a separate/different graduation cut score for the grade 11 WCAS. The State Board of Education may consider setting a grad cut score, but since the first class of students whom the Legislature decided would need to pass the WCAS to graduate won’t take it until next school year, that decision is a few years away.</a:t>
            </a:r>
          </a:p>
          <a:p>
            <a:pPr defTabSz="931774">
              <a:defRPr/>
            </a:pPr>
            <a:endParaRPr lang="en-US" baseline="0" dirty="0" smtClean="0"/>
          </a:p>
          <a:p>
            <a:pPr defTabSz="931774">
              <a:defRPr/>
            </a:pPr>
            <a:r>
              <a:rPr lang="en-US" baseline="0" dirty="0" smtClean="0"/>
              <a:t>As for accountability, participation in the state science test continues to be reported to the Feds, with 95% participation as the goal. </a:t>
            </a:r>
          </a:p>
          <a:p>
            <a:pPr defTabSz="931774">
              <a:defRPr/>
            </a:pPr>
            <a:r>
              <a:rPr lang="en-US" baseline="0" dirty="0" smtClean="0"/>
              <a:t>Starting in 2020, student proficiency on the WCAS will be included in the measures in the Washington School Improvement Framework. The current plan is that the data used will include the test scores from Spring 2018, 2019, and 2020. </a:t>
            </a:r>
          </a:p>
          <a:p>
            <a:pPr defTabSz="931774">
              <a:defRPr/>
            </a:pPr>
            <a:endParaRPr lang="en-US" baseline="0" dirty="0" smtClean="0"/>
          </a:p>
          <a:p>
            <a:pPr defTabSz="931774">
              <a:defRPr/>
            </a:pPr>
            <a:r>
              <a:rPr lang="en-US" baseline="0" dirty="0" smtClean="0"/>
              <a:t>http://www.k12.wa.us/ESEA/ESSA/pubdocs/7WSIFProficiency.pdf </a:t>
            </a:r>
          </a:p>
          <a:p>
            <a:pPr defTabSz="931774">
              <a:defRPr/>
            </a:pPr>
            <a:r>
              <a:rPr lang="en-US" baseline="0" dirty="0" smtClean="0"/>
              <a:t>http://www.k12.wa.us/ESEA/ESSA/pubdocs/1WSIFHighlightsandUpdates.pdf  </a:t>
            </a:r>
          </a:p>
          <a:p>
            <a:endParaRPr lang="en-US" baseline="0" dirty="0" smtClean="0"/>
          </a:p>
        </p:txBody>
      </p:sp>
      <p:sp>
        <p:nvSpPr>
          <p:cNvPr id="4" name="Slide Number Placeholder 3"/>
          <p:cNvSpPr>
            <a:spLocks noGrp="1"/>
          </p:cNvSpPr>
          <p:nvPr>
            <p:ph type="sldNum" sz="quarter" idx="10"/>
          </p:nvPr>
        </p:nvSpPr>
        <p:spPr/>
        <p:txBody>
          <a:bodyPr/>
          <a:lstStyle/>
          <a:p>
            <a:fld id="{E881032E-8435-4810-B872-D429860A9133}" type="slidenum">
              <a:rPr lang="en-US" smtClean="0"/>
              <a:t>19</a:t>
            </a:fld>
            <a:endParaRPr lang="en-US"/>
          </a:p>
        </p:txBody>
      </p:sp>
    </p:spTree>
    <p:extLst>
      <p:ext uri="{BB962C8B-B14F-4D97-AF65-F5344CB8AC3E}">
        <p14:creationId xmlns:p14="http://schemas.microsoft.com/office/powerpoint/2010/main" val="231426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contains the agency’s new Vision</a:t>
            </a:r>
            <a:r>
              <a:rPr lang="en-US" baseline="0" dirty="0" smtClean="0"/>
              <a:t> and Mission statements and key values.</a:t>
            </a:r>
          </a:p>
          <a:p>
            <a:pPr marL="171450" indent="-171450">
              <a:buFont typeface="Arial" panose="020B0604020202020204" pitchFamily="34" charset="0"/>
              <a:buChar char="•"/>
            </a:pPr>
            <a:r>
              <a:rPr lang="en-US" baseline="0" dirty="0" smtClean="0"/>
              <a:t>You’ve likely seen the Vision statement in agency email signature blocks.</a:t>
            </a:r>
          </a:p>
          <a:p>
            <a:pPr marL="171450" indent="-171450">
              <a:buFont typeface="Arial" panose="020B0604020202020204" pitchFamily="34" charset="0"/>
              <a:buChar char="•"/>
            </a:pPr>
            <a:r>
              <a:rPr lang="en-US" baseline="0" dirty="0" smtClean="0"/>
              <a:t>Related to the agency Mission, the assessment development team is committed to providing supports to empower educators’ understanding of the standards, assessment, and assessment results. This webinar is work to provide you with resources to better understand the score reports for the WCAS and communicate results with parents.</a:t>
            </a:r>
          </a:p>
          <a:p>
            <a:pPr marL="171450" indent="-171450">
              <a:buFont typeface="Arial" panose="020B0604020202020204" pitchFamily="34" charset="0"/>
              <a:buChar char="•"/>
            </a:pPr>
            <a:r>
              <a:rPr lang="en-US" baseline="0" dirty="0" smtClean="0"/>
              <a:t>From the values, we are providing and posting these slides and a recording of the webinar to increase equitable access to the information. You are welcome to use these slides, modified as you need, in any way you would like with your colleagues, parents, or others. As we can improve our practice related to these webinars, please do let us know using the Q&amp;A feature or by email.</a:t>
            </a:r>
            <a:endParaRPr lang="en-US" dirty="0" smtClean="0"/>
          </a:p>
        </p:txBody>
      </p:sp>
      <p:sp>
        <p:nvSpPr>
          <p:cNvPr id="4" name="Slide Number Placeholder 3"/>
          <p:cNvSpPr>
            <a:spLocks noGrp="1"/>
          </p:cNvSpPr>
          <p:nvPr>
            <p:ph type="sldNum" sz="quarter" idx="10"/>
          </p:nvPr>
        </p:nvSpPr>
        <p:spPr/>
        <p:txBody>
          <a:bodyPr/>
          <a:lstStyle/>
          <a:p>
            <a:fld id="{E881032E-8435-4810-B872-D429860A9133}" type="slidenum">
              <a:rPr lang="en-US" smtClean="0"/>
              <a:t>2</a:t>
            </a:fld>
            <a:endParaRPr lang="en-US"/>
          </a:p>
        </p:txBody>
      </p:sp>
    </p:spTree>
    <p:extLst>
      <p:ext uri="{BB962C8B-B14F-4D97-AF65-F5344CB8AC3E}">
        <p14:creationId xmlns:p14="http://schemas.microsoft.com/office/powerpoint/2010/main" val="719329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can find overall</a:t>
            </a:r>
            <a:r>
              <a:rPr lang="en-US" baseline="0" dirty="0" smtClean="0"/>
              <a:t> data on the State Report Card site. </a:t>
            </a:r>
          </a:p>
          <a:p>
            <a:r>
              <a:rPr lang="en-US" baseline="0" dirty="0" smtClean="0"/>
              <a:t>You can compare your district/school to others using the Compare My School tool up in the right corner, which is marked with the green outline.</a:t>
            </a:r>
          </a:p>
          <a:p>
            <a:r>
              <a:rPr lang="en-US" baseline="0" dirty="0" smtClean="0"/>
              <a:t>You have to select this New Assessment Data 2018 tab (circled in red) to get to the statewide scores.</a:t>
            </a:r>
            <a:endParaRPr lang="en-US" dirty="0"/>
          </a:p>
        </p:txBody>
      </p:sp>
      <p:sp>
        <p:nvSpPr>
          <p:cNvPr id="4" name="Slide Number Placeholder 3"/>
          <p:cNvSpPr>
            <a:spLocks noGrp="1"/>
          </p:cNvSpPr>
          <p:nvPr>
            <p:ph type="sldNum" sz="quarter" idx="10"/>
          </p:nvPr>
        </p:nvSpPr>
        <p:spPr/>
        <p:txBody>
          <a:bodyPr/>
          <a:lstStyle/>
          <a:p>
            <a:fld id="{E881032E-8435-4810-B872-D429860A9133}" type="slidenum">
              <a:rPr lang="en-US" smtClean="0"/>
              <a:t>20</a:t>
            </a:fld>
            <a:endParaRPr lang="en-US"/>
          </a:p>
        </p:txBody>
      </p:sp>
    </p:spTree>
    <p:extLst>
      <p:ext uri="{BB962C8B-B14F-4D97-AF65-F5344CB8AC3E}">
        <p14:creationId xmlns:p14="http://schemas.microsoft.com/office/powerpoint/2010/main" val="1187102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When</a:t>
            </a:r>
            <a:r>
              <a:rPr lang="en-US" baseline="0" dirty="0" smtClean="0"/>
              <a:t> you use that tab, you get a screen that s</a:t>
            </a:r>
            <a:r>
              <a:rPr lang="en-US" dirty="0" smtClean="0"/>
              <a:t>hows</a:t>
            </a:r>
            <a:r>
              <a:rPr lang="en-US" baseline="0" dirty="0" smtClean="0"/>
              <a:t> the accountability information.</a:t>
            </a:r>
            <a:endParaRPr lang="en-US" dirty="0" smtClean="0"/>
          </a:p>
          <a:p>
            <a:pPr defTabSz="931774">
              <a:defRPr/>
            </a:pPr>
            <a:endParaRPr lang="en-US" dirty="0" smtClean="0"/>
          </a:p>
          <a:p>
            <a:pPr defTabSz="931774">
              <a:defRPr/>
            </a:pPr>
            <a:r>
              <a:rPr lang="en-US" dirty="0" smtClean="0"/>
              <a:t>Use drop downs to</a:t>
            </a:r>
            <a:r>
              <a:rPr lang="en-US" baseline="0" dirty="0" smtClean="0"/>
              <a:t> see all publicly-available data; your school, other schools, etc. Suppression rules are in place for this publically facing data, so if there are a very small number of students in a school at a grade level, their data may not be available.</a:t>
            </a:r>
          </a:p>
          <a:p>
            <a:pPr defTabSz="931774">
              <a:defRPr/>
            </a:pPr>
            <a:endParaRPr lang="en-US" baseline="0" dirty="0" smtClean="0"/>
          </a:p>
          <a:p>
            <a:pPr defTabSz="931774">
              <a:defRPr/>
            </a:pPr>
            <a:r>
              <a:rPr lang="en-US" baseline="0" dirty="0" smtClean="0"/>
              <a:t>Attention: Second row is percent meeting standard. Includes all students who are expected to test, i.e., all students in the grade level. This row’s data may be different than what is seen in ORS as ORS only includes data for students who tested.</a:t>
            </a:r>
          </a:p>
          <a:p>
            <a:pPr defTabSz="931774">
              <a:defRPr/>
            </a:pPr>
            <a:endParaRPr lang="en-US" baseline="0" dirty="0" smtClean="0"/>
          </a:p>
          <a:p>
            <a:pPr defTabSz="931774">
              <a:defRPr/>
            </a:pPr>
            <a:r>
              <a:rPr lang="en-US" baseline="0" dirty="0" smtClean="0"/>
              <a:t>Second from bottom row is percent with no score. Data on the Report Card for the last row will be most similar to data in ORS.</a:t>
            </a:r>
            <a:endParaRPr lang="en-US" dirty="0" smtClean="0"/>
          </a:p>
        </p:txBody>
      </p:sp>
      <p:sp>
        <p:nvSpPr>
          <p:cNvPr id="4" name="Slide Number Placeholder 3"/>
          <p:cNvSpPr>
            <a:spLocks noGrp="1"/>
          </p:cNvSpPr>
          <p:nvPr>
            <p:ph type="sldNum" sz="quarter" idx="10"/>
          </p:nvPr>
        </p:nvSpPr>
        <p:spPr/>
        <p:txBody>
          <a:bodyPr/>
          <a:lstStyle/>
          <a:p>
            <a:fld id="{E881032E-8435-4810-B872-D429860A9133}" type="slidenum">
              <a:rPr lang="en-US" smtClean="0"/>
              <a:t>21</a:t>
            </a:fld>
            <a:endParaRPr lang="en-US"/>
          </a:p>
        </p:txBody>
      </p:sp>
    </p:spTree>
    <p:extLst>
      <p:ext uri="{BB962C8B-B14F-4D97-AF65-F5344CB8AC3E}">
        <p14:creationId xmlns:p14="http://schemas.microsoft.com/office/powerpoint/2010/main" val="11922898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The Online</a:t>
            </a:r>
            <a:r>
              <a:rPr lang="en-US" baseline="0" dirty="0" smtClean="0"/>
              <a:t> Reporting System is the secure system where users can see the data for all students who tested. This site contains secure, confidential student information, so please treat it accordingly. </a:t>
            </a:r>
            <a:r>
              <a:rPr lang="en-US" dirty="0" smtClean="0"/>
              <a:t>In</a:t>
            </a:r>
            <a:r>
              <a:rPr lang="en-US" baseline="0" dirty="0" smtClean="0"/>
              <a:t> ORS you can only see data for your students/school/district based on your role set by the district. This means that you </a:t>
            </a:r>
            <a:r>
              <a:rPr lang="en-US" b="1" baseline="0" dirty="0" smtClean="0"/>
              <a:t>cannot</a:t>
            </a:r>
            <a:r>
              <a:rPr lang="en-US" baseline="0" dirty="0" smtClean="0"/>
              <a:t> see the data for other districts or other schools in your district—for those kinds of comparisons you have to use Report Card. </a:t>
            </a:r>
          </a:p>
          <a:p>
            <a:pPr defTabSz="931774">
              <a:defRPr/>
            </a:pPr>
            <a:endParaRPr lang="en-US" baseline="0" dirty="0" smtClean="0"/>
          </a:p>
          <a:p>
            <a:pPr defTabSz="931774">
              <a:defRPr/>
            </a:pPr>
            <a:r>
              <a:rPr lang="en-US" baseline="0" dirty="0" smtClean="0"/>
              <a:t>Educators who had students rostered to them during the WCAS last spring should be able to access the scores for those students in ORS right now. I took a screenshot of the home page for the Demo district that we use to test the system…After you change the Administration drop down to WCAS, be sure to choose the button for “scores for students who were mine when they tested”, the 3</a:t>
            </a:r>
            <a:r>
              <a:rPr lang="en-US" baseline="30000" dirty="0" smtClean="0"/>
              <a:t>rd</a:t>
            </a:r>
            <a:r>
              <a:rPr lang="en-US" baseline="0" dirty="0" smtClean="0"/>
              <a:t> radio button. Users can select the number of students tested or the percent proficient in the box at the bottom to drill down to more detailed information …As you can see, our demo students didn’t do so well...and again, what you see in ORS will depend on your user role.</a:t>
            </a:r>
            <a:endParaRPr lang="en-US" dirty="0" smtClean="0"/>
          </a:p>
          <a:p>
            <a:endParaRPr lang="en-US" dirty="0"/>
          </a:p>
        </p:txBody>
      </p:sp>
      <p:sp>
        <p:nvSpPr>
          <p:cNvPr id="4" name="Slide Number Placeholder 3"/>
          <p:cNvSpPr>
            <a:spLocks noGrp="1"/>
          </p:cNvSpPr>
          <p:nvPr>
            <p:ph type="sldNum" sz="quarter" idx="10"/>
          </p:nvPr>
        </p:nvSpPr>
        <p:spPr/>
        <p:txBody>
          <a:bodyPr/>
          <a:lstStyle/>
          <a:p>
            <a:fld id="{E881032E-8435-4810-B872-D429860A9133}" type="slidenum">
              <a:rPr lang="en-US" smtClean="0"/>
              <a:t>22</a:t>
            </a:fld>
            <a:endParaRPr lang="en-US"/>
          </a:p>
        </p:txBody>
      </p:sp>
    </p:spTree>
    <p:extLst>
      <p:ext uri="{BB962C8B-B14F-4D97-AF65-F5344CB8AC3E}">
        <p14:creationId xmlns:p14="http://schemas.microsoft.com/office/powerpoint/2010/main" val="2834836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aseline="0" dirty="0" smtClean="0"/>
              <a:t>Beyond the overall scale score for a student, there are some other scores and information available.</a:t>
            </a:r>
          </a:p>
          <a:p>
            <a:pPr defTabSz="931774">
              <a:defRPr/>
            </a:pPr>
            <a:r>
              <a:rPr lang="en-US" baseline="0" dirty="0" smtClean="0"/>
              <a:t>This is the list of information that will be shown when you get into in ORS and on the Individual Student score Reports.</a:t>
            </a:r>
          </a:p>
          <a:p>
            <a:pPr defTabSz="931774">
              <a:defRPr/>
            </a:pPr>
            <a:r>
              <a:rPr lang="en-US" baseline="0" dirty="0" smtClean="0"/>
              <a:t>There are school, district, and state averages to compare to.</a:t>
            </a:r>
          </a:p>
          <a:p>
            <a:pPr defTabSz="931774">
              <a:defRPr/>
            </a:pPr>
            <a:r>
              <a:rPr lang="en-US" baseline="0" dirty="0" smtClean="0"/>
              <a:t>There are sub-scores for the 3 science areas, which I will get more into in a minute. And there are some descriptions and resources available.</a:t>
            </a:r>
          </a:p>
          <a:p>
            <a:pPr defTabSz="931774">
              <a:defRPr/>
            </a:pPr>
            <a:endParaRPr lang="en-US" baseline="0" dirty="0" smtClean="0"/>
          </a:p>
          <a:p>
            <a:pPr defTabSz="931774">
              <a:defRPr/>
            </a:pPr>
            <a:r>
              <a:rPr lang="en-US" baseline="0" dirty="0" smtClean="0"/>
              <a:t>I am going to share what this information looks like on the Printed score report since this is what you are likely going to be discussing with parents.</a:t>
            </a:r>
            <a:endParaRPr lang="en-US" dirty="0"/>
          </a:p>
        </p:txBody>
      </p:sp>
      <p:sp>
        <p:nvSpPr>
          <p:cNvPr id="4" name="Slide Number Placeholder 3"/>
          <p:cNvSpPr>
            <a:spLocks noGrp="1"/>
          </p:cNvSpPr>
          <p:nvPr>
            <p:ph type="sldNum" sz="quarter" idx="10"/>
          </p:nvPr>
        </p:nvSpPr>
        <p:spPr/>
        <p:txBody>
          <a:bodyPr/>
          <a:lstStyle/>
          <a:p>
            <a:fld id="{E881032E-8435-4810-B872-D429860A9133}" type="slidenum">
              <a:rPr lang="en-US" smtClean="0"/>
              <a:t>23</a:t>
            </a:fld>
            <a:endParaRPr lang="en-US"/>
          </a:p>
        </p:txBody>
      </p:sp>
    </p:spTree>
    <p:extLst>
      <p:ext uri="{BB962C8B-B14F-4D97-AF65-F5344CB8AC3E}">
        <p14:creationId xmlns:p14="http://schemas.microsoft.com/office/powerpoint/2010/main" val="1186493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sz="1200" kern="1200" baseline="0" dirty="0" smtClean="0">
                <a:solidFill>
                  <a:schemeClr val="tx1"/>
                </a:solidFill>
                <a:effectLst/>
                <a:latin typeface="+mn-lt"/>
                <a:ea typeface="+mn-ea"/>
                <a:cs typeface="+mn-cs"/>
              </a:rPr>
              <a:t>The picture on this slide is a sample of part of the printed family report that will be arriving in districts early next month and is expected to be shared with students and parents. A full sample will be on our Sample Score Reports webpage by the end of this week.</a:t>
            </a:r>
          </a:p>
          <a:p>
            <a:pPr defTabSz="931774">
              <a:defRPr/>
            </a:pPr>
            <a:r>
              <a:rPr lang="en-US" sz="1200" kern="1200" baseline="0" dirty="0" smtClean="0">
                <a:solidFill>
                  <a:schemeClr val="tx1"/>
                </a:solidFill>
                <a:effectLst/>
                <a:latin typeface="+mn-lt"/>
                <a:ea typeface="+mn-ea"/>
                <a:cs typeface="+mn-cs"/>
              </a:rPr>
              <a:t>The first part of this report is very similar to the ELA/Math report. You’ll notice that we have the students scale score in big numbers on the left (this shows 725), then the barrel chart has the student score compared to the school, district, and state in the middle. The Achievement Level statements are on the right. These statements </a:t>
            </a:r>
            <a:r>
              <a:rPr lang="en-US" baseline="0" dirty="0" smtClean="0"/>
              <a:t>can help begin the conversation about what the scores mean. </a:t>
            </a:r>
          </a:p>
          <a:p>
            <a:pPr defTabSz="931774">
              <a:defRPr/>
            </a:pPr>
            <a:endParaRPr lang="en-US" baseline="0" dirty="0" smtClean="0"/>
          </a:p>
          <a:p>
            <a:pPr defTabSz="931774">
              <a:defRPr/>
            </a:pPr>
            <a:r>
              <a:rPr lang="en-US" baseline="0" dirty="0" smtClean="0"/>
              <a:t>The Level 3 statement is: “</a:t>
            </a:r>
            <a:r>
              <a:rPr lang="en-US" sz="1200" kern="1200" dirty="0" smtClean="0">
                <a:solidFill>
                  <a:schemeClr val="tx1"/>
                </a:solidFill>
                <a:effectLst/>
                <a:latin typeface="+mn-lt"/>
                <a:ea typeface="+mn-ea"/>
                <a:cs typeface="+mn-cs"/>
              </a:rPr>
              <a:t>The student has met the achievement standard and demonstrates progress toward mastery of the application of science and engineering practices and crosscutting concepts to explain phenomena and design solutions to problems in the natural and the designed world.” We</a:t>
            </a:r>
            <a:r>
              <a:rPr lang="en-US" sz="1200" kern="1200" baseline="0" dirty="0" smtClean="0">
                <a:solidFill>
                  <a:schemeClr val="tx1"/>
                </a:solidFill>
                <a:effectLst/>
                <a:latin typeface="+mn-lt"/>
                <a:ea typeface="+mn-ea"/>
                <a:cs typeface="+mn-cs"/>
              </a:rPr>
              <a:t> admit t</a:t>
            </a:r>
            <a:r>
              <a:rPr lang="en-US" sz="1200" kern="1200" dirty="0" smtClean="0">
                <a:solidFill>
                  <a:schemeClr val="tx1"/>
                </a:solidFill>
                <a:effectLst/>
                <a:latin typeface="+mn-lt"/>
                <a:ea typeface="+mn-ea"/>
                <a:cs typeface="+mn-cs"/>
              </a:rPr>
              <a:t>hat</a:t>
            </a:r>
            <a:r>
              <a:rPr lang="en-US" sz="1200" kern="1200" baseline="0" dirty="0" smtClean="0">
                <a:solidFill>
                  <a:schemeClr val="tx1"/>
                </a:solidFill>
                <a:effectLst/>
                <a:latin typeface="+mn-lt"/>
                <a:ea typeface="+mn-ea"/>
                <a:cs typeface="+mn-cs"/>
              </a:rPr>
              <a:t> is a big long statement….but it was carefully crafted to convey the 3-dimensional nature of the NGSS as assessed by the WCAS. The statements include those SEPs, CCCs, and DCIs that Dawn kept referring to in the test blueprint earlier. </a:t>
            </a:r>
          </a:p>
          <a:p>
            <a:pPr defTabSz="931774">
              <a:defRPr/>
            </a:pPr>
            <a:endParaRPr lang="en-US" dirty="0" smtClean="0"/>
          </a:p>
          <a:p>
            <a:pPr defTabSz="931774">
              <a:defRPr/>
            </a:pPr>
            <a:r>
              <a:rPr lang="en-US" baseline="0" dirty="0" smtClean="0"/>
              <a:t>URL for Sample Score Reports webpage: </a:t>
            </a:r>
            <a:r>
              <a:rPr lang="en-US" dirty="0" smtClean="0">
                <a:hlinkClick r:id="rId3"/>
              </a:rPr>
              <a:t>http://www.k12.wa.us/assessment/StateTesting/ScoreReport.aspx</a:t>
            </a:r>
            <a:endParaRPr lang="en-US" dirty="0" smtClean="0"/>
          </a:p>
          <a:p>
            <a:endParaRPr lang="en-US" dirty="0"/>
          </a:p>
        </p:txBody>
      </p:sp>
      <p:sp>
        <p:nvSpPr>
          <p:cNvPr id="4" name="Slide Number Placeholder 3"/>
          <p:cNvSpPr>
            <a:spLocks noGrp="1"/>
          </p:cNvSpPr>
          <p:nvPr>
            <p:ph type="sldNum" sz="quarter" idx="10"/>
          </p:nvPr>
        </p:nvSpPr>
        <p:spPr/>
        <p:txBody>
          <a:bodyPr/>
          <a:lstStyle/>
          <a:p>
            <a:pPr defTabSz="931774" eaLnBrk="0" fontAlgn="base" hangingPunct="0">
              <a:spcBef>
                <a:spcPct val="0"/>
              </a:spcBef>
              <a:spcAft>
                <a:spcPct val="0"/>
              </a:spcAft>
              <a:defRPr/>
            </a:pPr>
            <a:fld id="{7BC34AE1-B668-4D71-9DA2-797A9B887AEF}" type="slidenum">
              <a:rPr lang="en-US" altLang="en-US">
                <a:solidFill>
                  <a:prstClr val="black"/>
                </a:solidFill>
                <a:latin typeface="Garamond" panose="02020404030301010803" pitchFamily="18" charset="0"/>
              </a:rPr>
              <a:pPr defTabSz="931774" eaLnBrk="0" fontAlgn="base" hangingPunct="0">
                <a:spcBef>
                  <a:spcPct val="0"/>
                </a:spcBef>
                <a:spcAft>
                  <a:spcPct val="0"/>
                </a:spcAft>
                <a:defRPr/>
              </a:pPr>
              <a:t>24</a:t>
            </a:fld>
            <a:endParaRPr lang="en-US" altLang="en-US">
              <a:solidFill>
                <a:prstClr val="black"/>
              </a:solidFill>
              <a:latin typeface="Garamond" panose="02020404030301010803" pitchFamily="18" charset="0"/>
            </a:endParaRPr>
          </a:p>
        </p:txBody>
      </p:sp>
    </p:spTree>
    <p:extLst>
      <p:ext uri="{BB962C8B-B14F-4D97-AF65-F5344CB8AC3E}">
        <p14:creationId xmlns:p14="http://schemas.microsoft.com/office/powerpoint/2010/main" val="3863525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Then the bottom half</a:t>
            </a:r>
            <a:r>
              <a:rPr lang="en-US" baseline="0" dirty="0" smtClean="0"/>
              <a:t> of the first page has an FAQ section on the left and the reporting areas on the right. The FAQ briefly describes the NGSS and what a reporting area is. It also has the </a:t>
            </a:r>
            <a:r>
              <a:rPr lang="en-US" baseline="0" dirty="0" err="1" smtClean="0"/>
              <a:t>urls</a:t>
            </a:r>
            <a:r>
              <a:rPr lang="en-US" baseline="0" dirty="0" smtClean="0"/>
              <a:t> for some resources we will share in a little bit.</a:t>
            </a:r>
          </a:p>
          <a:p>
            <a:r>
              <a:rPr lang="en-US" baseline="0" dirty="0" smtClean="0"/>
              <a:t>The 3 reporting areas are the same 3 areas that Dawn shared earlier from the Test Blueprint. These scores are calculated in a different way than the Smarter Balanced claim scores that appear in this part of the report for ELA and Math, which is why we don’t have symbols in these columns.</a:t>
            </a:r>
            <a:endParaRPr lang="en-US" dirty="0"/>
          </a:p>
        </p:txBody>
      </p:sp>
      <p:sp>
        <p:nvSpPr>
          <p:cNvPr id="4" name="Slide Number Placeholder 3"/>
          <p:cNvSpPr>
            <a:spLocks noGrp="1"/>
          </p:cNvSpPr>
          <p:nvPr>
            <p:ph type="sldNum" sz="quarter" idx="10"/>
          </p:nvPr>
        </p:nvSpPr>
        <p:spPr/>
        <p:txBody>
          <a:bodyPr/>
          <a:lstStyle/>
          <a:p>
            <a:fld id="{E881032E-8435-4810-B872-D429860A9133}" type="slidenum">
              <a:rPr lang="en-US" smtClean="0"/>
              <a:t>25</a:t>
            </a:fld>
            <a:endParaRPr lang="en-US"/>
          </a:p>
        </p:txBody>
      </p:sp>
    </p:spTree>
    <p:extLst>
      <p:ext uri="{BB962C8B-B14F-4D97-AF65-F5344CB8AC3E}">
        <p14:creationId xmlns:p14="http://schemas.microsoft.com/office/powerpoint/2010/main" val="21867262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calculations start with the actual number of points in each of the three areas.</a:t>
            </a:r>
          </a:p>
          <a:p>
            <a:endParaRPr lang="en-US" dirty="0" smtClean="0"/>
          </a:p>
          <a:p>
            <a:r>
              <a:rPr lang="en-US" dirty="0" smtClean="0"/>
              <a:t>The approximate</a:t>
            </a:r>
            <a:r>
              <a:rPr lang="en-US" baseline="0" dirty="0" smtClean="0"/>
              <a:t> number of raw points for each of the three areas is shown on this chart that Dawn shared earlier. For example, a 5</a:t>
            </a:r>
            <a:r>
              <a:rPr lang="en-US" baseline="30000" dirty="0" smtClean="0"/>
              <a:t>th</a:t>
            </a:r>
            <a:r>
              <a:rPr lang="en-US" baseline="0" dirty="0" smtClean="0"/>
              <a:t> grade test can have about 14 points in the area </a:t>
            </a:r>
            <a:r>
              <a:rPr lang="en-US" dirty="0" smtClean="0"/>
              <a:t>Practices &amp;</a:t>
            </a:r>
            <a:r>
              <a:rPr lang="en-US" baseline="0" dirty="0" smtClean="0"/>
              <a:t> Crosscutting Concepts in Physical Sciences. The exact number of points can shift up and down a bit from year to year, so when we report out scores….</a:t>
            </a:r>
            <a:endParaRPr lang="en-US" dirty="0"/>
          </a:p>
        </p:txBody>
      </p:sp>
      <p:sp>
        <p:nvSpPr>
          <p:cNvPr id="4" name="Slide Number Placeholder 3"/>
          <p:cNvSpPr>
            <a:spLocks noGrp="1"/>
          </p:cNvSpPr>
          <p:nvPr>
            <p:ph type="sldNum" sz="quarter" idx="10"/>
          </p:nvPr>
        </p:nvSpPr>
        <p:spPr/>
        <p:txBody>
          <a:bodyPr/>
          <a:lstStyle/>
          <a:p>
            <a:fld id="{E881032E-8435-4810-B872-D429860A9133}" type="slidenum">
              <a:rPr lang="en-US" smtClean="0"/>
              <a:t>26</a:t>
            </a:fld>
            <a:endParaRPr lang="en-US"/>
          </a:p>
        </p:txBody>
      </p:sp>
    </p:spTree>
    <p:extLst>
      <p:ext uri="{BB962C8B-B14F-4D97-AF65-F5344CB8AC3E}">
        <p14:creationId xmlns:p14="http://schemas.microsoft.com/office/powerpoint/2010/main" val="3080135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…to keep things consistent</a:t>
            </a:r>
            <a:r>
              <a:rPr lang="en-US" baseline="0" dirty="0" smtClean="0"/>
              <a:t> across years, w</a:t>
            </a:r>
            <a:r>
              <a:rPr lang="en-US" dirty="0" smtClean="0"/>
              <a:t>e are reporting </a:t>
            </a:r>
            <a:r>
              <a:rPr lang="en-US" u="sng" dirty="0" smtClean="0"/>
              <a:t>the percent of those points earned </a:t>
            </a:r>
            <a:r>
              <a:rPr lang="en-US" dirty="0" smtClean="0"/>
              <a:t>in that area.  Our sample student here earned 31% of the points possible in the are</a:t>
            </a:r>
            <a:r>
              <a:rPr lang="en-US" baseline="0" dirty="0" smtClean="0"/>
              <a:t>a</a:t>
            </a:r>
            <a:r>
              <a:rPr lang="en-US" dirty="0" smtClean="0"/>
              <a:t> Practices &amp;</a:t>
            </a:r>
            <a:r>
              <a:rPr lang="en-US" baseline="0" dirty="0" smtClean="0"/>
              <a:t> Crosscutting Concepts in Physical Sciences. These individual student percentages are shown in the grey shaded row.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next row is the Level 3 range. These ranges were determined from the typical number of points that Level 3 students earned in the area.  So, when we looked only at Level 3 students and figured out how many points they typically earned in that area. In this sample report, the level 3 range for the </a:t>
            </a:r>
            <a:r>
              <a:rPr lang="en-US" dirty="0" smtClean="0"/>
              <a:t>Practices &amp;</a:t>
            </a:r>
            <a:r>
              <a:rPr lang="en-US" baseline="0" dirty="0" smtClean="0"/>
              <a:t> Crosscutting Concepts in Physical Sciences was 38-63% of the points.  Below the row with the ranges, there is a statement about whether or not the individual student was below, at, or above that range. Our sample student Jonathan Doe was below in Physical Sciences, within/at the range for the Life Sciences, and above the range for the Earth&amp; Space Sciences.  We did this intentionally for this sample report to show that a student does not have to be at or above in all three areas in order to pass the test.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back of the score report has a short description of how the Level 3 ranges were determined, and then has a description of the skills Level 3 students likely have for the reporting areas. These descriptions are summaries based in the ALDs for Level 3 for each grade level.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881032E-8435-4810-B872-D429860A9133}" type="slidenum">
              <a:rPr lang="en-US" smtClean="0"/>
              <a:t>27</a:t>
            </a:fld>
            <a:endParaRPr lang="en-US"/>
          </a:p>
        </p:txBody>
      </p:sp>
    </p:spTree>
    <p:extLst>
      <p:ext uri="{BB962C8B-B14F-4D97-AF65-F5344CB8AC3E}">
        <p14:creationId xmlns:p14="http://schemas.microsoft.com/office/powerpoint/2010/main" val="4851964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Part of the data evaluation can be looking at how well the new standards have been implemented</a:t>
            </a:r>
            <a:r>
              <a:rPr lang="en-US" baseline="0" dirty="0" smtClean="0"/>
              <a:t> compared to the state.</a:t>
            </a:r>
            <a:endParaRPr lang="en-US" dirty="0"/>
          </a:p>
        </p:txBody>
      </p:sp>
      <p:sp>
        <p:nvSpPr>
          <p:cNvPr id="4" name="Slide Number Placeholder 3"/>
          <p:cNvSpPr>
            <a:spLocks noGrp="1"/>
          </p:cNvSpPr>
          <p:nvPr>
            <p:ph type="sldNum" sz="quarter" idx="10"/>
          </p:nvPr>
        </p:nvSpPr>
        <p:spPr/>
        <p:txBody>
          <a:bodyPr/>
          <a:lstStyle/>
          <a:p>
            <a:fld id="{E881032E-8435-4810-B872-D429860A9133}" type="slidenum">
              <a:rPr lang="en-US" smtClean="0"/>
              <a:t>28</a:t>
            </a:fld>
            <a:endParaRPr lang="en-US"/>
          </a:p>
        </p:txBody>
      </p:sp>
    </p:spTree>
    <p:extLst>
      <p:ext uri="{BB962C8B-B14F-4D97-AF65-F5344CB8AC3E}">
        <p14:creationId xmlns:p14="http://schemas.microsoft.com/office/powerpoint/2010/main" val="1070161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881032E-8435-4810-B872-D429860A9133}" type="slidenum">
              <a:rPr lang="en-US" smtClean="0"/>
              <a:t>29</a:t>
            </a:fld>
            <a:endParaRPr lang="en-US"/>
          </a:p>
        </p:txBody>
      </p:sp>
    </p:spTree>
    <p:extLst>
      <p:ext uri="{BB962C8B-B14F-4D97-AF65-F5344CB8AC3E}">
        <p14:creationId xmlns:p14="http://schemas.microsoft.com/office/powerpoint/2010/main" val="2593133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our department’s belief around</a:t>
            </a:r>
            <a:r>
              <a:rPr lang="en-US" baseline="0" dirty="0" smtClean="0"/>
              <a:t> our role in the education community and the role of summative assessment. Specifically, we are committed to providing resources and support to educators to increase student learning and growth. We believe that summative assessment plays a role in that support as one of multiple measures about student learning during a year.</a:t>
            </a:r>
          </a:p>
          <a:p>
            <a:endParaRPr lang="en-US" baseline="0" dirty="0" smtClean="0"/>
          </a:p>
          <a:p>
            <a:r>
              <a:rPr lang="en-US" baseline="0" dirty="0" smtClean="0"/>
              <a:t>Our goals reflect a commitment to the superintendent’s vision and collaborative, ongoing work to support educators in moving student learning forward.</a:t>
            </a:r>
            <a:endParaRPr lang="en-US" dirty="0" smtClean="0"/>
          </a:p>
          <a:p>
            <a:endParaRPr lang="en-US" baseline="0" dirty="0" smtClean="0"/>
          </a:p>
          <a:p>
            <a:r>
              <a:rPr lang="en-US" baseline="0" dirty="0" smtClean="0"/>
              <a:t>This webinar is the result of Goal #4.</a:t>
            </a:r>
            <a:endParaRPr lang="en-US" dirty="0"/>
          </a:p>
        </p:txBody>
      </p:sp>
      <p:sp>
        <p:nvSpPr>
          <p:cNvPr id="4" name="Slide Number Placeholder 3"/>
          <p:cNvSpPr>
            <a:spLocks noGrp="1"/>
          </p:cNvSpPr>
          <p:nvPr>
            <p:ph type="sldNum" sz="quarter" idx="10"/>
          </p:nvPr>
        </p:nvSpPr>
        <p:spPr/>
        <p:txBody>
          <a:bodyPr/>
          <a:lstStyle/>
          <a:p>
            <a:fld id="{E881032E-8435-4810-B872-D429860A9133}" type="slidenum">
              <a:rPr lang="en-US" smtClean="0"/>
              <a:t>3</a:t>
            </a:fld>
            <a:endParaRPr lang="en-US"/>
          </a:p>
        </p:txBody>
      </p:sp>
    </p:spTree>
    <p:extLst>
      <p:ext uri="{BB962C8B-B14F-4D97-AF65-F5344CB8AC3E}">
        <p14:creationId xmlns:p14="http://schemas.microsoft.com/office/powerpoint/2010/main" val="849668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81032E-8435-4810-B872-D429860A9133}" type="slidenum">
              <a:rPr lang="en-US" smtClean="0"/>
              <a:t>30</a:t>
            </a:fld>
            <a:endParaRPr lang="en-US"/>
          </a:p>
        </p:txBody>
      </p:sp>
    </p:spTree>
    <p:extLst>
      <p:ext uri="{BB962C8B-B14F-4D97-AF65-F5344CB8AC3E}">
        <p14:creationId xmlns:p14="http://schemas.microsoft.com/office/powerpoint/2010/main" val="19405127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baseline="0" dirty="0" smtClean="0"/>
              <a:t>The </a:t>
            </a:r>
            <a:r>
              <a:rPr lang="en-US" baseline="0" dirty="0" err="1" smtClean="0"/>
              <a:t>url</a:t>
            </a:r>
            <a:r>
              <a:rPr lang="en-US" baseline="0" dirty="0" smtClean="0"/>
              <a:t> for the NGSS website is on those printed ISRs. There are English and Spanish versions of these Parent Guide pdfs, both static and customizable versions. These might be helpful to have on-hand when you are sharing the score reports.</a:t>
            </a:r>
          </a:p>
          <a:p>
            <a:pPr defTabSz="931774">
              <a:defRPr/>
            </a:pPr>
            <a:endParaRPr lang="en-US" baseline="0" dirty="0" smtClean="0"/>
          </a:p>
          <a:p>
            <a:pPr defTabSz="931774">
              <a:defRPr/>
            </a:pPr>
            <a:r>
              <a:rPr lang="en-US" dirty="0" smtClean="0"/>
              <a:t>URL for NGSS Parent Guides webpage</a:t>
            </a:r>
            <a:r>
              <a:rPr lang="en-US" baseline="0" dirty="0" smtClean="0"/>
              <a:t>: </a:t>
            </a:r>
            <a:r>
              <a:rPr lang="en-US" dirty="0" smtClean="0">
                <a:hlinkClick r:id="rId3"/>
              </a:rPr>
              <a:t>https://www.nextgenscience.org/parentguides</a:t>
            </a:r>
            <a:endParaRPr lang="en-US" dirty="0" smtClean="0"/>
          </a:p>
          <a:p>
            <a:endParaRPr lang="en-US" dirty="0"/>
          </a:p>
        </p:txBody>
      </p:sp>
      <p:sp>
        <p:nvSpPr>
          <p:cNvPr id="4" name="Slide Number Placeholder 3"/>
          <p:cNvSpPr>
            <a:spLocks noGrp="1"/>
          </p:cNvSpPr>
          <p:nvPr>
            <p:ph type="sldNum" sz="quarter" idx="10"/>
          </p:nvPr>
        </p:nvSpPr>
        <p:spPr/>
        <p:txBody>
          <a:bodyPr/>
          <a:lstStyle/>
          <a:p>
            <a:fld id="{E881032E-8435-4810-B872-D429860A9133}" type="slidenum">
              <a:rPr lang="en-US" smtClean="0"/>
              <a:t>31</a:t>
            </a:fld>
            <a:endParaRPr lang="en-US"/>
          </a:p>
        </p:txBody>
      </p:sp>
    </p:spTree>
    <p:extLst>
      <p:ext uri="{BB962C8B-B14F-4D97-AF65-F5344CB8AC3E}">
        <p14:creationId xmlns:p14="http://schemas.microsoft.com/office/powerpoint/2010/main" val="33153070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ReadyWA</a:t>
            </a:r>
            <a:r>
              <a:rPr lang="en-US" baseline="0" dirty="0" smtClean="0"/>
              <a:t> is another group that has resources for parents about state testing in Washington. They have a lot of great videos. We recommend searching for “science” on their website to find the videos they have produced about the NGSS.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URL</a:t>
            </a:r>
            <a:r>
              <a:rPr lang="en-US" baseline="0" dirty="0" smtClean="0"/>
              <a:t> for </a:t>
            </a:r>
            <a:r>
              <a:rPr lang="en-US" baseline="0" dirty="0" err="1" smtClean="0"/>
              <a:t>ReadyWA</a:t>
            </a:r>
            <a:r>
              <a:rPr lang="en-US" baseline="0" dirty="0" smtClean="0"/>
              <a:t> website: </a:t>
            </a:r>
            <a:r>
              <a:rPr lang="en-US" dirty="0" smtClean="0">
                <a:hlinkClick r:id="rId3"/>
              </a:rPr>
              <a:t>www.readywa.org</a:t>
            </a:r>
            <a:endParaRPr lang="en-US" dirty="0" smtClean="0"/>
          </a:p>
        </p:txBody>
      </p:sp>
      <p:sp>
        <p:nvSpPr>
          <p:cNvPr id="4" name="Slide Number Placeholder 3"/>
          <p:cNvSpPr>
            <a:spLocks noGrp="1"/>
          </p:cNvSpPr>
          <p:nvPr>
            <p:ph type="sldNum" sz="quarter" idx="10"/>
          </p:nvPr>
        </p:nvSpPr>
        <p:spPr/>
        <p:txBody>
          <a:bodyPr/>
          <a:lstStyle/>
          <a:p>
            <a:fld id="{E881032E-8435-4810-B872-D429860A9133}" type="slidenum">
              <a:rPr lang="en-US" smtClean="0"/>
              <a:t>32</a:t>
            </a:fld>
            <a:endParaRPr lang="en-US"/>
          </a:p>
        </p:txBody>
      </p:sp>
    </p:spTree>
    <p:extLst>
      <p:ext uri="{BB962C8B-B14F-4D97-AF65-F5344CB8AC3E}">
        <p14:creationId xmlns:p14="http://schemas.microsoft.com/office/powerpoint/2010/main" val="11184871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ORS is not as useful for WCAS scores as it is for</a:t>
            </a:r>
            <a:r>
              <a:rPr lang="en-US" baseline="0" dirty="0" smtClean="0"/>
              <a:t> Smarter Balanced scores. For Smarter Balanced, scores populate in ORS during the test window in the Spring. That will not happen for the WCAS. This year, the results were available in September because of Achievement Level Setting happening in August. In future years, we will likely have results available about a month earlier, so in early August. This is because the WCAS is not an adaptive test, and has to go through some different scoring procedures than the Smarter Balanced tests do before student scores can be posted.</a:t>
            </a:r>
          </a:p>
          <a:p>
            <a:endParaRPr lang="en-US" baseline="0" dirty="0" smtClean="0"/>
          </a:p>
          <a:p>
            <a:r>
              <a:rPr lang="en-US" baseline="0" dirty="0" smtClean="0"/>
              <a:t>If you choose to share from ORS, please make sure that parents/guardian’s only see their student’s information. Don’t have them sitting next to you as you walk through all the steps needed to get down to an individual student report.</a:t>
            </a:r>
          </a:p>
          <a:p>
            <a:endParaRPr lang="en-US" dirty="0" smtClean="0"/>
          </a:p>
          <a:p>
            <a:r>
              <a:rPr lang="en-US" dirty="0" smtClean="0"/>
              <a:t>You can also print</a:t>
            </a:r>
            <a:r>
              <a:rPr lang="en-US" baseline="0" dirty="0" smtClean="0"/>
              <a:t> ISRs from ORS. We are exploring the possibility of getting a Spanish version of the WCAS ISRs available for Spring 2019 testing, which would be available in Summer 2019.</a:t>
            </a:r>
            <a:endParaRPr lang="en-US" dirty="0"/>
          </a:p>
        </p:txBody>
      </p:sp>
      <p:sp>
        <p:nvSpPr>
          <p:cNvPr id="4" name="Slide Number Placeholder 3"/>
          <p:cNvSpPr>
            <a:spLocks noGrp="1"/>
          </p:cNvSpPr>
          <p:nvPr>
            <p:ph type="sldNum" sz="quarter" idx="10"/>
          </p:nvPr>
        </p:nvSpPr>
        <p:spPr/>
        <p:txBody>
          <a:bodyPr/>
          <a:lstStyle/>
          <a:p>
            <a:fld id="{E881032E-8435-4810-B872-D429860A9133}" type="slidenum">
              <a:rPr lang="en-US" smtClean="0"/>
              <a:t>33</a:t>
            </a:fld>
            <a:endParaRPr lang="en-US"/>
          </a:p>
        </p:txBody>
      </p:sp>
    </p:spTree>
    <p:extLst>
      <p:ext uri="{BB962C8B-B14F-4D97-AF65-F5344CB8AC3E}">
        <p14:creationId xmlns:p14="http://schemas.microsoft.com/office/powerpoint/2010/main" val="39914419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31774">
              <a:defRPr/>
            </a:pPr>
            <a:r>
              <a:rPr lang="en-US" dirty="0" smtClean="0"/>
              <a:t>A</a:t>
            </a:r>
            <a:r>
              <a:rPr lang="en-US" baseline="0" dirty="0" smtClean="0"/>
              <a:t> few other loose ends here. There are a few FAQs on the science assessment webpage that may be helpful. We are looking to update and consolidate them in the next few months.</a:t>
            </a:r>
          </a:p>
          <a:p>
            <a:pPr defTabSz="931774">
              <a:defRPr/>
            </a:pPr>
            <a:r>
              <a:rPr lang="en-US" baseline="0" dirty="0" smtClean="0"/>
              <a:t>Please share the Training Test with parents and other interested stakeholders. There is a Online Training Test Support document on the science webpage, along with a webinar we did last January about the training test, that educators will find helpful as they work through the training test with students.</a:t>
            </a:r>
          </a:p>
          <a:p>
            <a:pPr defTabSz="931774">
              <a:defRPr/>
            </a:pPr>
            <a:endParaRPr lang="en-US" baseline="0" dirty="0" smtClean="0"/>
          </a:p>
          <a:p>
            <a:pPr defTabSz="931774">
              <a:defRPr/>
            </a:pPr>
            <a:r>
              <a:rPr lang="en-US" dirty="0" smtClean="0"/>
              <a:t>URL for OSPI’s Science Assessment webpage: </a:t>
            </a:r>
            <a:r>
              <a:rPr lang="en-US" dirty="0" smtClean="0">
                <a:hlinkClick r:id="rId3"/>
              </a:rPr>
              <a:t>http://www.k12.wa.us/Science/Assessments.aspx</a:t>
            </a:r>
            <a:endParaRPr lang="en-US" dirty="0" smtClean="0"/>
          </a:p>
          <a:p>
            <a:endParaRPr lang="en-US" dirty="0" smtClean="0"/>
          </a:p>
          <a:p>
            <a:pPr defTabSz="931774">
              <a:defRPr/>
            </a:pPr>
            <a:r>
              <a:rPr lang="en-US" dirty="0" smtClean="0"/>
              <a:t>URL for direct link</a:t>
            </a:r>
            <a:r>
              <a:rPr lang="en-US" baseline="0" dirty="0" smtClean="0"/>
              <a:t> to FAQ: </a:t>
            </a:r>
            <a:r>
              <a:rPr lang="en-US" dirty="0" smtClean="0">
                <a:hlinkClick r:id="rId4"/>
              </a:rPr>
              <a:t>http://www.k12.wa.us/Science/pubdocs/FAQ.pdf</a:t>
            </a:r>
            <a:endParaRPr lang="en-US" dirty="0" smtClean="0"/>
          </a:p>
          <a:p>
            <a:endParaRPr lang="en-US" dirty="0" smtClean="0"/>
          </a:p>
          <a:p>
            <a:pPr defTabSz="931774">
              <a:defRPr/>
            </a:pPr>
            <a:r>
              <a:rPr lang="en-US" dirty="0" smtClean="0"/>
              <a:t>URL for WCAP Portal:</a:t>
            </a:r>
            <a:r>
              <a:rPr lang="en-US" baseline="0" dirty="0" smtClean="0"/>
              <a:t> </a:t>
            </a:r>
            <a:r>
              <a:rPr lang="en-US" dirty="0" smtClean="0">
                <a:hlinkClick r:id="rId5"/>
              </a:rPr>
              <a:t>https://wa.portal.airast.org/</a:t>
            </a:r>
            <a:endParaRPr lang="en-US" dirty="0" smtClean="0"/>
          </a:p>
          <a:p>
            <a:endParaRPr lang="en-US" dirty="0"/>
          </a:p>
        </p:txBody>
      </p:sp>
      <p:sp>
        <p:nvSpPr>
          <p:cNvPr id="4" name="Slide Number Placeholder 3"/>
          <p:cNvSpPr>
            <a:spLocks noGrp="1"/>
          </p:cNvSpPr>
          <p:nvPr>
            <p:ph type="sldNum" sz="quarter" idx="10"/>
          </p:nvPr>
        </p:nvSpPr>
        <p:spPr/>
        <p:txBody>
          <a:bodyPr/>
          <a:lstStyle/>
          <a:p>
            <a:fld id="{E881032E-8435-4810-B872-D429860A9133}" type="slidenum">
              <a:rPr lang="en-US" smtClean="0"/>
              <a:t>34</a:t>
            </a:fld>
            <a:endParaRPr lang="en-US"/>
          </a:p>
        </p:txBody>
      </p:sp>
    </p:spTree>
    <p:extLst>
      <p:ext uri="{BB962C8B-B14F-4D97-AF65-F5344CB8AC3E}">
        <p14:creationId xmlns:p14="http://schemas.microsoft.com/office/powerpoint/2010/main" val="337076202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881032E-8435-4810-B872-D429860A9133}" type="slidenum">
              <a:rPr lang="en-US" smtClean="0"/>
              <a:t>35</a:t>
            </a:fld>
            <a:endParaRPr lang="en-US"/>
          </a:p>
        </p:txBody>
      </p:sp>
    </p:spTree>
    <p:extLst>
      <p:ext uri="{BB962C8B-B14F-4D97-AF65-F5344CB8AC3E}">
        <p14:creationId xmlns:p14="http://schemas.microsoft.com/office/powerpoint/2010/main" val="2970047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Staff who are presenting and their contact information</a:t>
            </a:r>
          </a:p>
        </p:txBody>
      </p:sp>
      <p:sp>
        <p:nvSpPr>
          <p:cNvPr id="4" name="Slide Number Placeholder 3"/>
          <p:cNvSpPr>
            <a:spLocks noGrp="1"/>
          </p:cNvSpPr>
          <p:nvPr>
            <p:ph type="sldNum" sz="quarter" idx="10"/>
          </p:nvPr>
        </p:nvSpPr>
        <p:spPr/>
        <p:txBody>
          <a:bodyPr/>
          <a:lstStyle/>
          <a:p>
            <a:fld id="{E881032E-8435-4810-B872-D429860A9133}" type="slidenum">
              <a:rPr lang="en-US" smtClean="0"/>
              <a:t>4</a:t>
            </a:fld>
            <a:endParaRPr lang="en-US"/>
          </a:p>
        </p:txBody>
      </p:sp>
    </p:spTree>
    <p:extLst>
      <p:ext uri="{BB962C8B-B14F-4D97-AF65-F5344CB8AC3E}">
        <p14:creationId xmlns:p14="http://schemas.microsoft.com/office/powerpoint/2010/main" val="3707724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webinar is designed primarily for educators:</a:t>
            </a:r>
            <a:endParaRPr lang="en-US" baseline="0" dirty="0" smtClean="0"/>
          </a:p>
          <a:p>
            <a:pPr marL="228600" indent="-228600">
              <a:buFont typeface="+mj-lt"/>
              <a:buAutoNum type="arabicPeriod"/>
            </a:pPr>
            <a:r>
              <a:rPr lang="en-US" baseline="0" dirty="0" smtClean="0"/>
              <a:t>First, to increase understanding of the reporting for the WCAS. </a:t>
            </a:r>
          </a:p>
          <a:p>
            <a:pPr marL="228600" indent="-228600">
              <a:buFont typeface="+mj-lt"/>
              <a:buAutoNum type="arabicPeriod"/>
            </a:pPr>
            <a:r>
              <a:rPr lang="en-US" baseline="0" dirty="0" smtClean="0"/>
              <a:t>Second, to provide resources for communicating results with and answer questions from parents</a:t>
            </a:r>
          </a:p>
          <a:p>
            <a:endParaRPr lang="en-US" baseline="0" dirty="0" smtClean="0"/>
          </a:p>
          <a:p>
            <a:r>
              <a:rPr lang="en-US" dirty="0" smtClean="0"/>
              <a:t>Parents will be getting student score information, and may be attending this webinar.</a:t>
            </a:r>
            <a:endParaRPr lang="en-US" dirty="0"/>
          </a:p>
        </p:txBody>
      </p:sp>
      <p:sp>
        <p:nvSpPr>
          <p:cNvPr id="4" name="Slide Number Placeholder 3"/>
          <p:cNvSpPr>
            <a:spLocks noGrp="1"/>
          </p:cNvSpPr>
          <p:nvPr>
            <p:ph type="sldNum" sz="quarter" idx="10"/>
          </p:nvPr>
        </p:nvSpPr>
        <p:spPr/>
        <p:txBody>
          <a:bodyPr/>
          <a:lstStyle/>
          <a:p>
            <a:fld id="{E881032E-8435-4810-B872-D429860A9133}" type="slidenum">
              <a:rPr lang="en-US" smtClean="0"/>
              <a:t>5</a:t>
            </a:fld>
            <a:endParaRPr lang="en-US"/>
          </a:p>
        </p:txBody>
      </p:sp>
    </p:spTree>
    <p:extLst>
      <p:ext uri="{BB962C8B-B14F-4D97-AF65-F5344CB8AC3E}">
        <p14:creationId xmlns:p14="http://schemas.microsoft.com/office/powerpoint/2010/main" val="2703473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smtClean="0"/>
              <a:t>Overview: We first want to provide some background. The background is tailored to answer many of the questions you submitted when you registered for the webinar.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Questions: Thank you for all your questions submitted during registration for the webinar. Those questions not answered in the overview section will be explored a bit in this Questions section.</a:t>
            </a:r>
          </a:p>
          <a:p>
            <a:pPr marL="171450" indent="-171450">
              <a:buFont typeface="Arial" panose="020B0604020202020204" pitchFamily="34" charset="0"/>
              <a:buChar char="•"/>
            </a:pPr>
            <a:r>
              <a:rPr lang="en-US" dirty="0" smtClean="0"/>
              <a:t>Resources: Where to go for more information or to share with parents</a:t>
            </a:r>
          </a:p>
          <a:p>
            <a:pPr marL="171450" indent="-171450">
              <a:buFont typeface="Arial" panose="020B0604020202020204" pitchFamily="34" charset="0"/>
              <a:buChar char="•"/>
            </a:pPr>
            <a:endParaRPr lang="en-US"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t>Posting: A recording of this webinar will be posted </a:t>
            </a:r>
            <a:r>
              <a:rPr lang="en-US" baseline="0" dirty="0" smtClean="0"/>
              <a:t>for your use later in the year. As you have questions or comments during the webinar, please submit those using the Q&amp;A feature of the webinar, and we will compile those for an FAQ and post it along with the recording.</a:t>
            </a:r>
            <a:endParaRPr lang="en-US" dirty="0" smtClean="0"/>
          </a:p>
          <a:p>
            <a:pPr marL="0" indent="0">
              <a:buFont typeface="Arial" panose="020B0604020202020204" pitchFamily="34" charset="0"/>
              <a:buNone/>
            </a:pPr>
            <a:endParaRPr lang="en-US" dirty="0" smtClean="0"/>
          </a:p>
        </p:txBody>
      </p:sp>
      <p:sp>
        <p:nvSpPr>
          <p:cNvPr id="4" name="Slide Number Placeholder 3"/>
          <p:cNvSpPr>
            <a:spLocks noGrp="1"/>
          </p:cNvSpPr>
          <p:nvPr>
            <p:ph type="sldNum" sz="quarter" idx="10"/>
          </p:nvPr>
        </p:nvSpPr>
        <p:spPr/>
        <p:txBody>
          <a:bodyPr/>
          <a:lstStyle/>
          <a:p>
            <a:fld id="{E881032E-8435-4810-B872-D429860A9133}" type="slidenum">
              <a:rPr lang="en-US" smtClean="0"/>
              <a:t>6</a:t>
            </a:fld>
            <a:endParaRPr lang="en-US"/>
          </a:p>
        </p:txBody>
      </p:sp>
    </p:spTree>
    <p:extLst>
      <p:ext uri="{BB962C8B-B14F-4D97-AF65-F5344CB8AC3E}">
        <p14:creationId xmlns:p14="http://schemas.microsoft.com/office/powerpoint/2010/main" val="3047005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bulk</a:t>
            </a:r>
            <a:r>
              <a:rPr lang="en-US" baseline="0" dirty="0" smtClean="0"/>
              <a:t> of the questions that were submitted for this webinar indicated that many attendees are new to thinking and learning about the new Washington Comprehensive Assessment of Science, so I am going to turn it over to Dawn Cope, who has been leading the development of the WCAS since we adopted new science learning standards in 2013. Dawn will give us all an introduction to the WCAS that will ground us for the remainder of the presentation.</a:t>
            </a:r>
          </a:p>
        </p:txBody>
      </p:sp>
      <p:sp>
        <p:nvSpPr>
          <p:cNvPr id="4" name="Slide Number Placeholder 3"/>
          <p:cNvSpPr>
            <a:spLocks noGrp="1"/>
          </p:cNvSpPr>
          <p:nvPr>
            <p:ph type="sldNum" sz="quarter" idx="10"/>
          </p:nvPr>
        </p:nvSpPr>
        <p:spPr/>
        <p:txBody>
          <a:bodyPr/>
          <a:lstStyle/>
          <a:p>
            <a:fld id="{E881032E-8435-4810-B872-D429860A9133}" type="slidenum">
              <a:rPr lang="en-US" smtClean="0"/>
              <a:t>7</a:t>
            </a:fld>
            <a:endParaRPr lang="en-US"/>
          </a:p>
        </p:txBody>
      </p:sp>
    </p:spTree>
    <p:extLst>
      <p:ext uri="{BB962C8B-B14F-4D97-AF65-F5344CB8AC3E}">
        <p14:creationId xmlns:p14="http://schemas.microsoft.com/office/powerpoint/2010/main" val="3615221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items that make up the WCAS are aligned to the </a:t>
            </a:r>
            <a:r>
              <a:rPr lang="en-US" i="1" baseline="0" dirty="0" smtClean="0"/>
              <a:t>Washington State 2013 K–12 Science Learning Standards </a:t>
            </a:r>
            <a:r>
              <a:rPr lang="en-US" baseline="0" dirty="0" smtClean="0"/>
              <a:t>which are the </a:t>
            </a:r>
            <a:r>
              <a:rPr lang="en-US" i="1" baseline="0" dirty="0" smtClean="0"/>
              <a:t>Next Generation Science Standards. </a:t>
            </a:r>
            <a:r>
              <a:rPr lang="en-US" i="0" baseline="0" dirty="0" smtClean="0"/>
              <a:t>The NGSS were adopted in October 2013 as our state science learning standards. They are different than the 2009 learning standards that were tested using the MSP and the Biology EOC. The NGSS are also different than the Common Core State Standards that were adopted as our state learning standards for English language arts and mathematics.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0" baseline="0" dirty="0" smtClean="0"/>
              <a:t>One of the main differences between the NGSS and 2009 WA science learning standards is that, while our former standards included many components, such as systems and engineering/design, those components were assessed and reported independently from one another on the MSP and EOC. In the both NGSS and the WCAS, these types of components are woven together. Because of the differences in the standards assessed, c</a:t>
            </a:r>
            <a:r>
              <a:rPr lang="en-US" dirty="0" smtClean="0"/>
              <a:t>omparisons between MSP/EOC results and WCAS results are not recommended; the WCAS represents a new baseline from which to measure growth in subsequent years related to student learning of the new standards.</a:t>
            </a:r>
            <a:endParaRPr lang="en-US" i="0" baseline="0" dirty="0" smtClean="0"/>
          </a:p>
          <a:p>
            <a:r>
              <a:rPr lang="en-US" i="0" baseline="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NGSS are different than the Common Core English language arts/literacy and mathematics learning standards.</a:t>
            </a:r>
            <a:r>
              <a:rPr lang="en-US" baseline="0" dirty="0" smtClean="0"/>
              <a:t> </a:t>
            </a:r>
            <a:r>
              <a:rPr lang="en-US" i="0" baseline="0" dirty="0" smtClean="0"/>
              <a:t>I included the word “literacy” with the ELA standards because the section titled, “Literacy in History/Social Studies, Science, and Technical Subjects” in those standards often causes confusion.  That section was written to “allow teachers of ELA, history/social studies, science, and technical subjects to use their content area expertise to help students meet the particular challenges of reading, writing, speaking, listening, and language in their respective fields.” and are meant to “</a:t>
            </a:r>
            <a:r>
              <a:rPr lang="en-US" dirty="0" smtClean="0"/>
              <a:t>supplement content standards in those areas, </a:t>
            </a:r>
            <a:r>
              <a:rPr lang="en-US" b="0" dirty="0" smtClean="0"/>
              <a:t>not</a:t>
            </a:r>
            <a:r>
              <a:rPr lang="en-US" dirty="0" smtClean="0"/>
              <a:t> replace them.” [these</a:t>
            </a:r>
            <a:r>
              <a:rPr lang="en-US" baseline="0" dirty="0" smtClean="0"/>
              <a:t> quotes are from the Common Core website]</a:t>
            </a:r>
            <a:r>
              <a:rPr lang="en-US" i="0" baseline="0" dirty="0" smtClean="0"/>
              <a:t>. </a:t>
            </a:r>
          </a:p>
          <a:p>
            <a:endParaRPr lang="en-US" i="0" baseline="0" dirty="0" smtClean="0"/>
          </a:p>
          <a:p>
            <a:r>
              <a:rPr lang="en-US" i="0" baseline="0" dirty="0" smtClean="0"/>
              <a:t>The NGSS are a completely separate set of science learning standards, with Performance Expectations each of which weave together 3 dimensions. The dimensions include the Science and Engineering Practices (SEPs), the Disciplinary Core Ideas (DCIs), and the Cross-Cutting Concepts (CCCs).</a:t>
            </a:r>
          </a:p>
          <a:p>
            <a:r>
              <a:rPr lang="en-US" i="0" baseline="0" dirty="0" smtClean="0"/>
              <a:t> </a:t>
            </a:r>
          </a:p>
          <a:p>
            <a:r>
              <a:rPr lang="en-US" i="0" baseline="0" dirty="0" smtClean="0"/>
              <a:t>Since we adopted those learning standards in 2013, the Learning and Teaching team and the Science Assessment team from OSPI have been facilitating the transition to three-dimensional science instruction and a three-dimensional state summative assessment.</a:t>
            </a:r>
          </a:p>
        </p:txBody>
      </p:sp>
      <p:sp>
        <p:nvSpPr>
          <p:cNvPr id="4" name="Slide Number Placeholder 3"/>
          <p:cNvSpPr>
            <a:spLocks noGrp="1"/>
          </p:cNvSpPr>
          <p:nvPr>
            <p:ph type="sldNum" sz="quarter" idx="10"/>
          </p:nvPr>
        </p:nvSpPr>
        <p:spPr/>
        <p:txBody>
          <a:bodyPr/>
          <a:lstStyle/>
          <a:p>
            <a:fld id="{E881032E-8435-4810-B872-D429860A9133}" type="slidenum">
              <a:rPr lang="en-US" smtClean="0"/>
              <a:t>8</a:t>
            </a:fld>
            <a:endParaRPr lang="en-US"/>
          </a:p>
        </p:txBody>
      </p:sp>
    </p:spTree>
    <p:extLst>
      <p:ext uri="{BB962C8B-B14F-4D97-AF65-F5344CB8AC3E}">
        <p14:creationId xmlns:p14="http://schemas.microsoft.com/office/powerpoint/2010/main" val="2611624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9478"/>
            <a:r>
              <a:rPr lang="en-US" baseline="0" dirty="0" smtClean="0"/>
              <a:t>That 3-dimenstional state assessment made its debut this spring.</a:t>
            </a:r>
          </a:p>
          <a:p>
            <a:pPr defTabSz="949478"/>
            <a:endParaRPr lang="en-US" baseline="0" dirty="0" smtClean="0"/>
          </a:p>
          <a:p>
            <a:pPr defTabSz="949478"/>
            <a:r>
              <a:rPr lang="en-US" baseline="0" dirty="0" smtClean="0"/>
              <a:t>Whether a student is in grade 5, 8, or 11, when they take the WCAS, the student will experience a comprehensive test, composed mainly of item clusters, that requires them to use practices, core ideas, and crosscutting concepts to explain scientific phenomena or to design a solution to a problem.</a:t>
            </a:r>
          </a:p>
          <a:p>
            <a:pPr defTabSz="949478"/>
            <a:endParaRPr lang="en-US" baseline="0" dirty="0" smtClean="0"/>
          </a:p>
          <a:p>
            <a:pPr defTabSz="949478"/>
            <a:r>
              <a:rPr lang="en-US" baseline="0" dirty="0" smtClean="0"/>
              <a:t>An item cluster is a set of related stimuli and items. Each cluster is based on science phenomenon or design problem, and as a student works their way through a cluster, they have the opportunity to demonstrate their knowledge and understanding of the science and engineering practices, disciplinary core ideas, and crosscutting concepts in several ways. Each cluster includes 1-4 stimuli and 3-6 items. The stimuli can include text, diagrams, graphs, or animations that provide relevant information at the appropriate place in a cluster. The items could be one of many types like drag and drop, short answer, multiple choice, multi-select, constructed response, etc. are used. Each item is aligned to two or three dimensions of a Performance Expectation. The cluster, as a whole, must be “three dimensional” or align to all of the dimensions from the Performance Expectation or bundle of Performance Expectations which the cluster assesses. </a:t>
            </a:r>
          </a:p>
          <a:p>
            <a:pPr defTabSz="949478"/>
            <a:endParaRPr lang="en-US" baseline="0" dirty="0" smtClean="0"/>
          </a:p>
          <a:p>
            <a:pPr defTabSz="949478"/>
            <a:r>
              <a:rPr lang="en-US" baseline="0" dirty="0" smtClean="0"/>
              <a:t>The clusters included for a test are carefully chosen to mirror the representation of the three dimensional science domains in the NGSS. Careful planning ensures that a wide range of practices, disciplinary core ideas, and crosscutting concepts are also represented.</a:t>
            </a:r>
          </a:p>
        </p:txBody>
      </p:sp>
      <p:sp>
        <p:nvSpPr>
          <p:cNvPr id="4" name="Slide Number Placeholder 3"/>
          <p:cNvSpPr>
            <a:spLocks noGrp="1"/>
          </p:cNvSpPr>
          <p:nvPr>
            <p:ph type="sldNum" sz="quarter" idx="10"/>
          </p:nvPr>
        </p:nvSpPr>
        <p:spPr/>
        <p:txBody>
          <a:bodyPr/>
          <a:lstStyle/>
          <a:p>
            <a:fld id="{E881032E-8435-4810-B872-D429860A9133}" type="slidenum">
              <a:rPr lang="en-US" smtClean="0"/>
              <a:t>9</a:t>
            </a:fld>
            <a:endParaRPr lang="en-US"/>
          </a:p>
        </p:txBody>
      </p:sp>
    </p:spTree>
    <p:extLst>
      <p:ext uri="{BB962C8B-B14F-4D97-AF65-F5344CB8AC3E}">
        <p14:creationId xmlns:p14="http://schemas.microsoft.com/office/powerpoint/2010/main" val="34831268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833E1F-3E66-524D-A1B0-BF899242A82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995" t="11124" r="4517" b="6048"/>
          <a:stretch/>
        </p:blipFill>
        <p:spPr>
          <a:xfrm>
            <a:off x="0" y="0"/>
            <a:ext cx="12192000" cy="6868909"/>
          </a:xfrm>
          <a:prstGeom prst="rect">
            <a:avLst/>
          </a:prstGeom>
        </p:spPr>
      </p:pic>
      <p:sp>
        <p:nvSpPr>
          <p:cNvPr id="2" name="Title 1"/>
          <p:cNvSpPr>
            <a:spLocks noGrp="1"/>
          </p:cNvSpPr>
          <p:nvPr>
            <p:ph type="ctrTitle"/>
          </p:nvPr>
        </p:nvSpPr>
        <p:spPr>
          <a:xfrm>
            <a:off x="1524000" y="704353"/>
            <a:ext cx="9144000" cy="2387600"/>
          </a:xfrm>
        </p:spPr>
        <p:txBody>
          <a:bodyPr anchor="b"/>
          <a:lstStyle>
            <a:lvl1pPr algn="ctr">
              <a:defRPr sz="6000" b="1"/>
            </a:lvl1pPr>
          </a:lstStyle>
          <a:p>
            <a:r>
              <a:rPr lang="en-US" dirty="0"/>
              <a:t>Click to edit Master title</a:t>
            </a:r>
          </a:p>
        </p:txBody>
      </p:sp>
      <p:sp>
        <p:nvSpPr>
          <p:cNvPr id="3" name="Subtitle 2"/>
          <p:cNvSpPr>
            <a:spLocks noGrp="1"/>
          </p:cNvSpPr>
          <p:nvPr>
            <p:ph type="subTitle" idx="1" hasCustomPrompt="1"/>
          </p:nvPr>
        </p:nvSpPr>
        <p:spPr>
          <a:xfrm>
            <a:off x="1524000" y="318402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for subtitle here</a:t>
            </a:r>
          </a:p>
        </p:txBody>
      </p:sp>
      <p:pic>
        <p:nvPicPr>
          <p:cNvPr id="6" name="Picture 5">
            <a:extLst>
              <a:ext uri="{FF2B5EF4-FFF2-40B4-BE49-F238E27FC236}">
                <a16:creationId xmlns:a16="http://schemas.microsoft.com/office/drawing/2014/main" id="{AAC01360-7CB3-A644-AE82-50D615F347C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89262" y="74431"/>
            <a:ext cx="1428307" cy="1428307"/>
          </a:xfrm>
          <a:prstGeom prst="rect">
            <a:avLst/>
          </a:prstGeom>
        </p:spPr>
      </p:pic>
    </p:spTree>
    <p:extLst>
      <p:ext uri="{BB962C8B-B14F-4D97-AF65-F5344CB8AC3E}">
        <p14:creationId xmlns:p14="http://schemas.microsoft.com/office/powerpoint/2010/main" val="257499182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838200" y="422275"/>
            <a:ext cx="10515600" cy="1325563"/>
          </a:xfrm>
        </p:spPr>
        <p:txBody>
          <a:bodyPr/>
          <a:lstStyle>
            <a:lvl1pPr>
              <a:defRPr baseline="0">
                <a:latin typeface="Segoe UI Light" panose="020B0502040204020203" pitchFamily="34" charset="0"/>
                <a:cs typeface="Segoe UI Light" panose="020B0502040204020203" pitchFamily="34" charset="0"/>
              </a:defRPr>
            </a:lvl1pPr>
          </a:lstStyle>
          <a:p>
            <a:r>
              <a:rPr lang="en-US" dirty="0"/>
              <a:t>Click to edit Master title style but no more than two lines max </a:t>
            </a:r>
            <a:r>
              <a:rPr lang="en-US" dirty="0" err="1"/>
              <a:t>hgh</a:t>
            </a:r>
            <a:endParaRPr lang="en-US" dirty="0"/>
          </a:p>
        </p:txBody>
      </p:sp>
      <p:sp>
        <p:nvSpPr>
          <p:cNvPr id="3" name="Content Placeholder 2"/>
          <p:cNvSpPr>
            <a:spLocks noGrp="1"/>
          </p:cNvSpPr>
          <p:nvPr>
            <p:ph idx="1"/>
          </p:nvPr>
        </p:nvSpPr>
        <p:spPr>
          <a:xfrm>
            <a:off x="838200" y="1882775"/>
            <a:ext cx="10515600" cy="3927475"/>
          </a:xfrm>
        </p:spPr>
        <p:txBody>
          <a:bodyPr/>
          <a:lstStyle>
            <a:lvl1pPr>
              <a:defRPr>
                <a:latin typeface="Palatino Linotype" panose="02040502050505030304" pitchFamily="18" charset="0"/>
              </a:defRPr>
            </a:lvl1pPr>
            <a:lvl2pPr>
              <a:defRPr>
                <a:latin typeface="Palatino Linotype" panose="02040502050505030304" pitchFamily="18" charset="0"/>
              </a:defRPr>
            </a:lvl2pPr>
            <a:lvl3pPr>
              <a:defRPr>
                <a:latin typeface="Palatino Linotype" panose="02040502050505030304" pitchFamily="18" charset="0"/>
              </a:defRPr>
            </a:lvl3pPr>
            <a:lvl4pPr>
              <a:defRPr>
                <a:latin typeface="Palatino Linotype" panose="02040502050505030304" pitchFamily="18" charset="0"/>
              </a:defRPr>
            </a:lvl4pPr>
            <a:lvl5pPr>
              <a:defRPr>
                <a:latin typeface="Palatino Linotype" panose="0204050205050503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a:extLst>
              <a:ext uri="{FF2B5EF4-FFF2-40B4-BE49-F238E27FC236}">
                <a16:creationId xmlns:a16="http://schemas.microsoft.com/office/drawing/2014/main" id="{FBF7FD54-69B1-F147-9B2B-1E9F4A800D2E}"/>
              </a:ext>
            </a:extLst>
          </p:cNvPr>
          <p:cNvSpPr txBox="1"/>
          <p:nvPr userDrawn="1"/>
        </p:nvSpPr>
        <p:spPr>
          <a:xfrm>
            <a:off x="10377377" y="6339391"/>
            <a:ext cx="1686246" cy="276999"/>
          </a:xfrm>
          <a:prstGeom prst="rect">
            <a:avLst/>
          </a:prstGeom>
          <a:noFill/>
        </p:spPr>
        <p:txBody>
          <a:bodyPr wrap="square" rtlCol="0">
            <a:spAutoFit/>
          </a:bodyPr>
          <a:lstStyle/>
          <a:p>
            <a:pPr algn="r"/>
            <a:r>
              <a:rPr lang="en-US" sz="1200" dirty="0" smtClean="0">
                <a:solidFill>
                  <a:schemeClr val="bg2"/>
                </a:solidFill>
                <a:latin typeface="Segoe UI Historic" panose="020B0502040204020203" pitchFamily="34" charset="0"/>
                <a:ea typeface="Segoe UI Historic" panose="020B0502040204020203" pitchFamily="34" charset="0"/>
                <a:cs typeface="Segoe UI Historic" panose="020B0502040204020203" pitchFamily="34" charset="0"/>
              </a:rPr>
              <a:t>9/20/2018  </a:t>
            </a:r>
            <a:r>
              <a:rPr lang="en-US" sz="1200" dirty="0">
                <a:solidFill>
                  <a:schemeClr val="bg2"/>
                </a:solidFill>
                <a:latin typeface="Segoe UI Historic" panose="020B0502040204020203" pitchFamily="34" charset="0"/>
                <a:ea typeface="Segoe UI Historic" panose="020B0502040204020203" pitchFamily="34" charset="0"/>
                <a:cs typeface="Segoe UI Historic" panose="020B0502040204020203" pitchFamily="34" charset="0"/>
              </a:rPr>
              <a:t>|   </a:t>
            </a:r>
            <a:fld id="{3C001E99-0A0D-EE42-8F0D-DFB068775785}" type="slidenum">
              <a:rPr lang="en-US" sz="1200" smtClean="0">
                <a:solidFill>
                  <a:schemeClr val="bg2"/>
                </a:solidFill>
                <a:latin typeface="Segoe UI Historic" panose="020B0502040204020203" pitchFamily="34" charset="0"/>
                <a:ea typeface="Segoe UI Historic" panose="020B0502040204020203" pitchFamily="34" charset="0"/>
                <a:cs typeface="Segoe UI Historic" panose="020B0502040204020203" pitchFamily="34" charset="0"/>
              </a:rPr>
              <a:t>‹#›</a:t>
            </a:fld>
            <a:endParaRPr lang="en-US" sz="1200" dirty="0">
              <a:solidFill>
                <a:schemeClr val="bg2"/>
              </a:solidFill>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2568852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F5A732-E668-BA40-A6A8-7647447DF2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496" b="40177"/>
          <a:stretch/>
        </p:blipFill>
        <p:spPr>
          <a:xfrm>
            <a:off x="9505506" y="0"/>
            <a:ext cx="2686493" cy="4072270"/>
          </a:xfrm>
          <a:prstGeom prst="rect">
            <a:avLst/>
          </a:prstGeom>
        </p:spPr>
      </p:pic>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636351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a:extLst>
              <a:ext uri="{FF2B5EF4-FFF2-40B4-BE49-F238E27FC236}">
                <a16:creationId xmlns:a16="http://schemas.microsoft.com/office/drawing/2014/main" id="{A9713F64-B8B6-ED40-B25E-73F92316E07E}"/>
              </a:ext>
            </a:extLst>
          </p:cNvPr>
          <p:cNvSpPr txBox="1"/>
          <p:nvPr userDrawn="1"/>
        </p:nvSpPr>
        <p:spPr>
          <a:xfrm>
            <a:off x="10377377" y="6339391"/>
            <a:ext cx="1686246" cy="276999"/>
          </a:xfrm>
          <a:prstGeom prst="rect">
            <a:avLst/>
          </a:prstGeom>
          <a:noFill/>
        </p:spPr>
        <p:txBody>
          <a:bodyPr wrap="square" rtlCol="0">
            <a:spAutoFit/>
          </a:bodyPr>
          <a:lstStyle/>
          <a:p>
            <a:pPr algn="r"/>
            <a:r>
              <a:rPr lang="en-US" sz="1200" dirty="0">
                <a:solidFill>
                  <a:schemeClr val="bg2"/>
                </a:solidFill>
                <a:latin typeface="Segoe UI Historic" panose="020B0502040204020203" pitchFamily="34" charset="0"/>
                <a:ea typeface="Segoe UI Historic" panose="020B0502040204020203" pitchFamily="34" charset="0"/>
                <a:cs typeface="Segoe UI Historic" panose="020B0502040204020203" pitchFamily="34" charset="0"/>
              </a:rPr>
              <a:t>12/12/2019  |   </a:t>
            </a:r>
            <a:fld id="{3C001E99-0A0D-EE42-8F0D-DFB068775785}" type="slidenum">
              <a:rPr lang="en-US" sz="1200" smtClean="0">
                <a:solidFill>
                  <a:schemeClr val="bg2"/>
                </a:solidFill>
                <a:latin typeface="Segoe UI Historic" panose="020B0502040204020203" pitchFamily="34" charset="0"/>
                <a:ea typeface="Segoe UI Historic" panose="020B0502040204020203" pitchFamily="34" charset="0"/>
                <a:cs typeface="Segoe UI Historic" panose="020B0502040204020203" pitchFamily="34" charset="0"/>
              </a:rPr>
              <a:t>‹#›</a:t>
            </a:fld>
            <a:endParaRPr lang="en-US" sz="1200" dirty="0">
              <a:solidFill>
                <a:schemeClr val="bg2"/>
              </a:solidFill>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340674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a:extLst>
              <a:ext uri="{FF2B5EF4-FFF2-40B4-BE49-F238E27FC236}">
                <a16:creationId xmlns:a16="http://schemas.microsoft.com/office/drawing/2014/main" id="{67A46D28-35EF-334C-A58A-82335A4938D1}"/>
              </a:ext>
            </a:extLst>
          </p:cNvPr>
          <p:cNvSpPr txBox="1"/>
          <p:nvPr userDrawn="1"/>
        </p:nvSpPr>
        <p:spPr>
          <a:xfrm>
            <a:off x="10377377" y="6339391"/>
            <a:ext cx="1686246" cy="276999"/>
          </a:xfrm>
          <a:prstGeom prst="rect">
            <a:avLst/>
          </a:prstGeom>
          <a:noFill/>
        </p:spPr>
        <p:txBody>
          <a:bodyPr wrap="square" rtlCol="0">
            <a:spAutoFit/>
          </a:bodyPr>
          <a:lstStyle/>
          <a:p>
            <a:pPr algn="r"/>
            <a:r>
              <a:rPr lang="en-US" sz="1200" dirty="0">
                <a:solidFill>
                  <a:schemeClr val="bg2"/>
                </a:solidFill>
                <a:latin typeface="Segoe UI Historic" panose="020B0502040204020203" pitchFamily="34" charset="0"/>
                <a:ea typeface="Segoe UI Historic" panose="020B0502040204020203" pitchFamily="34" charset="0"/>
                <a:cs typeface="Segoe UI Historic" panose="020B0502040204020203" pitchFamily="34" charset="0"/>
              </a:rPr>
              <a:t>12/12/2019  |   </a:t>
            </a:r>
            <a:fld id="{3C001E99-0A0D-EE42-8F0D-DFB068775785}" type="slidenum">
              <a:rPr lang="en-US" sz="1200" smtClean="0">
                <a:solidFill>
                  <a:schemeClr val="bg2"/>
                </a:solidFill>
                <a:latin typeface="Segoe UI Historic" panose="020B0502040204020203" pitchFamily="34" charset="0"/>
                <a:ea typeface="Segoe UI Historic" panose="020B0502040204020203" pitchFamily="34" charset="0"/>
                <a:cs typeface="Segoe UI Historic" panose="020B0502040204020203" pitchFamily="34" charset="0"/>
              </a:rPr>
              <a:t>‹#›</a:t>
            </a:fld>
            <a:endParaRPr lang="en-US" sz="1200" dirty="0">
              <a:solidFill>
                <a:schemeClr val="bg2"/>
              </a:solidFill>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1006062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TextBox 8">
            <a:extLst>
              <a:ext uri="{FF2B5EF4-FFF2-40B4-BE49-F238E27FC236}">
                <a16:creationId xmlns:a16="http://schemas.microsoft.com/office/drawing/2014/main" id="{67A46D28-35EF-334C-A58A-82335A4938D1}"/>
              </a:ext>
            </a:extLst>
          </p:cNvPr>
          <p:cNvSpPr txBox="1"/>
          <p:nvPr userDrawn="1"/>
        </p:nvSpPr>
        <p:spPr>
          <a:xfrm>
            <a:off x="10377377" y="6339391"/>
            <a:ext cx="1686246" cy="276999"/>
          </a:xfrm>
          <a:prstGeom prst="rect">
            <a:avLst/>
          </a:prstGeom>
          <a:noFill/>
        </p:spPr>
        <p:txBody>
          <a:bodyPr wrap="square" rtlCol="0">
            <a:spAutoFit/>
          </a:bodyPr>
          <a:lstStyle/>
          <a:p>
            <a:pPr algn="r"/>
            <a:r>
              <a:rPr lang="en-US" sz="1200" dirty="0">
                <a:solidFill>
                  <a:schemeClr val="bg2"/>
                </a:solidFill>
                <a:latin typeface="Segoe UI Historic" panose="020B0502040204020203" pitchFamily="34" charset="0"/>
                <a:ea typeface="Segoe UI Historic" panose="020B0502040204020203" pitchFamily="34" charset="0"/>
                <a:cs typeface="Segoe UI Historic" panose="020B0502040204020203" pitchFamily="34" charset="0"/>
              </a:rPr>
              <a:t>12/12/2019  |   </a:t>
            </a:r>
            <a:fld id="{3C001E99-0A0D-EE42-8F0D-DFB068775785}" type="slidenum">
              <a:rPr lang="en-US" sz="1200" smtClean="0">
                <a:solidFill>
                  <a:schemeClr val="bg2"/>
                </a:solidFill>
                <a:latin typeface="Segoe UI Historic" panose="020B0502040204020203" pitchFamily="34" charset="0"/>
                <a:ea typeface="Segoe UI Historic" panose="020B0502040204020203" pitchFamily="34" charset="0"/>
                <a:cs typeface="Segoe UI Historic" panose="020B0502040204020203" pitchFamily="34" charset="0"/>
              </a:rPr>
              <a:t>‹#›</a:t>
            </a:fld>
            <a:endParaRPr lang="en-US" sz="1200" dirty="0">
              <a:solidFill>
                <a:schemeClr val="bg2"/>
              </a:solidFill>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1763160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dirty="0" smtClean="0"/>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smtClean="0"/>
              <a:t>Edit Master text styles</a:t>
            </a:r>
          </a:p>
        </p:txBody>
      </p:sp>
      <p:sp>
        <p:nvSpPr>
          <p:cNvPr id="9" name="TextBox 8">
            <a:extLst>
              <a:ext uri="{FF2B5EF4-FFF2-40B4-BE49-F238E27FC236}">
                <a16:creationId xmlns:a16="http://schemas.microsoft.com/office/drawing/2014/main" id="{67A46D28-35EF-334C-A58A-82335A4938D1}"/>
              </a:ext>
            </a:extLst>
          </p:cNvPr>
          <p:cNvSpPr txBox="1"/>
          <p:nvPr userDrawn="1"/>
        </p:nvSpPr>
        <p:spPr>
          <a:xfrm>
            <a:off x="10377377" y="6339391"/>
            <a:ext cx="1686246" cy="276999"/>
          </a:xfrm>
          <a:prstGeom prst="rect">
            <a:avLst/>
          </a:prstGeom>
          <a:noFill/>
        </p:spPr>
        <p:txBody>
          <a:bodyPr wrap="square" rtlCol="0">
            <a:spAutoFit/>
          </a:bodyPr>
          <a:lstStyle/>
          <a:p>
            <a:pPr algn="r"/>
            <a:r>
              <a:rPr lang="en-US" sz="1200" dirty="0">
                <a:solidFill>
                  <a:schemeClr val="bg2"/>
                </a:solidFill>
                <a:latin typeface="Segoe UI Historic" panose="020B0502040204020203" pitchFamily="34" charset="0"/>
                <a:ea typeface="Segoe UI Historic" panose="020B0502040204020203" pitchFamily="34" charset="0"/>
                <a:cs typeface="Segoe UI Historic" panose="020B0502040204020203" pitchFamily="34" charset="0"/>
              </a:rPr>
              <a:t>12/12/2019  |   </a:t>
            </a:r>
            <a:fld id="{3C001E99-0A0D-EE42-8F0D-DFB068775785}" type="slidenum">
              <a:rPr lang="en-US" sz="1200" smtClean="0">
                <a:solidFill>
                  <a:schemeClr val="bg2"/>
                </a:solidFill>
                <a:latin typeface="Segoe UI Historic" panose="020B0502040204020203" pitchFamily="34" charset="0"/>
                <a:ea typeface="Segoe UI Historic" panose="020B0502040204020203" pitchFamily="34" charset="0"/>
                <a:cs typeface="Segoe UI Historic" panose="020B0502040204020203" pitchFamily="34" charset="0"/>
              </a:rPr>
              <a:t>‹#›</a:t>
            </a:fld>
            <a:endParaRPr lang="en-US" sz="1200" dirty="0">
              <a:solidFill>
                <a:schemeClr val="bg2"/>
              </a:solidFill>
              <a:latin typeface="Segoe UI Historic" panose="020B0502040204020203" pitchFamily="34" charset="0"/>
              <a:ea typeface="Segoe UI Historic" panose="020B0502040204020203" pitchFamily="34" charset="0"/>
              <a:cs typeface="Segoe UI Historic" panose="020B0502040204020203" pitchFamily="34" charset="0"/>
            </a:endParaRPr>
          </a:p>
        </p:txBody>
      </p:sp>
    </p:spTree>
    <p:extLst>
      <p:ext uri="{BB962C8B-B14F-4D97-AF65-F5344CB8AC3E}">
        <p14:creationId xmlns:p14="http://schemas.microsoft.com/office/powerpoint/2010/main" val="4017656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9763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www.k12.wa.us/Science/Assessments.aspx"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k12.wa.us/assessment/StateTesting/PLD/default.aspx"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k12.wa.us/assessment/StateTesting/ScaleScores.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k12.wa.us/assessment/StateTesting/ScoreReport.aspx"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hyperlink" Target="https://www.nextgenscience.org/parentguide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readywa.org/"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k12.wa.us/Science/Assessments.aspx"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wa.portal.airast.org/"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mailto:science@k12.wa.us"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mailto:anton.jackson@k12.wa.u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mailto:kara.todd@k12.wa.us" TargetMode="External"/><Relationship Id="rId4" Type="http://schemas.openxmlformats.org/officeDocument/2006/relationships/hyperlink" Target="mailto:dawn.cope@k12.wa.u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CC3E-C3A0-D741-A1E4-9C41C6248D05}"/>
              </a:ext>
            </a:extLst>
          </p:cNvPr>
          <p:cNvSpPr>
            <a:spLocks noGrp="1"/>
          </p:cNvSpPr>
          <p:nvPr>
            <p:ph type="ctrTitle"/>
          </p:nvPr>
        </p:nvSpPr>
        <p:spPr>
          <a:solidFill>
            <a:schemeClr val="bg2"/>
          </a:solidFill>
        </p:spPr>
        <p:txBody>
          <a:bodyPr>
            <a:normAutofit/>
          </a:bodyPr>
          <a:lstStyle/>
          <a:p>
            <a:r>
              <a:rPr lang="en-US" dirty="0"/>
              <a:t>Understanding WCAS Score Reports</a:t>
            </a:r>
          </a:p>
        </p:txBody>
      </p:sp>
      <p:sp>
        <p:nvSpPr>
          <p:cNvPr id="3" name="Subtitle 2">
            <a:extLst>
              <a:ext uri="{FF2B5EF4-FFF2-40B4-BE49-F238E27FC236}">
                <a16:creationId xmlns:a16="http://schemas.microsoft.com/office/drawing/2014/main" id="{2F70EFD7-1A35-414B-9579-82D9296B813E}"/>
              </a:ext>
            </a:extLst>
          </p:cNvPr>
          <p:cNvSpPr>
            <a:spLocks noGrp="1"/>
          </p:cNvSpPr>
          <p:nvPr>
            <p:ph type="subTitle" idx="1"/>
          </p:nvPr>
        </p:nvSpPr>
        <p:spPr>
          <a:xfrm>
            <a:off x="1524000" y="3184028"/>
            <a:ext cx="9144000" cy="444696"/>
          </a:xfrm>
          <a:solidFill>
            <a:schemeClr val="bg2"/>
          </a:solidFill>
        </p:spPr>
        <p:txBody>
          <a:bodyPr/>
          <a:lstStyle/>
          <a:p>
            <a:r>
              <a:rPr lang="en-US" dirty="0" smtClean="0"/>
              <a:t>September 20, 2018</a:t>
            </a:r>
          </a:p>
        </p:txBody>
      </p:sp>
      <p:sp>
        <p:nvSpPr>
          <p:cNvPr id="4" name="Title 4">
            <a:extLst>
              <a:ext uri="{FF2B5EF4-FFF2-40B4-BE49-F238E27FC236}">
                <a16:creationId xmlns:a16="http://schemas.microsoft.com/office/drawing/2014/main" id="{EEC2653B-09B9-2F4B-BFD1-78702681655A}"/>
              </a:ext>
            </a:extLst>
          </p:cNvPr>
          <p:cNvSpPr txBox="1">
            <a:spLocks/>
          </p:cNvSpPr>
          <p:nvPr/>
        </p:nvSpPr>
        <p:spPr>
          <a:xfrm>
            <a:off x="0" y="5822335"/>
            <a:ext cx="12192000" cy="5645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tx1"/>
                </a:solidFill>
                <a:latin typeface="Segoe UI Light" panose="020B0502040204020203" pitchFamily="34" charset="0"/>
                <a:ea typeface="+mj-ea"/>
                <a:cs typeface="Segoe UI Light" panose="020B0502040204020203" pitchFamily="34" charset="0"/>
              </a:defRPr>
            </a:lvl1pPr>
          </a:lstStyle>
          <a:p>
            <a:r>
              <a:rPr lang="en-US" sz="3200" b="1" dirty="0"/>
              <a:t>Office of Superintendent of Public Instruction</a:t>
            </a:r>
          </a:p>
        </p:txBody>
      </p:sp>
      <p:sp>
        <p:nvSpPr>
          <p:cNvPr id="5" name="Subtitle 5">
            <a:extLst>
              <a:ext uri="{FF2B5EF4-FFF2-40B4-BE49-F238E27FC236}">
                <a16:creationId xmlns:a16="http://schemas.microsoft.com/office/drawing/2014/main" id="{564D0AD3-C11C-FE46-A133-7DBA0BD9443F}"/>
              </a:ext>
            </a:extLst>
          </p:cNvPr>
          <p:cNvSpPr txBox="1">
            <a:spLocks/>
          </p:cNvSpPr>
          <p:nvPr/>
        </p:nvSpPr>
        <p:spPr>
          <a:xfrm>
            <a:off x="1524000" y="6426195"/>
            <a:ext cx="9144000" cy="42301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Palatino Linotype" panose="020405020505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Palatino Linotype" panose="020405020505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Palatino Linotype" panose="020405020505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Palatino Linotype" panose="020405020505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Palatino Linotype" panose="020405020505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Chris Reykdal, State Superintendent</a:t>
            </a:r>
          </a:p>
        </p:txBody>
      </p:sp>
    </p:spTree>
    <p:extLst>
      <p:ext uri="{BB962C8B-B14F-4D97-AF65-F5344CB8AC3E}">
        <p14:creationId xmlns:p14="http://schemas.microsoft.com/office/powerpoint/2010/main" val="2841805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Washington Teacher Involvement</a:t>
            </a:r>
            <a:endParaRPr lang="en-US" dirty="0"/>
          </a:p>
        </p:txBody>
      </p:sp>
      <p:sp>
        <p:nvSpPr>
          <p:cNvPr id="3" name="Content Placeholder 2"/>
          <p:cNvSpPr>
            <a:spLocks noGrp="1"/>
          </p:cNvSpPr>
          <p:nvPr>
            <p:ph idx="1"/>
          </p:nvPr>
        </p:nvSpPr>
        <p:spPr/>
        <p:txBody>
          <a:bodyPr/>
          <a:lstStyle/>
          <a:p>
            <a:r>
              <a:rPr lang="en-US" dirty="0" smtClean="0"/>
              <a:t>Standards review prior to adoption of NGSS</a:t>
            </a:r>
          </a:p>
          <a:p>
            <a:r>
              <a:rPr lang="en-US" dirty="0" smtClean="0"/>
              <a:t>Test Development </a:t>
            </a:r>
            <a:r>
              <a:rPr lang="en-US" sz="2000" dirty="0" smtClean="0"/>
              <a:t>(on-going since 2015)</a:t>
            </a:r>
          </a:p>
          <a:p>
            <a:pPr lvl="1"/>
            <a:r>
              <a:rPr lang="en-US" dirty="0" smtClean="0"/>
              <a:t>Item development</a:t>
            </a:r>
          </a:p>
          <a:p>
            <a:pPr lvl="1"/>
            <a:r>
              <a:rPr lang="en-US" dirty="0" smtClean="0"/>
              <a:t>Item specifications</a:t>
            </a:r>
          </a:p>
          <a:p>
            <a:r>
              <a:rPr lang="en-US" dirty="0" smtClean="0"/>
              <a:t>Test Planning*</a:t>
            </a:r>
          </a:p>
          <a:p>
            <a:r>
              <a:rPr lang="en-US" dirty="0" smtClean="0"/>
              <a:t>Alignment Study*</a:t>
            </a:r>
          </a:p>
          <a:p>
            <a:r>
              <a:rPr lang="en-US" dirty="0" smtClean="0"/>
              <a:t>Achievement Level Setting*</a:t>
            </a:r>
            <a:endParaRPr lang="en-US" dirty="0"/>
          </a:p>
        </p:txBody>
      </p:sp>
    </p:spTree>
    <p:extLst>
      <p:ext uri="{BB962C8B-B14F-4D97-AF65-F5344CB8AC3E}">
        <p14:creationId xmlns:p14="http://schemas.microsoft.com/office/powerpoint/2010/main" val="1490281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Planning Meeting</a:t>
            </a:r>
            <a:endParaRPr lang="en-US" dirty="0"/>
          </a:p>
        </p:txBody>
      </p:sp>
      <p:sp>
        <p:nvSpPr>
          <p:cNvPr id="3" name="Content Placeholder 2"/>
          <p:cNvSpPr>
            <a:spLocks noGrp="1"/>
          </p:cNvSpPr>
          <p:nvPr>
            <p:ph idx="1"/>
          </p:nvPr>
        </p:nvSpPr>
        <p:spPr>
          <a:xfrm>
            <a:off x="838200" y="1882775"/>
            <a:ext cx="2730500" cy="4073525"/>
          </a:xfrm>
        </p:spPr>
        <p:txBody>
          <a:bodyPr>
            <a:normAutofit/>
          </a:bodyPr>
          <a:lstStyle/>
          <a:p>
            <a:r>
              <a:rPr lang="en-US" sz="2400" dirty="0" smtClean="0"/>
              <a:t>WCAS samples the standards</a:t>
            </a:r>
          </a:p>
          <a:p>
            <a:r>
              <a:rPr lang="en-US" sz="2400" dirty="0" smtClean="0"/>
              <a:t>November 2016</a:t>
            </a:r>
          </a:p>
          <a:p>
            <a:r>
              <a:rPr lang="en-US" sz="2400" dirty="0" smtClean="0"/>
              <a:t>15 educators at each grade level (5, 8, 11)</a:t>
            </a:r>
          </a:p>
          <a:p>
            <a:r>
              <a:rPr lang="en-US" sz="2400" dirty="0" smtClean="0"/>
              <a:t>Approval of Test Blueprints</a:t>
            </a:r>
            <a:endParaRPr lang="en-US" sz="2400" dirty="0"/>
          </a:p>
        </p:txBody>
      </p:sp>
      <p:graphicFrame>
        <p:nvGraphicFramePr>
          <p:cNvPr id="4" name="Table 3" descr="Table has 2 rows for a header, with some banded cells, and 3 rows of information after the header rows. "/>
          <p:cNvGraphicFramePr>
            <a:graphicFrameLocks noGrp="1"/>
          </p:cNvGraphicFramePr>
          <p:nvPr>
            <p:extLst>
              <p:ext uri="{D42A27DB-BD31-4B8C-83A1-F6EECF244321}">
                <p14:modId xmlns:p14="http://schemas.microsoft.com/office/powerpoint/2010/main" val="4258124085"/>
              </p:ext>
            </p:extLst>
          </p:nvPr>
        </p:nvGraphicFramePr>
        <p:xfrm>
          <a:off x="3759200" y="1432879"/>
          <a:ext cx="8054012" cy="5234236"/>
        </p:xfrm>
        <a:graphic>
          <a:graphicData uri="http://schemas.openxmlformats.org/drawingml/2006/table">
            <a:tbl>
              <a:tblPr firstRow="1" firstCol="1" bandRow="1"/>
              <a:tblGrid>
                <a:gridCol w="812467">
                  <a:extLst>
                    <a:ext uri="{9D8B030D-6E8A-4147-A177-3AD203B41FA5}">
                      <a16:colId xmlns:a16="http://schemas.microsoft.com/office/drawing/2014/main" val="3870100125"/>
                    </a:ext>
                  </a:extLst>
                </a:gridCol>
                <a:gridCol w="812467">
                  <a:extLst>
                    <a:ext uri="{9D8B030D-6E8A-4147-A177-3AD203B41FA5}">
                      <a16:colId xmlns:a16="http://schemas.microsoft.com/office/drawing/2014/main" val="1392628404"/>
                    </a:ext>
                  </a:extLst>
                </a:gridCol>
                <a:gridCol w="2143026">
                  <a:extLst>
                    <a:ext uri="{9D8B030D-6E8A-4147-A177-3AD203B41FA5}">
                      <a16:colId xmlns:a16="http://schemas.microsoft.com/office/drawing/2014/main" val="3821350325"/>
                    </a:ext>
                  </a:extLst>
                </a:gridCol>
                <a:gridCol w="2143026">
                  <a:extLst>
                    <a:ext uri="{9D8B030D-6E8A-4147-A177-3AD203B41FA5}">
                      <a16:colId xmlns:a16="http://schemas.microsoft.com/office/drawing/2014/main" val="1760051523"/>
                    </a:ext>
                  </a:extLst>
                </a:gridCol>
                <a:gridCol w="2143026">
                  <a:extLst>
                    <a:ext uri="{9D8B030D-6E8A-4147-A177-3AD203B41FA5}">
                      <a16:colId xmlns:a16="http://schemas.microsoft.com/office/drawing/2014/main" val="476390127"/>
                    </a:ext>
                  </a:extLst>
                </a:gridCol>
              </a:tblGrid>
              <a:tr h="653474">
                <a:tc rowSpan="2">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marL="0" marR="0" algn="ctr">
                        <a:lnSpc>
                          <a:spcPct val="107000"/>
                        </a:lnSpc>
                        <a:spcBef>
                          <a:spcPts val="0"/>
                        </a:spcBef>
                        <a:spcAft>
                          <a:spcPts val="0"/>
                        </a:spcAft>
                      </a:pPr>
                      <a:r>
                        <a:rPr lang="en-US" sz="1400" b="1" dirty="0">
                          <a:solidFill>
                            <a:schemeClr val="tx1"/>
                          </a:solidFill>
                          <a:effectLst/>
                          <a:latin typeface="Verdana" panose="020B0604030504040204" pitchFamily="34" charset="0"/>
                          <a:ea typeface="Verdana" panose="020B0604030504040204" pitchFamily="34" charset="0"/>
                          <a:cs typeface="Verdana" panose="020B0604030504040204" pitchFamily="34" charset="0"/>
                        </a:rPr>
                        <a:t>Grade</a:t>
                      </a:r>
                    </a:p>
                  </a:txBody>
                  <a:tcPr marL="18617" marR="18617" marT="0" marB="0"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rowSpan="2">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marL="0" marR="0" algn="ctr">
                        <a:lnSpc>
                          <a:spcPct val="107000"/>
                        </a:lnSpc>
                        <a:spcBef>
                          <a:spcPts val="0"/>
                        </a:spcBef>
                        <a:spcAft>
                          <a:spcPts val="0"/>
                        </a:spcAft>
                      </a:pPr>
                      <a:r>
                        <a:rPr lang="en-US" sz="1400" b="1" dirty="0">
                          <a:solidFill>
                            <a:schemeClr val="tx1"/>
                          </a:solidFill>
                          <a:effectLst/>
                          <a:latin typeface="Verdana" panose="020B0604030504040204" pitchFamily="34" charset="0"/>
                          <a:ea typeface="Verdana" panose="020B0604030504040204" pitchFamily="34" charset="0"/>
                          <a:cs typeface="Verdana" panose="020B0604030504040204" pitchFamily="34" charset="0"/>
                        </a:rPr>
                        <a:t>Total Points</a:t>
                      </a:r>
                    </a:p>
                  </a:txBody>
                  <a:tcPr marL="18617" marR="18617" marT="0" marB="0"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gridSpan="3">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b="1"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Percent of Exam</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400" b="1"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Approximate points</a:t>
                      </a:r>
                    </a:p>
                  </a:txBody>
                  <a:tcPr marL="18617" marR="18617" marT="0" marB="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b="1"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18617" marR="18617" marT="0" marB="0"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pPr marL="0" marR="0" algn="ctr">
                        <a:lnSpc>
                          <a:spcPct val="107000"/>
                        </a:lnSpc>
                        <a:spcBef>
                          <a:spcPts val="0"/>
                        </a:spcBef>
                        <a:spcAft>
                          <a:spcPts val="0"/>
                        </a:spcAft>
                      </a:pPr>
                      <a:endParaRPr lang="en-US" sz="1400" b="1"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18617" marR="18617" marT="0" marB="0"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104339868"/>
                  </a:ext>
                </a:extLst>
              </a:tr>
              <a:tr h="1252097">
                <a:tc vMerge="1">
                  <a:txBody>
                    <a:bodyPr/>
                    <a:lstStyle/>
                    <a:p>
                      <a:pPr marL="0" marR="0" algn="ctr">
                        <a:lnSpc>
                          <a:spcPct val="107000"/>
                        </a:lnSpc>
                        <a:spcBef>
                          <a:spcPts val="0"/>
                        </a:spcBef>
                        <a:spcAft>
                          <a:spcPts val="0"/>
                        </a:spcAft>
                      </a:pPr>
                      <a:endParaRPr lang="en-US" sz="1400" b="1"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18617" marR="18617"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vMerge="1">
                  <a:txBody>
                    <a:bodyPr/>
                    <a:lstStyle/>
                    <a:p>
                      <a:pPr marL="0" marR="0" algn="ctr">
                        <a:lnSpc>
                          <a:spcPct val="107000"/>
                        </a:lnSpc>
                        <a:spcBef>
                          <a:spcPts val="0"/>
                        </a:spcBef>
                        <a:spcAft>
                          <a:spcPts val="0"/>
                        </a:spcAft>
                      </a:pPr>
                      <a:endParaRPr lang="en-US" sz="1400" b="1"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18617" marR="18617"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b="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Science and Engineering Practices </a:t>
                      </a:r>
                      <a:r>
                        <a:rPr lang="en-US" sz="16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and </a:t>
                      </a:r>
                      <a:r>
                        <a:rPr lang="en-US" sz="1600" b="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Crosscutting Concepts </a:t>
                      </a:r>
                      <a:r>
                        <a:rPr lang="en-US" sz="16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in the context of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Physical Sciences </a:t>
                      </a:r>
                    </a:p>
                  </a:txBody>
                  <a:tcPr marL="18617" marR="18617"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b="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Science and Engineering Practices and Crosscutting Concepts in the context of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b="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Life Sciences</a:t>
                      </a:r>
                      <a:endParaRPr lang="en-US" sz="1600" b="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18617" marR="18617"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b="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Science and Engineering Practices and Crosscutting Concepts in the context of </a:t>
                      </a:r>
                    </a:p>
                    <a:p>
                      <a:pPr marL="0" marR="0" lvl="0" indent="0" algn="ctr" defTabSz="914400" rtl="0" eaLnBrk="1" fontAlgn="auto" latinLnBrk="0" hangingPunct="1">
                        <a:lnSpc>
                          <a:spcPct val="107000"/>
                        </a:lnSpc>
                        <a:spcBef>
                          <a:spcPts val="0"/>
                        </a:spcBef>
                        <a:spcAft>
                          <a:spcPts val="0"/>
                        </a:spcAft>
                        <a:buClrTx/>
                        <a:buSzTx/>
                        <a:buFontTx/>
                        <a:buNone/>
                        <a:tabLst/>
                        <a:defRPr/>
                      </a:pPr>
                      <a:r>
                        <a:rPr lang="en-US" sz="1600" b="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Earth</a:t>
                      </a:r>
                      <a:r>
                        <a:rPr lang="en-US" sz="1600" b="0" baseline="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 &amp; Space </a:t>
                      </a:r>
                      <a:r>
                        <a:rPr lang="en-US" sz="1600" b="0"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rPr>
                        <a:t>Sciences</a:t>
                      </a:r>
                      <a:endParaRPr lang="en-US" sz="1600" b="0"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18617" marR="18617" marT="0" marB="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extLst>
                  <a:ext uri="{0D108BD9-81ED-4DB2-BD59-A6C34878D82A}">
                    <a16:rowId xmlns:a16="http://schemas.microsoft.com/office/drawing/2014/main" val="1894439076"/>
                  </a:ext>
                </a:extLst>
              </a:tr>
              <a:tr h="83113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marL="0" marR="0" algn="ctr">
                        <a:lnSpc>
                          <a:spcPct val="107000"/>
                        </a:lnSpc>
                        <a:spcBef>
                          <a:spcPts val="0"/>
                        </a:spcBef>
                        <a:spcAft>
                          <a:spcPts val="800"/>
                        </a:spcAft>
                      </a:pPr>
                      <a:r>
                        <a:rPr lang="en-US" sz="2000" b="1" dirty="0">
                          <a:solidFill>
                            <a:schemeClr val="tx1"/>
                          </a:solidFill>
                          <a:effectLst/>
                          <a:latin typeface="Verdana" panose="020B0604030504040204" pitchFamily="34" charset="0"/>
                          <a:ea typeface="Verdana" panose="020B0604030504040204" pitchFamily="34" charset="0"/>
                          <a:cs typeface="Verdana" panose="020B0604030504040204" pitchFamily="34" charset="0"/>
                        </a:rPr>
                        <a:t>5</a:t>
                      </a:r>
                    </a:p>
                  </a:txBody>
                  <a:tcPr marL="18617" marR="18617" marT="0" marB="0"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DEECEE"/>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US" sz="1800" b="1"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35</a:t>
                      </a:r>
                    </a:p>
                  </a:txBody>
                  <a:tcPr marL="68581" marR="68581" marT="0" marB="0"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DEECEE"/>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algn="ctr">
                        <a:lnSpc>
                          <a:spcPct val="107000"/>
                        </a:lnSpc>
                        <a:spcBef>
                          <a:spcPts val="0"/>
                        </a:spcBef>
                        <a:spcAft>
                          <a:spcPts val="800"/>
                        </a:spcAft>
                      </a:pPr>
                      <a:r>
                        <a:rPr lang="en-US" sz="18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40 %  </a:t>
                      </a:r>
                    </a:p>
                    <a:p>
                      <a:pPr marL="0" marR="0" algn="ctr">
                        <a:lnSpc>
                          <a:spcPct val="107000"/>
                        </a:lnSpc>
                        <a:spcBef>
                          <a:spcPts val="0"/>
                        </a:spcBef>
                        <a:spcAft>
                          <a:spcPts val="800"/>
                        </a:spcAft>
                      </a:pPr>
                      <a:r>
                        <a:rPr lang="en-US" sz="18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~14 pts</a:t>
                      </a:r>
                    </a:p>
                  </a:txBody>
                  <a:tcPr marL="18617" marR="18617"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DEECEE"/>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algn="ctr" rtl="0" eaLnBrk="1" latinLnBrk="0" hangingPunct="1">
                        <a:lnSpc>
                          <a:spcPct val="107000"/>
                        </a:lnSpc>
                        <a:spcBef>
                          <a:spcPts val="0"/>
                        </a:spcBef>
                        <a:spcAft>
                          <a:spcPts val="800"/>
                        </a:spcAft>
                      </a:pPr>
                      <a:r>
                        <a:rPr kumimoji="0" lang="en-US" sz="18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29 % </a:t>
                      </a:r>
                    </a:p>
                    <a:p>
                      <a:pPr marL="0" marR="0" algn="ctr" rtl="0" eaLnBrk="1" latinLnBrk="0" hangingPunct="1">
                        <a:lnSpc>
                          <a:spcPct val="107000"/>
                        </a:lnSpc>
                        <a:spcBef>
                          <a:spcPts val="0"/>
                        </a:spcBef>
                        <a:spcAft>
                          <a:spcPts val="800"/>
                        </a:spcAft>
                      </a:pPr>
                      <a:r>
                        <a:rPr kumimoji="0" lang="en-US" sz="18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~10 pts</a:t>
                      </a:r>
                    </a:p>
                  </a:txBody>
                  <a:tcPr marL="68581" marR="68581"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DEECEE"/>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algn="ctr">
                        <a:lnSpc>
                          <a:spcPct val="107000"/>
                        </a:lnSpc>
                        <a:spcBef>
                          <a:spcPts val="0"/>
                        </a:spcBef>
                        <a:spcAft>
                          <a:spcPts val="800"/>
                        </a:spcAft>
                      </a:pPr>
                      <a:r>
                        <a:rPr lang="en-US" sz="18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31 % </a:t>
                      </a:r>
                    </a:p>
                    <a:p>
                      <a:pPr marL="0" marR="0" algn="ctr">
                        <a:lnSpc>
                          <a:spcPct val="107000"/>
                        </a:lnSpc>
                        <a:spcBef>
                          <a:spcPts val="0"/>
                        </a:spcBef>
                        <a:spcAft>
                          <a:spcPts val="800"/>
                        </a:spcAft>
                      </a:pPr>
                      <a:r>
                        <a:rPr lang="en-US" sz="18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~11 pts</a:t>
                      </a:r>
                    </a:p>
                  </a:txBody>
                  <a:tcPr marL="68581" marR="68581" marT="0" marB="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28575"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DEECEE"/>
                    </a:solidFill>
                  </a:tcPr>
                </a:tc>
                <a:extLst>
                  <a:ext uri="{0D108BD9-81ED-4DB2-BD59-A6C34878D82A}">
                    <a16:rowId xmlns:a16="http://schemas.microsoft.com/office/drawing/2014/main" val="2068232685"/>
                  </a:ext>
                </a:extLst>
              </a:tr>
              <a:tr h="83113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2000" b="1" dirty="0">
                          <a:solidFill>
                            <a:schemeClr val="tx1"/>
                          </a:solidFill>
                          <a:effectLst/>
                          <a:latin typeface="Verdana" panose="020B0604030504040204" pitchFamily="34" charset="0"/>
                          <a:ea typeface="Verdana" panose="020B0604030504040204" pitchFamily="34" charset="0"/>
                          <a:cs typeface="Verdana" panose="020B0604030504040204" pitchFamily="34" charset="0"/>
                        </a:rPr>
                        <a:t>8</a:t>
                      </a:r>
                    </a:p>
                  </a:txBody>
                  <a:tcPr marL="18617" marR="18617" marT="0" marB="0"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BFDCDF"/>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US" sz="1800" b="1"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40</a:t>
                      </a:r>
                    </a:p>
                  </a:txBody>
                  <a:tcPr marL="68581" marR="68581" marT="0" marB="0"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BFDCDF"/>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algn="ctr" rtl="0" eaLnBrk="1" latinLnBrk="0" hangingPunct="1">
                        <a:lnSpc>
                          <a:spcPct val="107000"/>
                        </a:lnSpc>
                        <a:spcBef>
                          <a:spcPts val="0"/>
                        </a:spcBef>
                        <a:spcAft>
                          <a:spcPts val="800"/>
                        </a:spcAft>
                      </a:pPr>
                      <a:r>
                        <a:rPr kumimoji="0" lang="en-US" sz="18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35 % </a:t>
                      </a:r>
                    </a:p>
                    <a:p>
                      <a:pPr marL="0" marR="0" algn="ctr" rtl="0" eaLnBrk="1" latinLnBrk="0" hangingPunct="1">
                        <a:lnSpc>
                          <a:spcPct val="107000"/>
                        </a:lnSpc>
                        <a:spcBef>
                          <a:spcPts val="0"/>
                        </a:spcBef>
                        <a:spcAft>
                          <a:spcPts val="800"/>
                        </a:spcAft>
                      </a:pPr>
                      <a:r>
                        <a:rPr lang="en-US" sz="18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t>
                      </a:r>
                      <a:r>
                        <a:rPr kumimoji="0" lang="en-US" sz="18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14 pts</a:t>
                      </a:r>
                    </a:p>
                  </a:txBody>
                  <a:tcPr marL="18617" marR="18617"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BFDCDF"/>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algn="ctr" rtl="0" eaLnBrk="1" latinLnBrk="0" hangingPunct="1">
                        <a:lnSpc>
                          <a:spcPct val="107000"/>
                        </a:lnSpc>
                        <a:spcBef>
                          <a:spcPts val="0"/>
                        </a:spcBef>
                        <a:spcAft>
                          <a:spcPts val="800"/>
                        </a:spcAft>
                      </a:pPr>
                      <a:r>
                        <a:rPr kumimoji="0" lang="en-US" sz="18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38 % </a:t>
                      </a:r>
                    </a:p>
                    <a:p>
                      <a:pPr marL="0" marR="0" algn="ctr" rtl="0" eaLnBrk="1" latinLnBrk="0" hangingPunct="1">
                        <a:lnSpc>
                          <a:spcPct val="107000"/>
                        </a:lnSpc>
                        <a:spcBef>
                          <a:spcPts val="0"/>
                        </a:spcBef>
                        <a:spcAft>
                          <a:spcPts val="800"/>
                        </a:spcAft>
                      </a:pPr>
                      <a:r>
                        <a:rPr lang="en-US" sz="18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t>
                      </a:r>
                      <a:r>
                        <a:rPr kumimoji="0" lang="en-US" sz="18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15 pts</a:t>
                      </a:r>
                    </a:p>
                  </a:txBody>
                  <a:tcPr marL="68581" marR="68581"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BFDCDF"/>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algn="ctr" rtl="0" eaLnBrk="1" latinLnBrk="0" hangingPunct="1">
                        <a:lnSpc>
                          <a:spcPct val="107000"/>
                        </a:lnSpc>
                        <a:spcBef>
                          <a:spcPts val="0"/>
                        </a:spcBef>
                        <a:spcAft>
                          <a:spcPts val="800"/>
                        </a:spcAft>
                      </a:pPr>
                      <a:r>
                        <a:rPr kumimoji="0" lang="en-US" sz="18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27 % </a:t>
                      </a:r>
                    </a:p>
                    <a:p>
                      <a:pPr marL="0" marR="0" algn="ctr" rtl="0" eaLnBrk="1" latinLnBrk="0" hangingPunct="1">
                        <a:lnSpc>
                          <a:spcPct val="107000"/>
                        </a:lnSpc>
                        <a:spcBef>
                          <a:spcPts val="0"/>
                        </a:spcBef>
                        <a:spcAft>
                          <a:spcPts val="800"/>
                        </a:spcAft>
                      </a:pPr>
                      <a:r>
                        <a:rPr lang="en-US" sz="18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t>
                      </a:r>
                      <a:r>
                        <a:rPr kumimoji="0" lang="en-US" sz="18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11 pts</a:t>
                      </a:r>
                    </a:p>
                  </a:txBody>
                  <a:tcPr marL="68581" marR="68581" marT="0" marB="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BFDCDF"/>
                    </a:solidFill>
                  </a:tcPr>
                </a:tc>
                <a:extLst>
                  <a:ext uri="{0D108BD9-81ED-4DB2-BD59-A6C34878D82A}">
                    <a16:rowId xmlns:a16="http://schemas.microsoft.com/office/drawing/2014/main" val="1691010314"/>
                  </a:ext>
                </a:extLst>
              </a:tr>
              <a:tr h="83113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marL="0" marR="0" lvl="0" indent="0" algn="ctr" defTabSz="914400" rtl="0" eaLnBrk="1" fontAlgn="auto" latinLnBrk="0" hangingPunct="1">
                        <a:lnSpc>
                          <a:spcPct val="107000"/>
                        </a:lnSpc>
                        <a:spcBef>
                          <a:spcPts val="0"/>
                        </a:spcBef>
                        <a:spcAft>
                          <a:spcPts val="800"/>
                        </a:spcAft>
                        <a:buClrTx/>
                        <a:buSzTx/>
                        <a:buFontTx/>
                        <a:buNone/>
                        <a:tabLst/>
                        <a:defRPr/>
                      </a:pPr>
                      <a:r>
                        <a:rPr lang="en-US" sz="2000" b="1" baseline="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11</a:t>
                      </a:r>
                      <a:endParaRPr lang="en-US" sz="2000" b="1" dirty="0">
                        <a:solidFill>
                          <a:schemeClr val="tx1"/>
                        </a:solidFill>
                        <a:effectLst/>
                        <a:latin typeface="Verdana" panose="020B0604030504040204" pitchFamily="34" charset="0"/>
                        <a:ea typeface="Verdana" panose="020B0604030504040204" pitchFamily="34" charset="0"/>
                        <a:cs typeface="Verdana" panose="020B0604030504040204" pitchFamily="34" charset="0"/>
                      </a:endParaRPr>
                    </a:p>
                  </a:txBody>
                  <a:tcPr marL="18617" marR="18617" marT="0" marB="0" anchor="ctr">
                    <a:lnL w="28575"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9BC8CD"/>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ctr" defTabSz="914400" rtl="0" eaLnBrk="1" fontAlgn="auto" latinLnBrk="0" hangingPunct="1">
                        <a:lnSpc>
                          <a:spcPct val="107000"/>
                        </a:lnSpc>
                        <a:spcBef>
                          <a:spcPts val="0"/>
                        </a:spcBef>
                        <a:spcAft>
                          <a:spcPts val="800"/>
                        </a:spcAft>
                        <a:buClrTx/>
                        <a:buSzTx/>
                        <a:buFontTx/>
                        <a:buNone/>
                        <a:tabLst/>
                        <a:defRPr/>
                      </a:pPr>
                      <a:r>
                        <a:rPr kumimoji="0" lang="en-US" sz="1800" b="1"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45</a:t>
                      </a:r>
                    </a:p>
                  </a:txBody>
                  <a:tcPr marL="68581" marR="68581" marT="0" marB="0" anchor="ctr">
                    <a:lnL w="28575"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9BC8CD"/>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algn="ctr" rtl="0" eaLnBrk="1" latinLnBrk="0" hangingPunct="1">
                        <a:lnSpc>
                          <a:spcPct val="107000"/>
                        </a:lnSpc>
                        <a:spcBef>
                          <a:spcPts val="0"/>
                        </a:spcBef>
                        <a:spcAft>
                          <a:spcPts val="800"/>
                        </a:spcAft>
                      </a:pPr>
                      <a:r>
                        <a:rPr kumimoji="0" lang="en-US" sz="18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36 % </a:t>
                      </a:r>
                    </a:p>
                    <a:p>
                      <a:pPr marL="0" marR="0" algn="ctr" rtl="0" eaLnBrk="1" latinLnBrk="0" hangingPunct="1">
                        <a:lnSpc>
                          <a:spcPct val="107000"/>
                        </a:lnSpc>
                        <a:spcBef>
                          <a:spcPts val="0"/>
                        </a:spcBef>
                        <a:spcAft>
                          <a:spcPts val="800"/>
                        </a:spcAft>
                      </a:pPr>
                      <a:r>
                        <a:rPr lang="en-US" sz="18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t>
                      </a:r>
                      <a:r>
                        <a:rPr kumimoji="0" lang="en-US" sz="18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16 pts</a:t>
                      </a:r>
                    </a:p>
                  </a:txBody>
                  <a:tcPr marL="18617" marR="18617"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9BC8CD"/>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algn="ctr" rtl="0" eaLnBrk="1" latinLnBrk="0" hangingPunct="1">
                        <a:lnSpc>
                          <a:spcPct val="107000"/>
                        </a:lnSpc>
                        <a:spcBef>
                          <a:spcPts val="0"/>
                        </a:spcBef>
                        <a:spcAft>
                          <a:spcPts val="800"/>
                        </a:spcAft>
                      </a:pPr>
                      <a:r>
                        <a:rPr kumimoji="0" lang="en-US" sz="18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36 % </a:t>
                      </a:r>
                    </a:p>
                    <a:p>
                      <a:pPr marL="0" marR="0" algn="ctr" rtl="0" eaLnBrk="1" latinLnBrk="0" hangingPunct="1">
                        <a:lnSpc>
                          <a:spcPct val="107000"/>
                        </a:lnSpc>
                        <a:spcBef>
                          <a:spcPts val="0"/>
                        </a:spcBef>
                        <a:spcAft>
                          <a:spcPts val="800"/>
                        </a:spcAft>
                      </a:pPr>
                      <a:r>
                        <a:rPr lang="en-US" sz="18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t>
                      </a:r>
                      <a:r>
                        <a:rPr kumimoji="0" lang="en-US" sz="18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16 pts</a:t>
                      </a:r>
                    </a:p>
                  </a:txBody>
                  <a:tcPr marL="68581" marR="68581" marT="0"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9BC8CD"/>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algn="ctr" rtl="0" eaLnBrk="1" latinLnBrk="0" hangingPunct="1">
                        <a:lnSpc>
                          <a:spcPct val="107000"/>
                        </a:lnSpc>
                        <a:spcBef>
                          <a:spcPts val="0"/>
                        </a:spcBef>
                        <a:spcAft>
                          <a:spcPts val="800"/>
                        </a:spcAft>
                      </a:pPr>
                      <a:r>
                        <a:rPr kumimoji="0" lang="en-US" sz="18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28 % </a:t>
                      </a:r>
                    </a:p>
                    <a:p>
                      <a:pPr marL="0" marR="0" algn="ctr" rtl="0" eaLnBrk="1" latinLnBrk="0" hangingPunct="1">
                        <a:lnSpc>
                          <a:spcPct val="107000"/>
                        </a:lnSpc>
                        <a:spcBef>
                          <a:spcPts val="0"/>
                        </a:spcBef>
                        <a:spcAft>
                          <a:spcPts val="800"/>
                        </a:spcAft>
                      </a:pPr>
                      <a:r>
                        <a:rPr lang="en-US" sz="1800" b="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a:t>
                      </a:r>
                      <a:r>
                        <a:rPr kumimoji="0" lang="en-US" sz="1800" b="0" kern="1200" dirty="0">
                          <a:solidFill>
                            <a:schemeClr val="tx1"/>
                          </a:solidFill>
                          <a:effectLst/>
                          <a:latin typeface="Verdana" panose="020B0604030504040204" pitchFamily="34" charset="0"/>
                          <a:ea typeface="Verdana" panose="020B0604030504040204" pitchFamily="34" charset="0"/>
                          <a:cs typeface="Verdana" panose="020B0604030504040204" pitchFamily="34" charset="0"/>
                        </a:rPr>
                        <a:t>13 pts</a:t>
                      </a:r>
                    </a:p>
                  </a:txBody>
                  <a:tcPr marL="68581" marR="68581" marT="0" marB="0" anchor="ctr">
                    <a:lnL w="12700" cap="flat" cmpd="sng" algn="ctr">
                      <a:solidFill>
                        <a:sysClr val="windowText" lastClr="000000"/>
                      </a:solidFill>
                      <a:prstDash val="solid"/>
                      <a:round/>
                      <a:headEnd type="none" w="med" len="med"/>
                      <a:tailEnd type="none" w="med" len="med"/>
                    </a:lnL>
                    <a:lnR w="28575"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285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9BC8CD"/>
                    </a:solidFill>
                  </a:tcPr>
                </a:tc>
                <a:extLst>
                  <a:ext uri="{0D108BD9-81ED-4DB2-BD59-A6C34878D82A}">
                    <a16:rowId xmlns:a16="http://schemas.microsoft.com/office/drawing/2014/main" val="3795400872"/>
                  </a:ext>
                </a:extLst>
              </a:tr>
            </a:tbl>
          </a:graphicData>
        </a:graphic>
      </p:graphicFrame>
    </p:spTree>
    <p:extLst>
      <p:ext uri="{BB962C8B-B14F-4D97-AF65-F5344CB8AC3E}">
        <p14:creationId xmlns:p14="http://schemas.microsoft.com/office/powerpoint/2010/main" val="3056495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Item Specifications Update</a:t>
            </a:r>
            <a:endParaRPr lang="en-US" dirty="0"/>
          </a:p>
        </p:txBody>
      </p:sp>
      <p:sp>
        <p:nvSpPr>
          <p:cNvPr id="3" name="Content Placeholder 2"/>
          <p:cNvSpPr>
            <a:spLocks noGrp="1"/>
          </p:cNvSpPr>
          <p:nvPr>
            <p:ph idx="1"/>
          </p:nvPr>
        </p:nvSpPr>
        <p:spPr>
          <a:xfrm>
            <a:off x="838200" y="1882775"/>
            <a:ext cx="10515600" cy="4098925"/>
          </a:xfrm>
          <a:solidFill>
            <a:schemeClr val="accent6"/>
          </a:solidFill>
        </p:spPr>
        <p:txBody>
          <a:bodyPr>
            <a:normAutofit lnSpcReduction="10000"/>
          </a:bodyPr>
          <a:lstStyle/>
          <a:p>
            <a:r>
              <a:rPr lang="en-US" dirty="0" smtClean="0"/>
              <a:t>Currently 6 item specifications per grade are available</a:t>
            </a:r>
          </a:p>
          <a:p>
            <a:pPr>
              <a:lnSpc>
                <a:spcPct val="100000"/>
              </a:lnSpc>
            </a:pPr>
            <a:r>
              <a:rPr lang="en-US" dirty="0" smtClean="0"/>
              <a:t>Approximately 12 more item specifications per grade will be published fall 2018</a:t>
            </a:r>
          </a:p>
          <a:p>
            <a:r>
              <a:rPr lang="en-US" dirty="0" smtClean="0"/>
              <a:t>The balance of the Item Specifications will be available by the end of the 2018-2019 school year</a:t>
            </a:r>
          </a:p>
          <a:p>
            <a:endParaRPr lang="en-US" dirty="0"/>
          </a:p>
          <a:p>
            <a:r>
              <a:rPr lang="en-US" dirty="0" smtClean="0">
                <a:hlinkClick r:id="rId3"/>
              </a:rPr>
              <a:t>Science Assessment webpage</a:t>
            </a:r>
            <a:endParaRPr lang="en-US" dirty="0" smtClean="0"/>
          </a:p>
          <a:p>
            <a:pPr lvl="1"/>
            <a:r>
              <a:rPr lang="en-US" i="1" dirty="0" smtClean="0"/>
              <a:t>Test Design and Item Specifications </a:t>
            </a:r>
            <a:r>
              <a:rPr lang="en-US" dirty="0" smtClean="0"/>
              <a:t>documents</a:t>
            </a:r>
          </a:p>
          <a:p>
            <a:pPr lvl="1"/>
            <a:r>
              <a:rPr lang="en-US" dirty="0" smtClean="0"/>
              <a:t>Recorded Webinar 1/24/18</a:t>
            </a:r>
          </a:p>
          <a:p>
            <a:endParaRPr lang="en-US" dirty="0"/>
          </a:p>
        </p:txBody>
      </p:sp>
    </p:spTree>
    <p:extLst>
      <p:ext uri="{BB962C8B-B14F-4D97-AF65-F5344CB8AC3E}">
        <p14:creationId xmlns:p14="http://schemas.microsoft.com/office/powerpoint/2010/main" val="18032446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Alignment Study</a:t>
            </a:r>
            <a:endParaRPr lang="en-US" dirty="0"/>
          </a:p>
        </p:txBody>
      </p:sp>
      <p:sp>
        <p:nvSpPr>
          <p:cNvPr id="3" name="Content Placeholder 2"/>
          <p:cNvSpPr>
            <a:spLocks noGrp="1"/>
          </p:cNvSpPr>
          <p:nvPr>
            <p:ph idx="1"/>
          </p:nvPr>
        </p:nvSpPr>
        <p:spPr>
          <a:xfrm>
            <a:off x="838200" y="1882775"/>
            <a:ext cx="10515600" cy="4111625"/>
          </a:xfrm>
        </p:spPr>
        <p:txBody>
          <a:bodyPr>
            <a:normAutofit/>
          </a:bodyPr>
          <a:lstStyle/>
          <a:p>
            <a:r>
              <a:rPr lang="en-US" dirty="0" smtClean="0"/>
              <a:t>July 31-Aug 1, 2018</a:t>
            </a:r>
          </a:p>
          <a:p>
            <a:r>
              <a:rPr lang="en-US" dirty="0" smtClean="0"/>
              <a:t>5 educators at each grade level (5, 8, 11)</a:t>
            </a:r>
          </a:p>
          <a:p>
            <a:pPr lvl="1"/>
            <a:r>
              <a:rPr lang="en-US" dirty="0" smtClean="0"/>
              <a:t>New to state science assessment development</a:t>
            </a:r>
          </a:p>
          <a:p>
            <a:r>
              <a:rPr lang="en-US" dirty="0"/>
              <a:t>Designed to answer two key questions:</a:t>
            </a:r>
          </a:p>
          <a:p>
            <a:pPr lvl="1"/>
            <a:r>
              <a:rPr lang="en-US" dirty="0"/>
              <a:t>How well does the test design/blueprint represent the NGSS?</a:t>
            </a:r>
          </a:p>
          <a:p>
            <a:pPr lvl="1"/>
            <a:r>
              <a:rPr lang="en-US" dirty="0" smtClean="0"/>
              <a:t>How </a:t>
            </a:r>
            <a:r>
              <a:rPr lang="en-US" dirty="0"/>
              <a:t>well do the set of items on each form match the design/blueprint</a:t>
            </a:r>
            <a:r>
              <a:rPr lang="en-US" dirty="0" smtClean="0"/>
              <a:t>?</a:t>
            </a:r>
            <a:endParaRPr lang="en-US" dirty="0"/>
          </a:p>
        </p:txBody>
      </p:sp>
    </p:spTree>
    <p:extLst>
      <p:ext uri="{BB962C8B-B14F-4D97-AF65-F5344CB8AC3E}">
        <p14:creationId xmlns:p14="http://schemas.microsoft.com/office/powerpoint/2010/main" val="84140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Achievement Level Descriptors (ALDs)</a:t>
            </a:r>
            <a:endParaRPr lang="en-US" dirty="0"/>
          </a:p>
        </p:txBody>
      </p:sp>
      <p:sp>
        <p:nvSpPr>
          <p:cNvPr id="3" name="Content Placeholder 2"/>
          <p:cNvSpPr>
            <a:spLocks noGrp="1"/>
          </p:cNvSpPr>
          <p:nvPr>
            <p:ph idx="1"/>
          </p:nvPr>
        </p:nvSpPr>
        <p:spPr>
          <a:xfrm>
            <a:off x="838200" y="1882775"/>
            <a:ext cx="9931400" cy="4137025"/>
          </a:xfrm>
        </p:spPr>
        <p:txBody>
          <a:bodyPr>
            <a:normAutofit fontScale="92500" lnSpcReduction="10000"/>
          </a:bodyPr>
          <a:lstStyle/>
          <a:p>
            <a:r>
              <a:rPr lang="en-US" dirty="0"/>
              <a:t>November </a:t>
            </a:r>
            <a:r>
              <a:rPr lang="en-US" dirty="0" smtClean="0"/>
              <a:t>2017</a:t>
            </a:r>
          </a:p>
          <a:p>
            <a:r>
              <a:rPr lang="en-US" dirty="0" smtClean="0"/>
              <a:t>15 </a:t>
            </a:r>
            <a:r>
              <a:rPr lang="en-US" dirty="0"/>
              <a:t>educators at each grade level (5, 8, 11)</a:t>
            </a:r>
          </a:p>
          <a:p>
            <a:pPr lvl="1"/>
            <a:r>
              <a:rPr lang="en-US" dirty="0"/>
              <a:t>Make up half of each Achievement Level Setting panel</a:t>
            </a:r>
          </a:p>
          <a:p>
            <a:r>
              <a:rPr lang="en-US" dirty="0"/>
              <a:t>Group process</a:t>
            </a:r>
          </a:p>
          <a:p>
            <a:pPr lvl="1"/>
            <a:r>
              <a:rPr lang="en-US" dirty="0" smtClean="0"/>
              <a:t>Draft descriptors </a:t>
            </a:r>
            <a:r>
              <a:rPr lang="en-US" dirty="0"/>
              <a:t>in grade level group</a:t>
            </a:r>
          </a:p>
          <a:p>
            <a:pPr lvl="1"/>
            <a:r>
              <a:rPr lang="en-US" dirty="0" smtClean="0"/>
              <a:t>Align with </a:t>
            </a:r>
            <a:r>
              <a:rPr lang="en-US" dirty="0"/>
              <a:t>other two grade levels</a:t>
            </a:r>
          </a:p>
          <a:p>
            <a:r>
              <a:rPr lang="en-US" dirty="0"/>
              <a:t>Intended to describe the performance exhibited by students at Level 2, Level 3, and Level 4 on the </a:t>
            </a:r>
            <a:r>
              <a:rPr lang="en-US" dirty="0" smtClean="0"/>
              <a:t>WCAS.</a:t>
            </a:r>
          </a:p>
          <a:p>
            <a:r>
              <a:rPr lang="en-US" dirty="0" smtClean="0"/>
              <a:t>Not “the standards” or an exhaustive list of learning</a:t>
            </a:r>
          </a:p>
          <a:p>
            <a:r>
              <a:rPr lang="en-US" dirty="0" smtClean="0"/>
              <a:t>Posted to the </a:t>
            </a:r>
            <a:r>
              <a:rPr lang="en-US" dirty="0" smtClean="0">
                <a:hlinkClick r:id="rId3"/>
              </a:rPr>
              <a:t>State Testing Achievement Level webpage</a:t>
            </a:r>
            <a:endParaRPr lang="en-US" dirty="0" smtClean="0"/>
          </a:p>
          <a:p>
            <a:endParaRPr lang="en-US" dirty="0"/>
          </a:p>
          <a:p>
            <a:endParaRPr lang="en-US" dirty="0"/>
          </a:p>
        </p:txBody>
      </p:sp>
    </p:spTree>
    <p:extLst>
      <p:ext uri="{BB962C8B-B14F-4D97-AF65-F5344CB8AC3E}">
        <p14:creationId xmlns:p14="http://schemas.microsoft.com/office/powerpoint/2010/main" val="4004244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Achievement Level Setting</a:t>
            </a:r>
            <a:endParaRPr lang="en-US" dirty="0"/>
          </a:p>
        </p:txBody>
      </p:sp>
      <p:sp>
        <p:nvSpPr>
          <p:cNvPr id="3" name="Content Placeholder 2"/>
          <p:cNvSpPr>
            <a:spLocks noGrp="1"/>
          </p:cNvSpPr>
          <p:nvPr>
            <p:ph idx="1"/>
          </p:nvPr>
        </p:nvSpPr>
        <p:spPr>
          <a:xfrm>
            <a:off x="941070" y="1597025"/>
            <a:ext cx="9815830" cy="4449445"/>
          </a:xfrm>
          <a:solidFill>
            <a:schemeClr val="accent6"/>
          </a:solidFill>
        </p:spPr>
        <p:txBody>
          <a:bodyPr>
            <a:normAutofit/>
          </a:bodyPr>
          <a:lstStyle/>
          <a:p>
            <a:r>
              <a:rPr lang="en-US" sz="2400" dirty="0" smtClean="0"/>
              <a:t>August 6-8</a:t>
            </a:r>
          </a:p>
          <a:p>
            <a:r>
              <a:rPr lang="en-US" sz="2400" dirty="0" smtClean="0"/>
              <a:t>30 educators at each grade level (5, 8, 11)</a:t>
            </a:r>
          </a:p>
          <a:p>
            <a:r>
              <a:rPr lang="en-US" sz="2400" dirty="0" smtClean="0"/>
              <a:t>Purpose: Develop </a:t>
            </a:r>
            <a:r>
              <a:rPr lang="en-US" sz="2400" dirty="0"/>
              <a:t>cut score recommendations corresponding </a:t>
            </a:r>
            <a:r>
              <a:rPr lang="en-US" sz="2400" dirty="0" smtClean="0"/>
              <a:t>to each performance </a:t>
            </a:r>
            <a:r>
              <a:rPr lang="en-US" sz="2400" dirty="0"/>
              <a:t>level (e.g., Level 2, Level 3</a:t>
            </a:r>
            <a:r>
              <a:rPr lang="en-US" sz="2400" dirty="0" smtClean="0"/>
              <a:t>)</a:t>
            </a:r>
            <a:endParaRPr lang="en-US" sz="1600" dirty="0" smtClean="0"/>
          </a:p>
          <a:p>
            <a:r>
              <a:rPr lang="en-US" sz="2400" dirty="0" smtClean="0"/>
              <a:t>Process:</a:t>
            </a:r>
          </a:p>
          <a:p>
            <a:pPr lvl="1"/>
            <a:r>
              <a:rPr lang="en-US" sz="1800" dirty="0" smtClean="0"/>
              <a:t>Orientation </a:t>
            </a:r>
            <a:r>
              <a:rPr lang="en-US" sz="1800" dirty="0"/>
              <a:t>to test development and achievement level setting process</a:t>
            </a:r>
          </a:p>
          <a:p>
            <a:pPr lvl="1"/>
            <a:r>
              <a:rPr lang="en-US" sz="1800" dirty="0" smtClean="0"/>
              <a:t>Taking </a:t>
            </a:r>
            <a:r>
              <a:rPr lang="en-US" sz="1800" dirty="0"/>
              <a:t>the online WCAS test</a:t>
            </a:r>
          </a:p>
          <a:p>
            <a:pPr lvl="1"/>
            <a:r>
              <a:rPr lang="en-US" sz="1800" dirty="0"/>
              <a:t>Examining the Achievement Level Descriptors (ALDs)</a:t>
            </a:r>
          </a:p>
          <a:p>
            <a:pPr lvl="1"/>
            <a:r>
              <a:rPr lang="en-US" sz="1800" dirty="0" smtClean="0"/>
              <a:t>3 rounds of ratings </a:t>
            </a:r>
            <a:r>
              <a:rPr lang="en-US" sz="1800" dirty="0"/>
              <a:t>using an Ordered Item Booklet (OIB)</a:t>
            </a:r>
          </a:p>
          <a:p>
            <a:pPr lvl="1"/>
            <a:r>
              <a:rPr lang="en-US" sz="1800" dirty="0" smtClean="0"/>
              <a:t>Articulation Panel</a:t>
            </a:r>
            <a:endParaRPr lang="en-US" sz="1800" dirty="0"/>
          </a:p>
          <a:p>
            <a:r>
              <a:rPr lang="en-US" sz="2200" dirty="0"/>
              <a:t>R</a:t>
            </a:r>
            <a:r>
              <a:rPr lang="en-US" sz="2200" dirty="0" smtClean="0"/>
              <a:t>ecommendations </a:t>
            </a:r>
            <a:r>
              <a:rPr lang="en-US" sz="2200" dirty="0"/>
              <a:t>were accepted by the State </a:t>
            </a:r>
            <a:r>
              <a:rPr lang="en-US" sz="2200" dirty="0" smtClean="0"/>
              <a:t>Board </a:t>
            </a:r>
            <a:r>
              <a:rPr lang="en-US" sz="2200" dirty="0"/>
              <a:t>of Education on August 9, 2018</a:t>
            </a:r>
          </a:p>
          <a:p>
            <a:pPr lvl="1"/>
            <a:endParaRPr lang="en-US" sz="1800" dirty="0" smtClean="0"/>
          </a:p>
          <a:p>
            <a:pPr marL="457200" lvl="1" indent="0">
              <a:buNone/>
            </a:pPr>
            <a:endParaRPr lang="en-US" sz="1800" dirty="0" smtClean="0"/>
          </a:p>
          <a:p>
            <a:endParaRPr lang="en-US" dirty="0"/>
          </a:p>
        </p:txBody>
      </p:sp>
    </p:spTree>
    <p:extLst>
      <p:ext uri="{BB962C8B-B14F-4D97-AF65-F5344CB8AC3E}">
        <p14:creationId xmlns:p14="http://schemas.microsoft.com/office/powerpoint/2010/main" val="88796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Scale Score Ranges</a:t>
            </a:r>
            <a:endParaRPr lang="en-US" dirty="0"/>
          </a:p>
        </p:txBody>
      </p:sp>
      <p:graphicFrame>
        <p:nvGraphicFramePr>
          <p:cNvPr id="3" name="Table 2" descr="A table with 4 rows and 5 columns, including a header row and a header column."/>
          <p:cNvGraphicFramePr>
            <a:graphicFrameLocks noGrp="1"/>
          </p:cNvGraphicFramePr>
          <p:nvPr>
            <p:extLst>
              <p:ext uri="{D42A27DB-BD31-4B8C-83A1-F6EECF244321}">
                <p14:modId xmlns:p14="http://schemas.microsoft.com/office/powerpoint/2010/main" val="109208417"/>
              </p:ext>
            </p:extLst>
          </p:nvPr>
        </p:nvGraphicFramePr>
        <p:xfrm>
          <a:off x="1689100" y="1785752"/>
          <a:ext cx="8298752" cy="2316480"/>
        </p:xfrm>
        <a:graphic>
          <a:graphicData uri="http://schemas.openxmlformats.org/drawingml/2006/table">
            <a:tbl>
              <a:tblPr firstRow="1" firstCol="1">
                <a:tableStyleId>{5940675A-B579-460E-94D1-54222C63F5DA}</a:tableStyleId>
              </a:tblPr>
              <a:tblGrid>
                <a:gridCol w="1796352">
                  <a:extLst>
                    <a:ext uri="{9D8B030D-6E8A-4147-A177-3AD203B41FA5}">
                      <a16:colId xmlns:a16="http://schemas.microsoft.com/office/drawing/2014/main" val="1836445965"/>
                    </a:ext>
                  </a:extLst>
                </a:gridCol>
                <a:gridCol w="1625600">
                  <a:extLst>
                    <a:ext uri="{9D8B030D-6E8A-4147-A177-3AD203B41FA5}">
                      <a16:colId xmlns:a16="http://schemas.microsoft.com/office/drawing/2014/main" val="523814877"/>
                    </a:ext>
                  </a:extLst>
                </a:gridCol>
                <a:gridCol w="1625600">
                  <a:extLst>
                    <a:ext uri="{9D8B030D-6E8A-4147-A177-3AD203B41FA5}">
                      <a16:colId xmlns:a16="http://schemas.microsoft.com/office/drawing/2014/main" val="4096934437"/>
                    </a:ext>
                  </a:extLst>
                </a:gridCol>
                <a:gridCol w="1625600">
                  <a:extLst>
                    <a:ext uri="{9D8B030D-6E8A-4147-A177-3AD203B41FA5}">
                      <a16:colId xmlns:a16="http://schemas.microsoft.com/office/drawing/2014/main" val="262563645"/>
                    </a:ext>
                  </a:extLst>
                </a:gridCol>
                <a:gridCol w="1625600">
                  <a:extLst>
                    <a:ext uri="{9D8B030D-6E8A-4147-A177-3AD203B41FA5}">
                      <a16:colId xmlns:a16="http://schemas.microsoft.com/office/drawing/2014/main" val="2413376447"/>
                    </a:ext>
                  </a:extLst>
                </a:gridCol>
              </a:tblGrid>
              <a:tr h="370840">
                <a:tc>
                  <a:txBody>
                    <a:bodyPr/>
                    <a:lstStyle/>
                    <a:p>
                      <a:pPr algn="ctr"/>
                      <a:r>
                        <a:rPr lang="en-US" sz="3200" b="1" dirty="0" smtClean="0"/>
                        <a:t>WCAS</a:t>
                      </a:r>
                      <a:endParaRPr lang="en-US" sz="3200" b="1" dirty="0"/>
                    </a:p>
                  </a:txBody>
                  <a:tcPr/>
                </a:tc>
                <a:tc>
                  <a:txBody>
                    <a:bodyPr/>
                    <a:lstStyle/>
                    <a:p>
                      <a:pPr algn="ctr"/>
                      <a:r>
                        <a:rPr lang="en-US" sz="3200" b="1" dirty="0" smtClean="0"/>
                        <a:t>Level 1</a:t>
                      </a:r>
                      <a:endParaRPr lang="en-US" sz="3200" b="1" dirty="0"/>
                    </a:p>
                  </a:txBody>
                  <a:tcPr/>
                </a:tc>
                <a:tc>
                  <a:txBody>
                    <a:bodyPr/>
                    <a:lstStyle/>
                    <a:p>
                      <a:pPr algn="ctr"/>
                      <a:r>
                        <a:rPr lang="en-US" sz="3200" b="1" dirty="0" smtClean="0"/>
                        <a:t>Level 2</a:t>
                      </a:r>
                      <a:endParaRPr lang="en-US" sz="3200" b="1" dirty="0"/>
                    </a:p>
                  </a:txBody>
                  <a:tcPr/>
                </a:tc>
                <a:tc>
                  <a:txBody>
                    <a:bodyPr/>
                    <a:lstStyle/>
                    <a:p>
                      <a:pPr algn="ctr"/>
                      <a:r>
                        <a:rPr lang="en-US" sz="3200" b="1" dirty="0" smtClean="0"/>
                        <a:t>Level 3</a:t>
                      </a:r>
                      <a:endParaRPr lang="en-US" sz="3200" b="1" dirty="0"/>
                    </a:p>
                  </a:txBody>
                  <a:tcPr/>
                </a:tc>
                <a:tc>
                  <a:txBody>
                    <a:bodyPr/>
                    <a:lstStyle/>
                    <a:p>
                      <a:pPr algn="ctr"/>
                      <a:r>
                        <a:rPr lang="en-US" sz="3200" b="1" dirty="0" smtClean="0"/>
                        <a:t>Level 4</a:t>
                      </a:r>
                      <a:endParaRPr lang="en-US" sz="3200" b="1" dirty="0"/>
                    </a:p>
                  </a:txBody>
                  <a:tcPr/>
                </a:tc>
                <a:extLst>
                  <a:ext uri="{0D108BD9-81ED-4DB2-BD59-A6C34878D82A}">
                    <a16:rowId xmlns:a16="http://schemas.microsoft.com/office/drawing/2014/main" val="3968116142"/>
                  </a:ext>
                </a:extLst>
              </a:tr>
              <a:tr h="370840">
                <a:tc>
                  <a:txBody>
                    <a:bodyPr/>
                    <a:lstStyle/>
                    <a:p>
                      <a:pPr algn="ctr"/>
                      <a:r>
                        <a:rPr lang="en-US" sz="3200" b="1" dirty="0" smtClean="0"/>
                        <a:t>Grade 5</a:t>
                      </a:r>
                      <a:endParaRPr lang="en-US" sz="3200" b="1" dirty="0"/>
                    </a:p>
                  </a:txBody>
                  <a:tcPr/>
                </a:tc>
                <a:tc>
                  <a:txBody>
                    <a:bodyPr/>
                    <a:lstStyle/>
                    <a:p>
                      <a:pPr algn="ctr"/>
                      <a:r>
                        <a:rPr lang="en-US" sz="3200" dirty="0" smtClean="0"/>
                        <a:t>&lt;650</a:t>
                      </a:r>
                      <a:endParaRPr lang="en-US" sz="3200" dirty="0"/>
                    </a:p>
                  </a:txBody>
                  <a:tcPr/>
                </a:tc>
                <a:tc>
                  <a:txBody>
                    <a:bodyPr/>
                    <a:lstStyle/>
                    <a:p>
                      <a:pPr algn="ctr"/>
                      <a:r>
                        <a:rPr lang="en-US" sz="3200" dirty="0" smtClean="0"/>
                        <a:t>650-699</a:t>
                      </a:r>
                      <a:endParaRPr lang="en-US" sz="3200" dirty="0"/>
                    </a:p>
                  </a:txBody>
                  <a:tcPr/>
                </a:tc>
                <a:tc>
                  <a:txBody>
                    <a:bodyPr/>
                    <a:lstStyle/>
                    <a:p>
                      <a:pPr algn="ctr"/>
                      <a:r>
                        <a:rPr lang="en-US" sz="3200" dirty="0" smtClean="0"/>
                        <a:t>700-784</a:t>
                      </a:r>
                      <a:endParaRPr lang="en-US" sz="3200" dirty="0"/>
                    </a:p>
                  </a:txBody>
                  <a:tcPr/>
                </a:tc>
                <a:tc>
                  <a:txBody>
                    <a:bodyPr/>
                    <a:lstStyle/>
                    <a:p>
                      <a:pPr algn="ctr"/>
                      <a:r>
                        <a:rPr lang="en-US" sz="3200" dirty="0" smtClean="0"/>
                        <a:t>&gt;784</a:t>
                      </a:r>
                      <a:endParaRPr lang="en-US" sz="3200" dirty="0"/>
                    </a:p>
                  </a:txBody>
                  <a:tcPr/>
                </a:tc>
                <a:extLst>
                  <a:ext uri="{0D108BD9-81ED-4DB2-BD59-A6C34878D82A}">
                    <a16:rowId xmlns:a16="http://schemas.microsoft.com/office/drawing/2014/main" val="1366590941"/>
                  </a:ext>
                </a:extLst>
              </a:tr>
              <a:tr h="370840">
                <a:tc>
                  <a:txBody>
                    <a:bodyPr/>
                    <a:lstStyle/>
                    <a:p>
                      <a:pPr algn="ctr"/>
                      <a:r>
                        <a:rPr lang="en-US" sz="3200" b="1" dirty="0" smtClean="0"/>
                        <a:t>Grade 8</a:t>
                      </a:r>
                      <a:endParaRPr lang="en-US" sz="32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smtClean="0"/>
                        <a:t>&lt;650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smtClean="0"/>
                        <a:t>650-699</a:t>
                      </a:r>
                    </a:p>
                  </a:txBody>
                  <a:tcPr/>
                </a:tc>
                <a:tc>
                  <a:txBody>
                    <a:bodyPr/>
                    <a:lstStyle/>
                    <a:p>
                      <a:pPr algn="ctr"/>
                      <a:r>
                        <a:rPr lang="en-US" sz="3200" dirty="0" smtClean="0"/>
                        <a:t>700-764</a:t>
                      </a:r>
                      <a:endParaRPr lang="en-US" sz="3200" dirty="0"/>
                    </a:p>
                  </a:txBody>
                  <a:tcPr/>
                </a:tc>
                <a:tc>
                  <a:txBody>
                    <a:bodyPr/>
                    <a:lstStyle/>
                    <a:p>
                      <a:pPr algn="ctr"/>
                      <a:r>
                        <a:rPr lang="en-US" sz="3200" dirty="0" smtClean="0"/>
                        <a:t>&gt;764</a:t>
                      </a:r>
                      <a:endParaRPr lang="en-US" sz="3200" dirty="0"/>
                    </a:p>
                  </a:txBody>
                  <a:tcPr/>
                </a:tc>
                <a:extLst>
                  <a:ext uri="{0D108BD9-81ED-4DB2-BD59-A6C34878D82A}">
                    <a16:rowId xmlns:a16="http://schemas.microsoft.com/office/drawing/2014/main" val="3368341882"/>
                  </a:ext>
                </a:extLst>
              </a:tr>
              <a:tr h="370840">
                <a:tc>
                  <a:txBody>
                    <a:bodyPr/>
                    <a:lstStyle/>
                    <a:p>
                      <a:pPr algn="ctr"/>
                      <a:r>
                        <a:rPr lang="en-US" sz="3200" b="1" dirty="0" smtClean="0"/>
                        <a:t>Grade 11</a:t>
                      </a:r>
                      <a:endParaRPr lang="en-US" sz="32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smtClean="0"/>
                        <a:t>&lt;650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200" dirty="0" smtClean="0"/>
                        <a:t>650-699</a:t>
                      </a:r>
                    </a:p>
                  </a:txBody>
                  <a:tcPr/>
                </a:tc>
                <a:tc>
                  <a:txBody>
                    <a:bodyPr/>
                    <a:lstStyle/>
                    <a:p>
                      <a:pPr algn="ctr"/>
                      <a:r>
                        <a:rPr lang="en-US" sz="3200" dirty="0" smtClean="0"/>
                        <a:t>700-790</a:t>
                      </a:r>
                      <a:endParaRPr lang="en-US" sz="3200" dirty="0"/>
                    </a:p>
                  </a:txBody>
                  <a:tcPr/>
                </a:tc>
                <a:tc>
                  <a:txBody>
                    <a:bodyPr/>
                    <a:lstStyle/>
                    <a:p>
                      <a:pPr algn="ctr"/>
                      <a:r>
                        <a:rPr lang="en-US" sz="3200" dirty="0" smtClean="0"/>
                        <a:t>&gt;790</a:t>
                      </a:r>
                      <a:endParaRPr lang="en-US" sz="3200" dirty="0"/>
                    </a:p>
                  </a:txBody>
                  <a:tcPr/>
                </a:tc>
                <a:extLst>
                  <a:ext uri="{0D108BD9-81ED-4DB2-BD59-A6C34878D82A}">
                    <a16:rowId xmlns:a16="http://schemas.microsoft.com/office/drawing/2014/main" val="3067241755"/>
                  </a:ext>
                </a:extLst>
              </a:tr>
            </a:tbl>
          </a:graphicData>
        </a:graphic>
      </p:graphicFrame>
      <p:sp>
        <p:nvSpPr>
          <p:cNvPr id="5" name="Rectangle 4"/>
          <p:cNvSpPr/>
          <p:nvPr/>
        </p:nvSpPr>
        <p:spPr>
          <a:xfrm>
            <a:off x="1689100" y="4279847"/>
            <a:ext cx="7095460" cy="523220"/>
          </a:xfrm>
          <a:prstGeom prst="rect">
            <a:avLst/>
          </a:prstGeom>
        </p:spPr>
        <p:txBody>
          <a:bodyPr wrap="square">
            <a:spAutoFit/>
          </a:bodyPr>
          <a:lstStyle/>
          <a:p>
            <a:r>
              <a:rPr lang="en-US" sz="2800" dirty="0" smtClean="0">
                <a:hlinkClick r:id="rId3"/>
              </a:rPr>
              <a:t>State Testing Scale Score webpage</a:t>
            </a:r>
            <a:endParaRPr lang="en-US" sz="2800" dirty="0" smtClean="0"/>
          </a:p>
        </p:txBody>
      </p:sp>
    </p:spTree>
    <p:extLst>
      <p:ext uri="{BB962C8B-B14F-4D97-AF65-F5344CB8AC3E}">
        <p14:creationId xmlns:p14="http://schemas.microsoft.com/office/powerpoint/2010/main" val="24055654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Common Questions</a:t>
            </a:r>
            <a:endParaRPr lang="en-US" dirty="0"/>
          </a:p>
        </p:txBody>
      </p:sp>
    </p:spTree>
    <p:extLst>
      <p:ext uri="{BB962C8B-B14F-4D97-AF65-F5344CB8AC3E}">
        <p14:creationId xmlns:p14="http://schemas.microsoft.com/office/powerpoint/2010/main" val="4021263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Several Categories</a:t>
            </a:r>
            <a:endParaRPr lang="en-US" dirty="0"/>
          </a:p>
        </p:txBody>
      </p:sp>
      <p:sp>
        <p:nvSpPr>
          <p:cNvPr id="5" name="Content Placeholder 4"/>
          <p:cNvSpPr>
            <a:spLocks noGrp="1"/>
          </p:cNvSpPr>
          <p:nvPr>
            <p:ph idx="1"/>
          </p:nvPr>
        </p:nvSpPr>
        <p:spPr>
          <a:solidFill>
            <a:schemeClr val="bg2"/>
          </a:solidFill>
        </p:spPr>
        <p:txBody>
          <a:bodyPr>
            <a:normAutofit/>
          </a:bodyPr>
          <a:lstStyle/>
          <a:p>
            <a:r>
              <a:rPr lang="en-US" dirty="0" smtClean="0"/>
              <a:t>Overview:</a:t>
            </a:r>
          </a:p>
          <a:p>
            <a:pPr lvl="1"/>
            <a:r>
              <a:rPr lang="en-US" dirty="0" smtClean="0"/>
              <a:t>How </a:t>
            </a:r>
            <a:r>
              <a:rPr lang="en-US" dirty="0"/>
              <a:t>does the WCAS represent the Next Generation Science Standards?</a:t>
            </a:r>
          </a:p>
          <a:p>
            <a:pPr lvl="1"/>
            <a:r>
              <a:rPr lang="en-US" dirty="0"/>
              <a:t>How is the WCAS different from the MSP and EOC?</a:t>
            </a:r>
          </a:p>
          <a:p>
            <a:r>
              <a:rPr lang="en-US" dirty="0" smtClean="0"/>
              <a:t>Additional Questions:</a:t>
            </a:r>
          </a:p>
          <a:p>
            <a:pPr lvl="1"/>
            <a:r>
              <a:rPr lang="en-US" dirty="0" smtClean="0"/>
              <a:t>What do WCAS scores mean?</a:t>
            </a:r>
          </a:p>
          <a:p>
            <a:pPr lvl="1"/>
            <a:r>
              <a:rPr lang="en-US" dirty="0"/>
              <a:t>What information beyond overall scores are available?</a:t>
            </a:r>
          </a:p>
          <a:p>
            <a:pPr lvl="1"/>
            <a:r>
              <a:rPr lang="en-US" dirty="0" smtClean="0"/>
              <a:t>How can educators use WCAS data?</a:t>
            </a:r>
          </a:p>
        </p:txBody>
      </p:sp>
    </p:spTree>
    <p:extLst>
      <p:ext uri="{BB962C8B-B14F-4D97-AF65-F5344CB8AC3E}">
        <p14:creationId xmlns:p14="http://schemas.microsoft.com/office/powerpoint/2010/main" val="39229141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WCAS scores mean</a:t>
            </a:r>
            <a:r>
              <a:rPr lang="en-US" dirty="0" smtClean="0"/>
              <a:t>?</a:t>
            </a:r>
            <a:endParaRPr lang="en-US" dirty="0"/>
          </a:p>
        </p:txBody>
      </p:sp>
      <p:sp>
        <p:nvSpPr>
          <p:cNvPr id="3" name="Content Placeholder 2"/>
          <p:cNvSpPr>
            <a:spLocks noGrp="1"/>
          </p:cNvSpPr>
          <p:nvPr>
            <p:ph idx="1"/>
          </p:nvPr>
        </p:nvSpPr>
        <p:spPr>
          <a:solidFill>
            <a:srgbClr val="FFFFFF"/>
          </a:solidFill>
        </p:spPr>
        <p:txBody>
          <a:bodyPr/>
          <a:lstStyle/>
          <a:p>
            <a:r>
              <a:rPr lang="en-US" dirty="0" smtClean="0"/>
              <a:t>Uses the same Levels as Smarter Balanced</a:t>
            </a:r>
          </a:p>
          <a:p>
            <a:pPr lvl="1"/>
            <a:r>
              <a:rPr lang="en-US" dirty="0" smtClean="0"/>
              <a:t>Levels 1 and 2 have not met the achievement standard (accountability)</a:t>
            </a:r>
          </a:p>
          <a:p>
            <a:pPr lvl="1"/>
            <a:r>
              <a:rPr lang="en-US" dirty="0" smtClean="0"/>
              <a:t>Levels 3 and 4 have met the achievement standard (accountability)</a:t>
            </a:r>
          </a:p>
          <a:p>
            <a:pPr lvl="1"/>
            <a:endParaRPr lang="en-US" dirty="0" smtClean="0"/>
          </a:p>
          <a:p>
            <a:r>
              <a:rPr lang="en-US" dirty="0" smtClean="0"/>
              <a:t>WCAS to be included in WSIF starting in 2020</a:t>
            </a:r>
            <a:endParaRPr lang="en-US" dirty="0"/>
          </a:p>
          <a:p>
            <a:endParaRPr lang="en-US" dirty="0" smtClean="0"/>
          </a:p>
        </p:txBody>
      </p:sp>
    </p:spTree>
    <p:extLst>
      <p:ext uri="{BB962C8B-B14F-4D97-AF65-F5344CB8AC3E}">
        <p14:creationId xmlns:p14="http://schemas.microsoft.com/office/powerpoint/2010/main" val="130842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alpha val="50000"/>
          </a:schemeClr>
        </a:solidFill>
        <a:effectLst/>
      </p:bgPr>
    </p:bg>
    <p:spTree>
      <p:nvGrpSpPr>
        <p:cNvPr id="1" name=""/>
        <p:cNvGrpSpPr/>
        <p:nvPr/>
      </p:nvGrpSpPr>
      <p:grpSpPr>
        <a:xfrm>
          <a:off x="0" y="0"/>
          <a:ext cx="0" cy="0"/>
          <a:chOff x="0" y="0"/>
          <a:chExt cx="0" cy="0"/>
        </a:xfrm>
      </p:grpSpPr>
      <p:sp>
        <p:nvSpPr>
          <p:cNvPr id="11" name="Title 4"/>
          <p:cNvSpPr txBox="1">
            <a:spLocks/>
          </p:cNvSpPr>
          <p:nvPr/>
        </p:nvSpPr>
        <p:spPr>
          <a:xfrm>
            <a:off x="679939" y="178660"/>
            <a:ext cx="9144000" cy="7931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tx1"/>
                </a:solidFill>
                <a:latin typeface="Segoe UI Light" panose="020B0502040204020203" pitchFamily="34" charset="0"/>
                <a:ea typeface="+mj-ea"/>
                <a:cs typeface="Segoe UI Light" panose="020B0502040204020203" pitchFamily="34" charset="0"/>
              </a:defRPr>
            </a:lvl1pPr>
          </a:lstStyle>
          <a:p>
            <a:pPr algn="l"/>
            <a:r>
              <a:rPr lang="en-US" sz="4400" b="1" dirty="0"/>
              <a:t>Vision: </a:t>
            </a:r>
          </a:p>
        </p:txBody>
      </p:sp>
      <p:sp>
        <p:nvSpPr>
          <p:cNvPr id="12" name="Subtitle 5"/>
          <p:cNvSpPr txBox="1">
            <a:spLocks/>
          </p:cNvSpPr>
          <p:nvPr/>
        </p:nvSpPr>
        <p:spPr>
          <a:xfrm>
            <a:off x="820610" y="983454"/>
            <a:ext cx="9863431" cy="850933"/>
          </a:xfrm>
          <a:prstGeom prst="rect">
            <a:avLst/>
          </a:prstGeom>
          <a:solidFill>
            <a:schemeClr val="bg2"/>
          </a:solidFill>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Palatino Linotype" panose="020405020505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Palatino Linotype" panose="020405020505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Palatino Linotype" panose="020405020505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Palatino Linotype" panose="020405020505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Palatino Linotype" panose="020405020505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All students prepared for post-secondary pathways, careers, and civic engagement.</a:t>
            </a:r>
          </a:p>
        </p:txBody>
      </p:sp>
      <p:sp>
        <p:nvSpPr>
          <p:cNvPr id="13" name="Title 4"/>
          <p:cNvSpPr txBox="1">
            <a:spLocks/>
          </p:cNvSpPr>
          <p:nvPr/>
        </p:nvSpPr>
        <p:spPr>
          <a:xfrm>
            <a:off x="679939" y="2015759"/>
            <a:ext cx="9144000" cy="79314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tx1"/>
                </a:solidFill>
                <a:latin typeface="Segoe UI Light" panose="020B0502040204020203" pitchFamily="34" charset="0"/>
                <a:ea typeface="+mj-ea"/>
                <a:cs typeface="Segoe UI Light" panose="020B0502040204020203" pitchFamily="34" charset="0"/>
              </a:defRPr>
            </a:lvl1pPr>
          </a:lstStyle>
          <a:p>
            <a:pPr algn="l"/>
            <a:r>
              <a:rPr lang="en-US" sz="4400" b="1" dirty="0"/>
              <a:t>Mission: </a:t>
            </a:r>
          </a:p>
        </p:txBody>
      </p:sp>
      <p:sp>
        <p:nvSpPr>
          <p:cNvPr id="14" name="Subtitle 5"/>
          <p:cNvSpPr txBox="1">
            <a:spLocks/>
          </p:cNvSpPr>
          <p:nvPr/>
        </p:nvSpPr>
        <p:spPr>
          <a:xfrm>
            <a:off x="820611" y="2838308"/>
            <a:ext cx="9863430" cy="1377557"/>
          </a:xfrm>
          <a:prstGeom prst="rect">
            <a:avLst/>
          </a:prstGeom>
          <a:solidFill>
            <a:schemeClr val="bg2"/>
          </a:solidFill>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Palatino Linotype" panose="020405020505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Palatino Linotype" panose="020405020505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Palatino Linotype" panose="020405020505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Palatino Linotype" panose="020405020505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Palatino Linotype" panose="020405020505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Transform </a:t>
            </a:r>
            <a:r>
              <a:rPr lang="en-US" dirty="0" smtClean="0"/>
              <a:t>K</a:t>
            </a:r>
            <a:r>
              <a:rPr lang="en-US" dirty="0"/>
              <a:t>–</a:t>
            </a:r>
            <a:r>
              <a:rPr lang="en-US" dirty="0" smtClean="0"/>
              <a:t>12 </a:t>
            </a:r>
            <a:r>
              <a:rPr lang="en-US" dirty="0"/>
              <a:t>education to a system that is centered on closing opportunity gaps and is characterized by high expectations for all students and educators. We achieve this by developing equity-based policies and supports that empower educators, families, and communities.</a:t>
            </a:r>
            <a:endParaRPr lang="en-US" b="1" dirty="0"/>
          </a:p>
        </p:txBody>
      </p:sp>
      <p:sp>
        <p:nvSpPr>
          <p:cNvPr id="7" name="Title 4"/>
          <p:cNvSpPr>
            <a:spLocks noGrp="1"/>
          </p:cNvSpPr>
          <p:nvPr>
            <p:ph type="ctrTitle"/>
          </p:nvPr>
        </p:nvSpPr>
        <p:spPr>
          <a:xfrm>
            <a:off x="750960" y="4397237"/>
            <a:ext cx="9144000" cy="793140"/>
          </a:xfrm>
        </p:spPr>
        <p:txBody>
          <a:bodyPr>
            <a:normAutofit/>
          </a:bodyPr>
          <a:lstStyle/>
          <a:p>
            <a:pPr algn="l"/>
            <a:r>
              <a:rPr lang="en-US" sz="4400" b="1" dirty="0"/>
              <a:t>Values: </a:t>
            </a:r>
          </a:p>
        </p:txBody>
      </p:sp>
      <p:sp>
        <p:nvSpPr>
          <p:cNvPr id="9" name="Subtitle 5"/>
          <p:cNvSpPr>
            <a:spLocks noGrp="1"/>
          </p:cNvSpPr>
          <p:nvPr>
            <p:ph type="subTitle" idx="1"/>
          </p:nvPr>
        </p:nvSpPr>
        <p:spPr>
          <a:xfrm>
            <a:off x="891632" y="5148762"/>
            <a:ext cx="9792410" cy="1415667"/>
          </a:xfrm>
          <a:solidFill>
            <a:schemeClr val="bg2"/>
          </a:solidFill>
        </p:spPr>
        <p:txBody>
          <a:bodyPr/>
          <a:lstStyle/>
          <a:p>
            <a:pPr marL="342900" lvl="0" indent="-342900" algn="l">
              <a:spcBef>
                <a:spcPts val="0"/>
              </a:spcBef>
              <a:buFont typeface="Arial" panose="020B0604020202020204" pitchFamily="34" charset="0"/>
              <a:buChar char="•"/>
            </a:pPr>
            <a:r>
              <a:rPr lang="en-US" dirty="0"/>
              <a:t>Ensuring Equity</a:t>
            </a:r>
          </a:p>
          <a:p>
            <a:pPr marL="342900" lvl="0" indent="-342900" algn="l">
              <a:spcBef>
                <a:spcPts val="0"/>
              </a:spcBef>
              <a:buFont typeface="Arial" panose="020B0604020202020204" pitchFamily="34" charset="0"/>
              <a:buChar char="•"/>
            </a:pPr>
            <a:r>
              <a:rPr lang="en-US" dirty="0"/>
              <a:t>Collaboration and Service</a:t>
            </a:r>
          </a:p>
          <a:p>
            <a:pPr marL="342900" lvl="0" indent="-342900" algn="l">
              <a:spcBef>
                <a:spcPts val="0"/>
              </a:spcBef>
              <a:buFont typeface="Arial" panose="020B0604020202020204" pitchFamily="34" charset="0"/>
              <a:buChar char="•"/>
            </a:pPr>
            <a:r>
              <a:rPr lang="en-US" dirty="0"/>
              <a:t>Achieving Excellence through Continuous Improvement</a:t>
            </a:r>
          </a:p>
          <a:p>
            <a:pPr marL="342900" lvl="0" indent="-342900" algn="l">
              <a:spcBef>
                <a:spcPts val="0"/>
              </a:spcBef>
              <a:buFont typeface="Arial" panose="020B0604020202020204" pitchFamily="34" charset="0"/>
              <a:buChar char="•"/>
            </a:pPr>
            <a:r>
              <a:rPr lang="en-US" dirty="0"/>
              <a:t>Focus on the Whole Child</a:t>
            </a:r>
          </a:p>
        </p:txBody>
      </p:sp>
    </p:spTree>
    <p:extLst>
      <p:ext uri="{BB962C8B-B14F-4D97-AF65-F5344CB8AC3E}">
        <p14:creationId xmlns:p14="http://schemas.microsoft.com/office/powerpoint/2010/main" val="3466156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Report Card</a:t>
            </a:r>
            <a:endParaRPr lang="en-US" dirty="0"/>
          </a:p>
        </p:txBody>
      </p:sp>
      <p:sp>
        <p:nvSpPr>
          <p:cNvPr id="3" name="Content Placeholder 2"/>
          <p:cNvSpPr>
            <a:spLocks noGrp="1"/>
          </p:cNvSpPr>
          <p:nvPr>
            <p:ph idx="1"/>
          </p:nvPr>
        </p:nvSpPr>
        <p:spPr/>
        <p:txBody>
          <a:bodyPr/>
          <a:lstStyle/>
          <a:p>
            <a:r>
              <a:rPr lang="en-US" dirty="0" smtClean="0"/>
              <a:t>Getting to Spring 2018 data</a:t>
            </a:r>
          </a:p>
          <a:p>
            <a:pPr marL="0" indent="0">
              <a:buNone/>
            </a:pPr>
            <a:endParaRPr lang="en-US" dirty="0"/>
          </a:p>
        </p:txBody>
      </p:sp>
      <p:pic>
        <p:nvPicPr>
          <p:cNvPr id="4" name="Picture 3" descr="Report Card options for data with tabs titles for different assessments. Emphasis is shown for NEW: Assessment Data 2018."/>
          <p:cNvPicPr>
            <a:picLocks noChangeAspect="1"/>
          </p:cNvPicPr>
          <p:nvPr/>
        </p:nvPicPr>
        <p:blipFill>
          <a:blip r:embed="rId3"/>
          <a:stretch>
            <a:fillRect/>
          </a:stretch>
        </p:blipFill>
        <p:spPr>
          <a:xfrm>
            <a:off x="377346" y="2362207"/>
            <a:ext cx="11673193" cy="1463040"/>
          </a:xfrm>
          <a:prstGeom prst="rect">
            <a:avLst/>
          </a:prstGeom>
        </p:spPr>
      </p:pic>
      <p:sp>
        <p:nvSpPr>
          <p:cNvPr id="6" name="Rounded Rectangle 5" descr="Green box highlighting compare my school tool."/>
          <p:cNvSpPr/>
          <p:nvPr/>
        </p:nvSpPr>
        <p:spPr>
          <a:xfrm>
            <a:off x="10058400" y="2258458"/>
            <a:ext cx="1992139" cy="418641"/>
          </a:xfrm>
          <a:prstGeom prst="roundRect">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descr="Red oval highlighting tab for NEW: Assessment Data 2018."/>
          <p:cNvSpPr/>
          <p:nvPr/>
        </p:nvSpPr>
        <p:spPr>
          <a:xfrm>
            <a:off x="1605516" y="3207399"/>
            <a:ext cx="3200400" cy="752785"/>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678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Science Results</a:t>
            </a:r>
            <a:endParaRPr lang="en-US" dirty="0"/>
          </a:p>
        </p:txBody>
      </p:sp>
      <p:pic>
        <p:nvPicPr>
          <p:cNvPr id="4" name="Content Placeholder 3" descr="Grade 8 statewide results.  WCAS results are in the third column of data."/>
          <p:cNvPicPr>
            <a:picLocks noGrp="1" noChangeAspect="1"/>
          </p:cNvPicPr>
          <p:nvPr>
            <p:ph idx="1"/>
          </p:nvPr>
        </p:nvPicPr>
        <p:blipFill>
          <a:blip r:embed="rId3"/>
          <a:stretch>
            <a:fillRect/>
          </a:stretch>
        </p:blipFill>
        <p:spPr>
          <a:xfrm>
            <a:off x="530902" y="1412875"/>
            <a:ext cx="11330898" cy="4669658"/>
          </a:xfrm>
          <a:prstGeom prst="rect">
            <a:avLst/>
          </a:prstGeom>
        </p:spPr>
      </p:pic>
    </p:spTree>
    <p:extLst>
      <p:ext uri="{BB962C8B-B14F-4D97-AF65-F5344CB8AC3E}">
        <p14:creationId xmlns:p14="http://schemas.microsoft.com/office/powerpoint/2010/main" val="1552609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Reporting System (ORS)</a:t>
            </a:r>
            <a:endParaRPr lang="en-US" dirty="0"/>
          </a:p>
        </p:txBody>
      </p:sp>
      <p:pic>
        <p:nvPicPr>
          <p:cNvPr id="7" name="Picture 6" descr="Drawing of a computer screen displaying a pie chart, titled “Online Reporting System.”"/>
          <p:cNvPicPr/>
          <p:nvPr/>
        </p:nvPicPr>
        <p:blipFill>
          <a:blip r:embed="rId3"/>
          <a:stretch>
            <a:fillRect/>
          </a:stretch>
        </p:blipFill>
        <p:spPr>
          <a:xfrm>
            <a:off x="8568686" y="588712"/>
            <a:ext cx="1324461" cy="1471441"/>
          </a:xfrm>
          <a:prstGeom prst="rect">
            <a:avLst/>
          </a:prstGeom>
        </p:spPr>
      </p:pic>
      <p:pic>
        <p:nvPicPr>
          <p:cNvPr id="5" name="Picture 4" descr="Homepage Dashboard of ORS showing WCAS for 2017-18, scores for students who were mine when they tested, demo district scores for grades 5, 8 and 11."/>
          <p:cNvPicPr>
            <a:picLocks noChangeAspect="1"/>
          </p:cNvPicPr>
          <p:nvPr/>
        </p:nvPicPr>
        <p:blipFill>
          <a:blip r:embed="rId4"/>
          <a:stretch>
            <a:fillRect/>
          </a:stretch>
        </p:blipFill>
        <p:spPr>
          <a:xfrm>
            <a:off x="975680" y="1494450"/>
            <a:ext cx="6670025" cy="4560436"/>
          </a:xfrm>
          <a:prstGeom prst="rect">
            <a:avLst/>
          </a:prstGeom>
        </p:spPr>
      </p:pic>
    </p:spTree>
    <p:extLst>
      <p:ext uri="{BB962C8B-B14F-4D97-AF65-F5344CB8AC3E}">
        <p14:creationId xmlns:p14="http://schemas.microsoft.com/office/powerpoint/2010/main" val="18351694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FF"/>
          </a:solidFill>
        </p:spPr>
        <p:txBody>
          <a:bodyPr>
            <a:normAutofit/>
          </a:bodyPr>
          <a:lstStyle/>
          <a:p>
            <a:r>
              <a:rPr lang="en-US" dirty="0"/>
              <a:t>What information beyond overall scores are </a:t>
            </a:r>
            <a:r>
              <a:rPr lang="en-US" dirty="0" smtClean="0"/>
              <a:t>available?</a:t>
            </a:r>
            <a:endParaRPr lang="en-US" dirty="0"/>
          </a:p>
        </p:txBody>
      </p:sp>
      <p:sp>
        <p:nvSpPr>
          <p:cNvPr id="3" name="Content Placeholder 2"/>
          <p:cNvSpPr>
            <a:spLocks noGrp="1"/>
          </p:cNvSpPr>
          <p:nvPr>
            <p:ph idx="1"/>
          </p:nvPr>
        </p:nvSpPr>
        <p:spPr>
          <a:xfrm>
            <a:off x="838200" y="1882775"/>
            <a:ext cx="10515600" cy="4264637"/>
          </a:xfrm>
          <a:solidFill>
            <a:srgbClr val="FFFFFF"/>
          </a:solidFill>
        </p:spPr>
        <p:txBody>
          <a:bodyPr>
            <a:normAutofit lnSpcReduction="10000"/>
          </a:bodyPr>
          <a:lstStyle/>
          <a:p>
            <a:r>
              <a:rPr lang="en-US" dirty="0" smtClean="0"/>
              <a:t>School, District, and State averages</a:t>
            </a:r>
          </a:p>
          <a:p>
            <a:r>
              <a:rPr lang="en-US" dirty="0" smtClean="0"/>
              <a:t>Scores in 3 science areas</a:t>
            </a:r>
          </a:p>
          <a:p>
            <a:pPr lvl="1"/>
            <a:r>
              <a:rPr lang="en-US" dirty="0" smtClean="0"/>
              <a:t>Practices and Crosscutting Concepts in Physical Science</a:t>
            </a:r>
          </a:p>
          <a:p>
            <a:pPr lvl="1"/>
            <a:r>
              <a:rPr lang="en-US" dirty="0"/>
              <a:t>Practices and Crosscutting Concepts in </a:t>
            </a:r>
            <a:r>
              <a:rPr lang="en-US" dirty="0" smtClean="0"/>
              <a:t>Life Science</a:t>
            </a:r>
          </a:p>
          <a:p>
            <a:pPr lvl="1"/>
            <a:r>
              <a:rPr lang="en-US" dirty="0"/>
              <a:t>Practices and Crosscutting Concepts in </a:t>
            </a:r>
            <a:r>
              <a:rPr lang="en-US" dirty="0" smtClean="0"/>
              <a:t>Earth and Space Science</a:t>
            </a:r>
          </a:p>
          <a:p>
            <a:pPr lvl="1"/>
            <a:r>
              <a:rPr lang="en-US" dirty="0" smtClean="0"/>
              <a:t>Percent of Total Points Earned</a:t>
            </a:r>
          </a:p>
          <a:p>
            <a:pPr lvl="1"/>
            <a:r>
              <a:rPr lang="en-US" dirty="0" smtClean="0"/>
              <a:t>Range of Points Earned by students who performed in Level 3</a:t>
            </a:r>
          </a:p>
          <a:p>
            <a:r>
              <a:rPr lang="en-US" dirty="0" smtClean="0"/>
              <a:t>Brief description of skills Level 3 students likely have for the 3 areas</a:t>
            </a:r>
          </a:p>
          <a:p>
            <a:r>
              <a:rPr lang="en-US" dirty="0" smtClean="0"/>
              <a:t>FAQ </a:t>
            </a:r>
            <a:r>
              <a:rPr lang="en-US" dirty="0"/>
              <a:t>and Resources (many described during this webinar</a:t>
            </a:r>
            <a:r>
              <a:rPr lang="en-US" dirty="0" smtClean="0"/>
              <a:t>)</a:t>
            </a:r>
            <a:endParaRPr lang="en-US" dirty="0"/>
          </a:p>
          <a:p>
            <a:pPr lvl="1"/>
            <a:endParaRPr lang="en-US" dirty="0" smtClean="0"/>
          </a:p>
          <a:p>
            <a:endParaRPr lang="en-US" dirty="0"/>
          </a:p>
        </p:txBody>
      </p:sp>
    </p:spTree>
    <p:extLst>
      <p:ext uri="{BB962C8B-B14F-4D97-AF65-F5344CB8AC3E}">
        <p14:creationId xmlns:p14="http://schemas.microsoft.com/office/powerpoint/2010/main" val="41741490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Sample </a:t>
            </a:r>
            <a:r>
              <a:rPr lang="en-US" dirty="0" smtClean="0"/>
              <a:t>Individual </a:t>
            </a:r>
            <a:r>
              <a:rPr lang="en-US" dirty="0"/>
              <a:t>Student Score Report</a:t>
            </a:r>
            <a:r>
              <a:rPr lang="en-US" b="1" dirty="0">
                <a:solidFill>
                  <a:srgbClr val="FF0000"/>
                </a:solidFill>
              </a:rPr>
              <a:t/>
            </a:r>
            <a:br>
              <a:rPr lang="en-US" b="1" dirty="0">
                <a:solidFill>
                  <a:srgbClr val="FF0000"/>
                </a:solidFill>
              </a:rPr>
            </a:br>
            <a:r>
              <a:rPr lang="en-US" dirty="0" smtClean="0"/>
              <a:t>Overall Score</a:t>
            </a:r>
            <a:endParaRPr lang="en-US" b="1" dirty="0">
              <a:solidFill>
                <a:srgbClr val="FF0000"/>
              </a:solidFill>
            </a:endParaRPr>
          </a:p>
        </p:txBody>
      </p:sp>
      <p:sp>
        <p:nvSpPr>
          <p:cNvPr id="8" name="Content Placeholder 7"/>
          <p:cNvSpPr>
            <a:spLocks noGrp="1"/>
          </p:cNvSpPr>
          <p:nvPr>
            <p:ph sz="half" idx="1"/>
          </p:nvPr>
        </p:nvSpPr>
        <p:spPr>
          <a:xfrm>
            <a:off x="548542" y="2178924"/>
            <a:ext cx="3836172" cy="3498257"/>
          </a:xfrm>
        </p:spPr>
        <p:txBody>
          <a:bodyPr/>
          <a:lstStyle/>
          <a:p>
            <a:r>
              <a:rPr lang="en-US" dirty="0"/>
              <a:t>Printed Individual Score </a:t>
            </a:r>
            <a:r>
              <a:rPr lang="en-US" dirty="0" smtClean="0"/>
              <a:t>Report </a:t>
            </a:r>
            <a:br>
              <a:rPr lang="en-US" dirty="0" smtClean="0"/>
            </a:br>
            <a:r>
              <a:rPr lang="en-US" dirty="0" smtClean="0"/>
              <a:t>(aka Family Report)</a:t>
            </a:r>
          </a:p>
          <a:p>
            <a:pPr lvl="1"/>
            <a:r>
              <a:rPr lang="en-US" dirty="0" smtClean="0"/>
              <a:t>Arriving in districts on Oct 9&amp;10 </a:t>
            </a:r>
            <a:endParaRPr lang="en-US" dirty="0"/>
          </a:p>
          <a:p>
            <a:pPr lvl="1"/>
            <a:r>
              <a:rPr lang="en-US" dirty="0"/>
              <a:t>Will be posted on </a:t>
            </a:r>
            <a:r>
              <a:rPr lang="en-US" dirty="0">
                <a:hlinkClick r:id="rId3"/>
              </a:rPr>
              <a:t>OSPI’s Sample Score Reports webpage</a:t>
            </a:r>
            <a:endParaRPr lang="en-US" dirty="0"/>
          </a:p>
          <a:p>
            <a:endParaRPr lang="en-US" dirty="0"/>
          </a:p>
        </p:txBody>
      </p:sp>
      <p:pic>
        <p:nvPicPr>
          <p:cNvPr id="3" name="Picture 2" descr="Sample individual student score report for the Washington Comprehensive Assessment of Science results. The student score shown is 725. Information about the 4 levels and state, district, and school average scores are provided."/>
          <p:cNvPicPr>
            <a:picLocks noChangeAspect="1"/>
          </p:cNvPicPr>
          <p:nvPr/>
        </p:nvPicPr>
        <p:blipFill>
          <a:blip r:embed="rId4"/>
          <a:stretch>
            <a:fillRect/>
          </a:stretch>
        </p:blipFill>
        <p:spPr>
          <a:xfrm>
            <a:off x="4384714" y="1144365"/>
            <a:ext cx="7346908" cy="4966771"/>
          </a:xfrm>
          <a:prstGeom prst="rect">
            <a:avLst/>
          </a:prstGeom>
          <a:ln>
            <a:solidFill>
              <a:schemeClr val="accent1"/>
            </a:solidFill>
          </a:ln>
        </p:spPr>
      </p:pic>
    </p:spTree>
    <p:extLst>
      <p:ext uri="{BB962C8B-B14F-4D97-AF65-F5344CB8AC3E}">
        <p14:creationId xmlns:p14="http://schemas.microsoft.com/office/powerpoint/2010/main" val="11116067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136548"/>
            <a:ext cx="10058400" cy="1450757"/>
          </a:xfrm>
        </p:spPr>
        <p:txBody>
          <a:bodyPr>
            <a:normAutofit fontScale="90000"/>
          </a:bodyPr>
          <a:lstStyle/>
          <a:p>
            <a:r>
              <a:rPr lang="en-US" dirty="0"/>
              <a:t/>
            </a:r>
            <a:br>
              <a:rPr lang="en-US" dirty="0"/>
            </a:br>
            <a:r>
              <a:rPr lang="en-US" sz="4900" b="1" dirty="0" smtClean="0">
                <a:solidFill>
                  <a:srgbClr val="FF0000"/>
                </a:solidFill>
              </a:rPr>
              <a:t>Sample </a:t>
            </a:r>
            <a:r>
              <a:rPr lang="en-US" sz="4900" dirty="0" smtClean="0"/>
              <a:t>Individual </a:t>
            </a:r>
            <a:r>
              <a:rPr lang="en-US" sz="4900" dirty="0"/>
              <a:t>Student Score </a:t>
            </a:r>
            <a:r>
              <a:rPr lang="en-US" sz="4900" dirty="0" smtClean="0"/>
              <a:t>Report</a:t>
            </a:r>
            <a:br>
              <a:rPr lang="en-US" sz="4900" dirty="0" smtClean="0"/>
            </a:br>
            <a:r>
              <a:rPr lang="en-US" sz="4900" dirty="0" smtClean="0"/>
              <a:t>Reporting </a:t>
            </a:r>
            <a:r>
              <a:rPr lang="en-US" sz="4900" dirty="0"/>
              <a:t>Areas</a:t>
            </a:r>
            <a:endParaRPr lang="en-US" sz="4900" b="1" dirty="0">
              <a:solidFill>
                <a:srgbClr val="FF0000"/>
              </a:solidFill>
            </a:endParaRPr>
          </a:p>
        </p:txBody>
      </p:sp>
      <p:pic>
        <p:nvPicPr>
          <p:cNvPr id="3" name="Picture 2" descr="Another part of the individual student score report. This part shows an FAQ with links to additional resources. Information for each of the three reporting areas is provided, specifically the percent of total points the student earned in each area and the percent of total points earned by students who scored a Level 3 overall in each area."/>
          <p:cNvPicPr>
            <a:picLocks noChangeAspect="1"/>
          </p:cNvPicPr>
          <p:nvPr/>
        </p:nvPicPr>
        <p:blipFill>
          <a:blip r:embed="rId3"/>
          <a:stretch>
            <a:fillRect/>
          </a:stretch>
        </p:blipFill>
        <p:spPr>
          <a:xfrm>
            <a:off x="217637" y="1828801"/>
            <a:ext cx="6606447" cy="4003606"/>
          </a:xfrm>
          <a:prstGeom prst="rect">
            <a:avLst/>
          </a:prstGeom>
          <a:ln>
            <a:solidFill>
              <a:schemeClr val="accent1"/>
            </a:solidFill>
          </a:ln>
        </p:spPr>
      </p:pic>
    </p:spTree>
    <p:extLst>
      <p:ext uri="{BB962C8B-B14F-4D97-AF65-F5344CB8AC3E}">
        <p14:creationId xmlns:p14="http://schemas.microsoft.com/office/powerpoint/2010/main" val="12468015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solidFill>
              </a:rPr>
              <a:t>Test Blueprint</a:t>
            </a:r>
            <a:endParaRPr lang="en-US" dirty="0">
              <a:solidFill>
                <a:schemeClr val="accent6"/>
              </a:solidFill>
            </a:endParaRPr>
          </a:p>
        </p:txBody>
      </p:sp>
      <p:pic>
        <p:nvPicPr>
          <p:cNvPr id="5" name="Picture 4" descr="Test Blueprint as shown on slide 11"/>
          <p:cNvPicPr>
            <a:picLocks noChangeAspect="1"/>
          </p:cNvPicPr>
          <p:nvPr/>
        </p:nvPicPr>
        <p:blipFill>
          <a:blip r:embed="rId3"/>
          <a:stretch>
            <a:fillRect/>
          </a:stretch>
        </p:blipFill>
        <p:spPr>
          <a:xfrm>
            <a:off x="1427914" y="422275"/>
            <a:ext cx="8542352" cy="5592059"/>
          </a:xfrm>
          <a:prstGeom prst="rect">
            <a:avLst/>
          </a:prstGeom>
        </p:spPr>
      </p:pic>
    </p:spTree>
    <p:extLst>
      <p:ext uri="{BB962C8B-B14F-4D97-AF65-F5344CB8AC3E}">
        <p14:creationId xmlns:p14="http://schemas.microsoft.com/office/powerpoint/2010/main" val="168024352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83" y="136548"/>
            <a:ext cx="10058400" cy="1450757"/>
          </a:xfrm>
        </p:spPr>
        <p:txBody>
          <a:bodyPr>
            <a:normAutofit fontScale="90000"/>
          </a:bodyPr>
          <a:lstStyle/>
          <a:p>
            <a:r>
              <a:rPr lang="en-US" dirty="0"/>
              <a:t/>
            </a:r>
            <a:br>
              <a:rPr lang="en-US" dirty="0"/>
            </a:br>
            <a:r>
              <a:rPr lang="en-US" sz="4900" b="1" dirty="0" smtClean="0">
                <a:solidFill>
                  <a:srgbClr val="FF0000"/>
                </a:solidFill>
              </a:rPr>
              <a:t>Sample </a:t>
            </a:r>
            <a:r>
              <a:rPr lang="en-US" sz="4900" dirty="0" smtClean="0"/>
              <a:t>Individual </a:t>
            </a:r>
            <a:r>
              <a:rPr lang="en-US" sz="4900" dirty="0"/>
              <a:t>Student Score </a:t>
            </a:r>
            <a:r>
              <a:rPr lang="en-US" sz="4900" dirty="0" smtClean="0"/>
              <a:t>Report</a:t>
            </a:r>
            <a:br>
              <a:rPr lang="en-US" sz="4900" dirty="0" smtClean="0"/>
            </a:br>
            <a:r>
              <a:rPr lang="en-US" sz="4900" dirty="0" smtClean="0"/>
              <a:t>Reporting Areas </a:t>
            </a:r>
            <a:r>
              <a:rPr lang="en-US" sz="4900" dirty="0" smtClean="0">
                <a:solidFill>
                  <a:schemeClr val="accent6"/>
                </a:solidFill>
              </a:rPr>
              <a:t>(part 2)</a:t>
            </a:r>
            <a:endParaRPr lang="en-US" sz="4900" b="1" dirty="0">
              <a:solidFill>
                <a:schemeClr val="accent6"/>
              </a:solidFill>
            </a:endParaRPr>
          </a:p>
        </p:txBody>
      </p:sp>
      <p:pic>
        <p:nvPicPr>
          <p:cNvPr id="3" name="Picture 2" descr="Another part of the individual student score report. This part shows an FAQ with links to additional resources. Information for each of the three reporting areas is provided, specifically the percent of total points the student earned in each area and the percent of total points earned by students who scored a Level 3 overall in each area."/>
          <p:cNvPicPr>
            <a:picLocks noChangeAspect="1"/>
          </p:cNvPicPr>
          <p:nvPr/>
        </p:nvPicPr>
        <p:blipFill>
          <a:blip r:embed="rId3"/>
          <a:stretch>
            <a:fillRect/>
          </a:stretch>
        </p:blipFill>
        <p:spPr>
          <a:xfrm>
            <a:off x="217637" y="1828800"/>
            <a:ext cx="6908095" cy="4186409"/>
          </a:xfrm>
          <a:prstGeom prst="rect">
            <a:avLst/>
          </a:prstGeom>
          <a:ln>
            <a:solidFill>
              <a:schemeClr val="accent1"/>
            </a:solidFill>
          </a:ln>
        </p:spPr>
      </p:pic>
      <p:pic>
        <p:nvPicPr>
          <p:cNvPr id="5" name="Picture 4" descr="The back of the individual student score resport showning a brief description of the skills a student who scores in Level 3 is likely to have for each area."/>
          <p:cNvPicPr>
            <a:picLocks noChangeAspect="1"/>
          </p:cNvPicPr>
          <p:nvPr/>
        </p:nvPicPr>
        <p:blipFill>
          <a:blip r:embed="rId4"/>
          <a:stretch>
            <a:fillRect/>
          </a:stretch>
        </p:blipFill>
        <p:spPr>
          <a:xfrm>
            <a:off x="5840432" y="2491043"/>
            <a:ext cx="6161165" cy="3765661"/>
          </a:xfrm>
          <a:prstGeom prst="rect">
            <a:avLst/>
          </a:prstGeom>
          <a:ln>
            <a:solidFill>
              <a:schemeClr val="accent1"/>
            </a:solidFill>
          </a:ln>
        </p:spPr>
      </p:pic>
    </p:spTree>
    <p:extLst>
      <p:ext uri="{BB962C8B-B14F-4D97-AF65-F5344CB8AC3E}">
        <p14:creationId xmlns:p14="http://schemas.microsoft.com/office/powerpoint/2010/main" val="27580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educators use WCAS data</a:t>
            </a:r>
            <a:r>
              <a:rPr lang="en-US" dirty="0" smtClean="0"/>
              <a:t>?</a:t>
            </a:r>
            <a:endParaRPr lang="en-US" dirty="0"/>
          </a:p>
        </p:txBody>
      </p:sp>
      <p:sp>
        <p:nvSpPr>
          <p:cNvPr id="3" name="Content Placeholder 2"/>
          <p:cNvSpPr>
            <a:spLocks noGrp="1"/>
          </p:cNvSpPr>
          <p:nvPr>
            <p:ph idx="1"/>
          </p:nvPr>
        </p:nvSpPr>
        <p:spPr>
          <a:xfrm>
            <a:off x="838200" y="1747838"/>
            <a:ext cx="10515600" cy="4213225"/>
          </a:xfrm>
          <a:solidFill>
            <a:srgbClr val="FFFFFF"/>
          </a:solidFill>
        </p:spPr>
        <p:txBody>
          <a:bodyPr>
            <a:noAutofit/>
          </a:bodyPr>
          <a:lstStyle/>
          <a:p>
            <a:r>
              <a:rPr lang="en-US" sz="2600" dirty="0" smtClean="0"/>
              <a:t>Spring 2018 results are a new baseline</a:t>
            </a:r>
          </a:p>
          <a:p>
            <a:r>
              <a:rPr lang="en-US" sz="2600" dirty="0" smtClean="0"/>
              <a:t>Use </a:t>
            </a:r>
            <a:r>
              <a:rPr lang="en-US" sz="2600" dirty="0"/>
              <a:t>results as one of multiple measures about student learning</a:t>
            </a:r>
          </a:p>
          <a:p>
            <a:r>
              <a:rPr lang="en-US" sz="2600" dirty="0"/>
              <a:t>Limitations of a single test results</a:t>
            </a:r>
          </a:p>
          <a:p>
            <a:pPr lvl="1"/>
            <a:r>
              <a:rPr lang="en-US" sz="2200" dirty="0"/>
              <a:t>Our belief of the role of summative assessment within an assessment system: One tool for gaining information about student learning achievement during the year</a:t>
            </a:r>
          </a:p>
          <a:p>
            <a:r>
              <a:rPr lang="en-US" sz="2600" dirty="0"/>
              <a:t>Use to evaluate instruction systemically at district, building, classroom levels</a:t>
            </a:r>
          </a:p>
          <a:p>
            <a:r>
              <a:rPr lang="en-US" sz="2600" dirty="0"/>
              <a:t>District-driven decisions on data use:</a:t>
            </a:r>
          </a:p>
          <a:p>
            <a:pPr lvl="1"/>
            <a:r>
              <a:rPr lang="en-US" sz="2200" dirty="0"/>
              <a:t>Inform system </a:t>
            </a:r>
            <a:r>
              <a:rPr lang="en-US" sz="2200" dirty="0" smtClean="0"/>
              <a:t>evaluations for implementation of the new standards</a:t>
            </a:r>
            <a:endParaRPr lang="en-US" sz="2200" dirty="0"/>
          </a:p>
          <a:p>
            <a:pPr lvl="1"/>
            <a:r>
              <a:rPr lang="en-US" sz="2200" dirty="0"/>
              <a:t>Using longitudinal </a:t>
            </a:r>
            <a:r>
              <a:rPr lang="en-US" sz="2200" dirty="0" smtClean="0"/>
              <a:t>data in the future</a:t>
            </a:r>
            <a:endParaRPr lang="en-US" sz="2200" dirty="0"/>
          </a:p>
        </p:txBody>
      </p:sp>
    </p:spTree>
    <p:extLst>
      <p:ext uri="{BB962C8B-B14F-4D97-AF65-F5344CB8AC3E}">
        <p14:creationId xmlns:p14="http://schemas.microsoft.com/office/powerpoint/2010/main" val="13936631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Steps</a:t>
            </a:r>
            <a:endParaRPr lang="en-US" dirty="0"/>
          </a:p>
        </p:txBody>
      </p:sp>
      <p:sp>
        <p:nvSpPr>
          <p:cNvPr id="3" name="Content Placeholder 2"/>
          <p:cNvSpPr>
            <a:spLocks noGrp="1"/>
          </p:cNvSpPr>
          <p:nvPr>
            <p:ph idx="1"/>
          </p:nvPr>
        </p:nvSpPr>
        <p:spPr/>
        <p:txBody>
          <a:bodyPr>
            <a:normAutofit/>
          </a:bodyPr>
          <a:lstStyle/>
          <a:p>
            <a:r>
              <a:rPr lang="en-US" dirty="0" smtClean="0"/>
              <a:t>Weren’t able to get to all questions submitted</a:t>
            </a:r>
          </a:p>
          <a:p>
            <a:r>
              <a:rPr lang="en-US" dirty="0" smtClean="0"/>
              <a:t>In the Q&amp;A box:</a:t>
            </a:r>
          </a:p>
          <a:p>
            <a:pPr lvl="1"/>
            <a:r>
              <a:rPr lang="en-US" dirty="0" smtClean="0"/>
              <a:t>Put a question you still have related to one of these topics:</a:t>
            </a:r>
          </a:p>
          <a:p>
            <a:pPr lvl="2"/>
            <a:r>
              <a:rPr lang="en-US" dirty="0" smtClean="0"/>
              <a:t>Next </a:t>
            </a:r>
            <a:r>
              <a:rPr lang="en-US" dirty="0"/>
              <a:t>Generation Science </a:t>
            </a:r>
            <a:r>
              <a:rPr lang="en-US" dirty="0" smtClean="0"/>
              <a:t>Standards</a:t>
            </a:r>
          </a:p>
          <a:p>
            <a:pPr lvl="2"/>
            <a:r>
              <a:rPr lang="en-US" dirty="0" smtClean="0"/>
              <a:t>Item development</a:t>
            </a:r>
            <a:endParaRPr lang="en-US" dirty="0"/>
          </a:p>
          <a:p>
            <a:pPr lvl="2"/>
            <a:r>
              <a:rPr lang="en-US" dirty="0" smtClean="0"/>
              <a:t>WCAS scores</a:t>
            </a:r>
            <a:endParaRPr lang="en-US" dirty="0"/>
          </a:p>
          <a:p>
            <a:pPr lvl="2"/>
            <a:r>
              <a:rPr lang="en-US" dirty="0" smtClean="0"/>
              <a:t>WCAS data uses</a:t>
            </a:r>
            <a:endParaRPr lang="en-US" dirty="0"/>
          </a:p>
        </p:txBody>
      </p:sp>
    </p:spTree>
    <p:extLst>
      <p:ext uri="{BB962C8B-B14F-4D97-AF65-F5344CB8AC3E}">
        <p14:creationId xmlns:p14="http://schemas.microsoft.com/office/powerpoint/2010/main" val="4246372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79939" y="800100"/>
            <a:ext cx="9144000" cy="793140"/>
          </a:xfrm>
        </p:spPr>
        <p:txBody>
          <a:bodyPr>
            <a:normAutofit/>
          </a:bodyPr>
          <a:lstStyle/>
          <a:p>
            <a:pPr algn="l"/>
            <a:r>
              <a:rPr lang="en-US" sz="4800" b="1" dirty="0" smtClean="0"/>
              <a:t>Assessment Development</a:t>
            </a:r>
            <a:endParaRPr lang="en-US" sz="4800" b="1" dirty="0"/>
          </a:p>
        </p:txBody>
      </p:sp>
      <p:sp>
        <p:nvSpPr>
          <p:cNvPr id="6" name="Subtitle 5"/>
          <p:cNvSpPr>
            <a:spLocks noGrp="1"/>
          </p:cNvSpPr>
          <p:nvPr>
            <p:ph type="subTitle" idx="1"/>
          </p:nvPr>
        </p:nvSpPr>
        <p:spPr>
          <a:xfrm>
            <a:off x="679939" y="1783782"/>
            <a:ext cx="10667765" cy="4937058"/>
          </a:xfrm>
          <a:solidFill>
            <a:srgbClr val="FFFFFF"/>
          </a:solidFill>
        </p:spPr>
        <p:txBody>
          <a:bodyPr>
            <a:normAutofit fontScale="70000" lnSpcReduction="20000"/>
          </a:bodyPr>
          <a:lstStyle/>
          <a:p>
            <a:pPr algn="l"/>
            <a:r>
              <a:rPr lang="en-US" b="1" dirty="0">
                <a:latin typeface="Segoe UI" panose="020B0502040204020203" pitchFamily="34" charset="0"/>
                <a:cs typeface="Segoe UI" panose="020B0502040204020203" pitchFamily="34" charset="0"/>
              </a:rPr>
              <a:t>Our Belief:</a:t>
            </a:r>
            <a:endParaRPr lang="en-US" dirty="0">
              <a:latin typeface="Segoe UI" panose="020B0502040204020203" pitchFamily="34" charset="0"/>
              <a:cs typeface="Segoe UI" panose="020B0502040204020203" pitchFamily="34" charset="0"/>
            </a:endParaRPr>
          </a:p>
          <a:p>
            <a:pPr algn="l">
              <a:lnSpc>
                <a:spcPct val="120000"/>
              </a:lnSpc>
            </a:pPr>
            <a:r>
              <a:rPr lang="en-US" dirty="0">
                <a:latin typeface="Segoe UI" panose="020B0502040204020203" pitchFamily="34" charset="0"/>
                <a:cs typeface="Segoe UI" panose="020B0502040204020203" pitchFamily="34" charset="0"/>
              </a:rPr>
              <a:t>OSPI provides educators with critical tools, resources, and professional development to determine and communicate where students are in their learning and growth. An end-of-year, summative assessment is one tool for gaining information about student learning achievements during the year</a:t>
            </a:r>
            <a:r>
              <a:rPr lang="en-US" dirty="0" smtClean="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a:p>
            <a:pPr algn="l"/>
            <a:r>
              <a:rPr lang="en-US" b="1" dirty="0">
                <a:latin typeface="Segoe UI" panose="020B0502040204020203" pitchFamily="34" charset="0"/>
                <a:cs typeface="Segoe UI" panose="020B0502040204020203" pitchFamily="34" charset="0"/>
              </a:rPr>
              <a:t>Our </a:t>
            </a:r>
            <a:r>
              <a:rPr lang="en-US" b="1" dirty="0" smtClean="0">
                <a:latin typeface="Segoe UI" panose="020B0502040204020203" pitchFamily="34" charset="0"/>
                <a:cs typeface="Segoe UI" panose="020B0502040204020203" pitchFamily="34" charset="0"/>
              </a:rPr>
              <a:t>Goals:</a:t>
            </a:r>
            <a:endParaRPr lang="en-US" dirty="0">
              <a:latin typeface="Segoe UI" panose="020B0502040204020203" pitchFamily="34" charset="0"/>
              <a:cs typeface="Segoe UI" panose="020B0502040204020203" pitchFamily="34" charset="0"/>
            </a:endParaRPr>
          </a:p>
          <a:p>
            <a:pPr marL="342900" lvl="0" indent="-342900" algn="l">
              <a:lnSpc>
                <a:spcPct val="120000"/>
              </a:lnSpc>
              <a:buFont typeface="Arial" panose="020B0604020202020204" pitchFamily="34" charset="0"/>
              <a:buChar char="•"/>
            </a:pPr>
            <a:r>
              <a:rPr lang="en-US" dirty="0">
                <a:latin typeface="Segoe UI" panose="020B0502040204020203" pitchFamily="34" charset="0"/>
                <a:cs typeface="Segoe UI" panose="020B0502040204020203" pitchFamily="34" charset="0"/>
              </a:rPr>
              <a:t>Continue to develop high quality assessments that add value to Phase I of Superintendent Reykdal’s K–12 Education Vision for 2017–19.</a:t>
            </a:r>
          </a:p>
          <a:p>
            <a:pPr marL="342900" lvl="0" indent="-342900" algn="l">
              <a:lnSpc>
                <a:spcPct val="120000"/>
              </a:lnSpc>
              <a:buFont typeface="Arial" panose="020B0604020202020204" pitchFamily="34" charset="0"/>
              <a:buChar char="•"/>
            </a:pPr>
            <a:r>
              <a:rPr lang="en-US" dirty="0">
                <a:latin typeface="Segoe UI" panose="020B0502040204020203" pitchFamily="34" charset="0"/>
                <a:cs typeface="Segoe UI" panose="020B0502040204020203" pitchFamily="34" charset="0"/>
              </a:rPr>
              <a:t>Promote the message that a summative assessment is one tool for gaining information about student learning and growth.</a:t>
            </a:r>
          </a:p>
          <a:p>
            <a:pPr marL="342900" lvl="0" indent="-342900" algn="l">
              <a:lnSpc>
                <a:spcPct val="120000"/>
              </a:lnSpc>
              <a:buFont typeface="Arial" panose="020B0604020202020204" pitchFamily="34" charset="0"/>
              <a:buChar char="•"/>
            </a:pPr>
            <a:r>
              <a:rPr lang="en-US" dirty="0">
                <a:latin typeface="Segoe UI" panose="020B0502040204020203" pitchFamily="34" charset="0"/>
                <a:cs typeface="Segoe UI" panose="020B0502040204020203" pitchFamily="34" charset="0"/>
              </a:rPr>
              <a:t>Promote and expand relationships with the OSPI Career and Technical Education and Learning and Teaching departments, and establish and promote relationships with the Migrant &amp; Bilingual Education, Educator Growth and Development, and Special Education departments to enhance educators’ understanding of student learning and assessment.</a:t>
            </a:r>
          </a:p>
          <a:p>
            <a:pPr marL="342900" lvl="0" indent="-342900" algn="l">
              <a:lnSpc>
                <a:spcPct val="120000"/>
              </a:lnSpc>
              <a:buFont typeface="Arial" panose="020B0604020202020204" pitchFamily="34" charset="0"/>
              <a:buChar char="•"/>
            </a:pPr>
            <a:r>
              <a:rPr lang="en-US" dirty="0">
                <a:latin typeface="Segoe UI" panose="020B0502040204020203" pitchFamily="34" charset="0"/>
                <a:cs typeface="Segoe UI" panose="020B0502040204020203" pitchFamily="34" charset="0"/>
              </a:rPr>
              <a:t>Continue to improve the quality and equitable access of the state assessments and the quality, equitable access, and usability of assessment resources that we make available to educators and district staff</a:t>
            </a:r>
            <a:r>
              <a:rPr lang="en-US" dirty="0" smtClean="0">
                <a:latin typeface="Segoe UI" panose="020B0502040204020203" pitchFamily="34" charset="0"/>
                <a:cs typeface="Segoe UI" panose="020B0502040204020203" pitchFamily="34" charset="0"/>
              </a:rPr>
              <a:t>.</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353179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Resources to Inform Parents</a:t>
            </a:r>
            <a:endParaRPr lang="en-US" dirty="0"/>
          </a:p>
        </p:txBody>
      </p:sp>
    </p:spTree>
    <p:extLst>
      <p:ext uri="{BB962C8B-B14F-4D97-AF65-F5344CB8AC3E}">
        <p14:creationId xmlns:p14="http://schemas.microsoft.com/office/powerpoint/2010/main" val="36012028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Parent Guide to the Standards</a:t>
            </a:r>
            <a:endParaRPr lang="en-US" dirty="0"/>
          </a:p>
        </p:txBody>
      </p:sp>
      <p:sp>
        <p:nvSpPr>
          <p:cNvPr id="5" name="Content Placeholder 4"/>
          <p:cNvSpPr>
            <a:spLocks noGrp="1"/>
          </p:cNvSpPr>
          <p:nvPr>
            <p:ph idx="1"/>
          </p:nvPr>
        </p:nvSpPr>
        <p:spPr>
          <a:solidFill>
            <a:srgbClr val="FFFFFF"/>
          </a:solidFill>
        </p:spPr>
        <p:txBody>
          <a:bodyPr/>
          <a:lstStyle/>
          <a:p>
            <a:pPr marL="0" indent="0">
              <a:buNone/>
            </a:pPr>
            <a:r>
              <a:rPr lang="en-US" dirty="0" smtClean="0"/>
              <a:t>On the Next Generation Science Standards (NGSS) website</a:t>
            </a:r>
          </a:p>
          <a:p>
            <a:r>
              <a:rPr lang="en-US" dirty="0"/>
              <a:t>Parent Guides (PDFs) for the standards</a:t>
            </a:r>
          </a:p>
          <a:p>
            <a:r>
              <a:rPr lang="en-US" dirty="0" smtClean="0"/>
              <a:t>By grade bands: K–2, 3–5, 6–8, and 9–12</a:t>
            </a:r>
          </a:p>
          <a:p>
            <a:r>
              <a:rPr lang="en-US" dirty="0" smtClean="0"/>
              <a:t>Both a static and a customizable version</a:t>
            </a:r>
          </a:p>
          <a:p>
            <a:r>
              <a:rPr lang="en-US" dirty="0" smtClean="0"/>
              <a:t>Posted </a:t>
            </a:r>
            <a:r>
              <a:rPr lang="en-US" dirty="0" smtClean="0">
                <a:hlinkClick r:id="rId3"/>
              </a:rPr>
              <a:t>online at </a:t>
            </a:r>
            <a:r>
              <a:rPr lang="en-US" dirty="0">
                <a:hlinkClick r:id="rId3"/>
              </a:rPr>
              <a:t>NGSS </a:t>
            </a:r>
            <a:r>
              <a:rPr lang="en-US" dirty="0" smtClean="0">
                <a:hlinkClick r:id="rId3"/>
              </a:rPr>
              <a:t>Parent Guides webpage</a:t>
            </a:r>
            <a:endParaRPr lang="en-US" dirty="0" smtClean="0"/>
          </a:p>
        </p:txBody>
      </p:sp>
    </p:spTree>
    <p:extLst>
      <p:ext uri="{BB962C8B-B14F-4D97-AF65-F5344CB8AC3E}">
        <p14:creationId xmlns:p14="http://schemas.microsoft.com/office/powerpoint/2010/main" val="22915675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ReadyWA</a:t>
            </a:r>
            <a:r>
              <a:rPr lang="en-US" dirty="0" smtClean="0"/>
              <a:t> website</a:t>
            </a:r>
            <a:endParaRPr lang="en-US" dirty="0"/>
          </a:p>
        </p:txBody>
      </p:sp>
      <p:sp>
        <p:nvSpPr>
          <p:cNvPr id="3" name="Content Placeholder 2"/>
          <p:cNvSpPr>
            <a:spLocks noGrp="1"/>
          </p:cNvSpPr>
          <p:nvPr>
            <p:ph idx="1"/>
          </p:nvPr>
        </p:nvSpPr>
        <p:spPr/>
        <p:txBody>
          <a:bodyPr/>
          <a:lstStyle/>
          <a:p>
            <a:r>
              <a:rPr lang="en-US" dirty="0" err="1" smtClean="0">
                <a:hlinkClick r:id="rId3"/>
              </a:rPr>
              <a:t>ReadyWA</a:t>
            </a:r>
            <a:r>
              <a:rPr lang="en-US" dirty="0" smtClean="0">
                <a:hlinkClick r:id="rId3"/>
              </a:rPr>
              <a:t> website</a:t>
            </a:r>
            <a:endParaRPr lang="en-US" dirty="0" smtClean="0"/>
          </a:p>
          <a:p>
            <a:pPr lvl="1"/>
            <a:r>
              <a:rPr lang="en-US" dirty="0" smtClean="0"/>
              <a:t>“For Educators”</a:t>
            </a:r>
          </a:p>
          <a:p>
            <a:pPr lvl="1"/>
            <a:r>
              <a:rPr lang="en-US" dirty="0" smtClean="0"/>
              <a:t>“For Families”</a:t>
            </a:r>
          </a:p>
          <a:p>
            <a:pPr lvl="1"/>
            <a:r>
              <a:rPr lang="en-US" dirty="0" smtClean="0"/>
              <a:t>“For Students”</a:t>
            </a:r>
          </a:p>
          <a:p>
            <a:pPr lvl="1"/>
            <a:r>
              <a:rPr lang="en-US" dirty="0" smtClean="0"/>
              <a:t>Search for “science”</a:t>
            </a:r>
          </a:p>
          <a:p>
            <a:endParaRPr lang="en-US" dirty="0" smtClean="0"/>
          </a:p>
        </p:txBody>
      </p:sp>
    </p:spTree>
    <p:extLst>
      <p:ext uri="{BB962C8B-B14F-4D97-AF65-F5344CB8AC3E}">
        <p14:creationId xmlns:p14="http://schemas.microsoft.com/office/powerpoint/2010/main" val="23440797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ORS Reports</a:t>
            </a:r>
            <a:endParaRPr lang="en-US" dirty="0"/>
          </a:p>
        </p:txBody>
      </p:sp>
      <p:sp>
        <p:nvSpPr>
          <p:cNvPr id="3" name="Content Placeholder 2"/>
          <p:cNvSpPr>
            <a:spLocks noGrp="1"/>
          </p:cNvSpPr>
          <p:nvPr>
            <p:ph idx="1"/>
          </p:nvPr>
        </p:nvSpPr>
        <p:spPr>
          <a:xfrm>
            <a:off x="838200" y="1882775"/>
            <a:ext cx="10515600" cy="4213225"/>
          </a:xfrm>
        </p:spPr>
        <p:txBody>
          <a:bodyPr>
            <a:normAutofit/>
          </a:bodyPr>
          <a:lstStyle/>
          <a:p>
            <a:r>
              <a:rPr lang="en-US" dirty="0"/>
              <a:t>Using Online Reporting System (ORS) with parents</a:t>
            </a:r>
          </a:p>
          <a:p>
            <a:pPr lvl="1"/>
            <a:r>
              <a:rPr lang="en-US" dirty="0"/>
              <a:t>Timeline for sharing reports in ORS </a:t>
            </a:r>
            <a:endParaRPr lang="en-US" dirty="0" smtClean="0"/>
          </a:p>
          <a:p>
            <a:pPr lvl="2"/>
            <a:r>
              <a:rPr lang="en-US" dirty="0" smtClean="0"/>
              <a:t>Spring 2018 results available in September</a:t>
            </a:r>
          </a:p>
          <a:p>
            <a:pPr lvl="2"/>
            <a:r>
              <a:rPr lang="en-US" dirty="0" smtClean="0"/>
              <a:t>Spring 2019 and beyond results available in August</a:t>
            </a:r>
          </a:p>
          <a:p>
            <a:pPr lvl="2"/>
            <a:r>
              <a:rPr lang="en-US" dirty="0" smtClean="0"/>
              <a:t>Not adaptive test</a:t>
            </a:r>
          </a:p>
          <a:p>
            <a:pPr lvl="1"/>
            <a:r>
              <a:rPr lang="en-US" dirty="0" smtClean="0"/>
              <a:t>FERPA </a:t>
            </a:r>
            <a:r>
              <a:rPr lang="en-US" dirty="0"/>
              <a:t>and student-specific </a:t>
            </a:r>
            <a:r>
              <a:rPr lang="en-US" dirty="0" smtClean="0"/>
              <a:t>information</a:t>
            </a:r>
          </a:p>
          <a:p>
            <a:pPr lvl="2"/>
            <a:r>
              <a:rPr lang="en-US" dirty="0" smtClean="0"/>
              <a:t>Only share students’ information with their parent/guardian</a:t>
            </a:r>
          </a:p>
          <a:p>
            <a:pPr lvl="1"/>
            <a:r>
              <a:rPr lang="en-US" dirty="0" smtClean="0"/>
              <a:t>Printing Reports, including Individual Student Reports</a:t>
            </a:r>
          </a:p>
          <a:p>
            <a:pPr lvl="2"/>
            <a:r>
              <a:rPr lang="en-US" dirty="0" smtClean="0"/>
              <a:t>Exploring translation into Spanish for Spring 2019</a:t>
            </a:r>
          </a:p>
        </p:txBody>
      </p:sp>
    </p:spTree>
    <p:extLst>
      <p:ext uri="{BB962C8B-B14F-4D97-AF65-F5344CB8AC3E}">
        <p14:creationId xmlns:p14="http://schemas.microsoft.com/office/powerpoint/2010/main" val="2928243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WCAS FAQ and Training Test</a:t>
            </a:r>
            <a:endParaRPr lang="en-US" dirty="0"/>
          </a:p>
        </p:txBody>
      </p:sp>
      <p:sp>
        <p:nvSpPr>
          <p:cNvPr id="3" name="Content Placeholder 2"/>
          <p:cNvSpPr>
            <a:spLocks noGrp="1"/>
          </p:cNvSpPr>
          <p:nvPr>
            <p:ph idx="1"/>
          </p:nvPr>
        </p:nvSpPr>
        <p:spPr>
          <a:solidFill>
            <a:srgbClr val="FFFFFF"/>
          </a:solidFill>
        </p:spPr>
        <p:txBody>
          <a:bodyPr/>
          <a:lstStyle/>
          <a:p>
            <a:r>
              <a:rPr lang="en-US" dirty="0" smtClean="0"/>
              <a:t>FAQ</a:t>
            </a:r>
          </a:p>
          <a:p>
            <a:pPr lvl="1"/>
            <a:r>
              <a:rPr lang="en-US" dirty="0" smtClean="0"/>
              <a:t>Posted on </a:t>
            </a:r>
            <a:r>
              <a:rPr lang="en-US" dirty="0" smtClean="0">
                <a:hlinkClick r:id="rId3"/>
              </a:rPr>
              <a:t>OSPI’s Science Assessment </a:t>
            </a:r>
            <a:r>
              <a:rPr lang="en-US" dirty="0">
                <a:hlinkClick r:id="rId3"/>
              </a:rPr>
              <a:t>webpage </a:t>
            </a:r>
            <a:endParaRPr lang="en-US" dirty="0" smtClean="0"/>
          </a:p>
          <a:p>
            <a:r>
              <a:rPr lang="en-US" dirty="0" smtClean="0"/>
              <a:t>Training Test</a:t>
            </a:r>
          </a:p>
          <a:p>
            <a:pPr lvl="1"/>
            <a:r>
              <a:rPr lang="en-US" dirty="0" smtClean="0"/>
              <a:t>On </a:t>
            </a:r>
            <a:r>
              <a:rPr lang="en-US" dirty="0" smtClean="0">
                <a:hlinkClick r:id="rId4"/>
              </a:rPr>
              <a:t>Washington Comprehensive Assessment Program (WCAP) </a:t>
            </a:r>
            <a:r>
              <a:rPr lang="en-US" dirty="0">
                <a:hlinkClick r:id="rId4"/>
              </a:rPr>
              <a:t>Portal </a:t>
            </a:r>
            <a:r>
              <a:rPr lang="en-US" dirty="0" smtClean="0">
                <a:hlinkClick r:id="rId4"/>
              </a:rPr>
              <a:t>webpage</a:t>
            </a:r>
            <a:endParaRPr lang="en-US" dirty="0" smtClean="0"/>
          </a:p>
          <a:p>
            <a:pPr lvl="1"/>
            <a:r>
              <a:rPr lang="en-US" dirty="0" smtClean="0"/>
              <a:t>Practice with tools and online test features</a:t>
            </a:r>
          </a:p>
          <a:p>
            <a:pPr lvl="2"/>
            <a:r>
              <a:rPr lang="en-US" dirty="0" smtClean="0"/>
              <a:t>Tools and features are very similar to Smarter Balanced online testing</a:t>
            </a:r>
          </a:p>
          <a:p>
            <a:pPr lvl="1"/>
            <a:r>
              <a:rPr lang="en-US" dirty="0" smtClean="0"/>
              <a:t>Show example clusters and stand-alone items</a:t>
            </a:r>
          </a:p>
          <a:p>
            <a:r>
              <a:rPr lang="en-US" dirty="0" smtClean="0"/>
              <a:t>No current plans/resources to create interim assessments</a:t>
            </a:r>
            <a:endParaRPr lang="en-US" dirty="0"/>
          </a:p>
        </p:txBody>
      </p:sp>
    </p:spTree>
    <p:extLst>
      <p:ext uri="{BB962C8B-B14F-4D97-AF65-F5344CB8AC3E}">
        <p14:creationId xmlns:p14="http://schemas.microsoft.com/office/powerpoint/2010/main" val="31172132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5" name="Text Placeholder 4"/>
          <p:cNvSpPr>
            <a:spLocks noGrp="1"/>
          </p:cNvSpPr>
          <p:nvPr>
            <p:ph type="body" idx="1"/>
          </p:nvPr>
        </p:nvSpPr>
        <p:spPr/>
        <p:txBody>
          <a:bodyPr/>
          <a:lstStyle/>
          <a:p>
            <a:r>
              <a:rPr lang="en-US" dirty="0" smtClean="0"/>
              <a:t>For more information, email </a:t>
            </a:r>
            <a:r>
              <a:rPr lang="en-US" dirty="0" smtClean="0">
                <a:hlinkClick r:id="rId3"/>
              </a:rPr>
              <a:t>science@k12.wa.us</a:t>
            </a:r>
            <a:endParaRPr lang="en-US" dirty="0" smtClean="0"/>
          </a:p>
        </p:txBody>
      </p:sp>
    </p:spTree>
    <p:extLst>
      <p:ext uri="{BB962C8B-B14F-4D97-AF65-F5344CB8AC3E}">
        <p14:creationId xmlns:p14="http://schemas.microsoft.com/office/powerpoint/2010/main" val="20047155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Introductions</a:t>
            </a:r>
            <a:endParaRPr lang="en-US" dirty="0"/>
          </a:p>
        </p:txBody>
      </p:sp>
      <p:sp>
        <p:nvSpPr>
          <p:cNvPr id="3" name="Content Placeholder 2"/>
          <p:cNvSpPr>
            <a:spLocks noGrp="1"/>
          </p:cNvSpPr>
          <p:nvPr>
            <p:ph idx="1"/>
          </p:nvPr>
        </p:nvSpPr>
        <p:spPr/>
        <p:txBody>
          <a:bodyPr/>
          <a:lstStyle/>
          <a:p>
            <a:r>
              <a:rPr lang="en-US" dirty="0" smtClean="0"/>
              <a:t>Anton Jackson – Director of Assessment Development</a:t>
            </a:r>
          </a:p>
          <a:p>
            <a:pPr marL="457200" lvl="1" indent="0">
              <a:buNone/>
            </a:pPr>
            <a:r>
              <a:rPr lang="en-US" dirty="0" smtClean="0">
                <a:hlinkClick r:id="rId3"/>
              </a:rPr>
              <a:t>anton.jackson@k12.wa.us</a:t>
            </a:r>
            <a:endParaRPr lang="en-US" dirty="0" smtClean="0"/>
          </a:p>
          <a:p>
            <a:pPr marL="457200" lvl="1" indent="0">
              <a:buNone/>
            </a:pPr>
            <a:endParaRPr lang="en-US" dirty="0" smtClean="0"/>
          </a:p>
          <a:p>
            <a:r>
              <a:rPr lang="en-US" dirty="0" smtClean="0"/>
              <a:t>Dawn Cope– Science Assessment Lead</a:t>
            </a:r>
          </a:p>
          <a:p>
            <a:pPr marL="457200" lvl="1" indent="0">
              <a:buNone/>
            </a:pPr>
            <a:r>
              <a:rPr lang="en-US" dirty="0" smtClean="0">
                <a:hlinkClick r:id="rId4"/>
              </a:rPr>
              <a:t>dawn.cope@k12.wa.us</a:t>
            </a:r>
            <a:endParaRPr lang="en-US" dirty="0" smtClean="0"/>
          </a:p>
          <a:p>
            <a:pPr marL="457200" lvl="1" indent="0">
              <a:buNone/>
            </a:pPr>
            <a:endParaRPr lang="en-US" dirty="0" smtClean="0"/>
          </a:p>
          <a:p>
            <a:r>
              <a:rPr lang="en-US" dirty="0" smtClean="0"/>
              <a:t>Kara Todd– Content Coordinator for Assessment Development</a:t>
            </a:r>
          </a:p>
          <a:p>
            <a:pPr marL="457200" lvl="1" indent="0">
              <a:buNone/>
            </a:pPr>
            <a:r>
              <a:rPr lang="en-US" dirty="0" smtClean="0">
                <a:hlinkClick r:id="rId5"/>
              </a:rPr>
              <a:t>kara.todd@k12.wa.us</a:t>
            </a:r>
            <a:endParaRPr lang="en-US" dirty="0" smtClean="0"/>
          </a:p>
          <a:p>
            <a:pPr marL="457200" lvl="1" indent="0">
              <a:buNone/>
            </a:pPr>
            <a:endParaRPr lang="en-US" dirty="0"/>
          </a:p>
        </p:txBody>
      </p:sp>
      <p:sp>
        <p:nvSpPr>
          <p:cNvPr id="4" name="TextBox 3"/>
          <p:cNvSpPr txBox="1"/>
          <p:nvPr/>
        </p:nvSpPr>
        <p:spPr>
          <a:xfrm>
            <a:off x="5990682" y="669557"/>
            <a:ext cx="3424592" cy="830997"/>
          </a:xfrm>
          <a:prstGeom prst="rect">
            <a:avLst/>
          </a:prstGeom>
          <a:solidFill>
            <a:schemeClr val="accent6"/>
          </a:solidFill>
          <a:ln>
            <a:solidFill>
              <a:schemeClr val="accent6"/>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Calibri" panose="020F0502020204030204"/>
                <a:ea typeface="+mn-ea"/>
                <a:cs typeface="+mn-cs"/>
              </a:rPr>
              <a:t>This presentation contains a script in the notes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Calibri" panose="020F0502020204030204"/>
                <a:ea typeface="+mn-ea"/>
                <a:cs typeface="+mn-cs"/>
              </a:rPr>
              <a:t>Section. If you are accessing this information with 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Calibri" panose="020F0502020204030204"/>
                <a:ea typeface="+mn-ea"/>
                <a:cs typeface="+mn-cs"/>
              </a:rPr>
              <a:t>screen reader, be sure you are reading the notes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Calibri" panose="020F0502020204030204"/>
                <a:ea typeface="+mn-ea"/>
                <a:cs typeface="+mn-cs"/>
              </a:rPr>
              <a:t>Section as well as the text contained in the slides.</a:t>
            </a:r>
            <a:endParaRPr kumimoji="0" lang="en-US"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86406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Intended Audience and Purpose</a:t>
            </a:r>
            <a:endParaRPr lang="en-US" dirty="0"/>
          </a:p>
        </p:txBody>
      </p:sp>
      <p:sp>
        <p:nvSpPr>
          <p:cNvPr id="5" name="Content Placeholder 4"/>
          <p:cNvSpPr>
            <a:spLocks noGrp="1"/>
          </p:cNvSpPr>
          <p:nvPr>
            <p:ph idx="1"/>
          </p:nvPr>
        </p:nvSpPr>
        <p:spPr/>
        <p:txBody>
          <a:bodyPr>
            <a:normAutofit/>
          </a:bodyPr>
          <a:lstStyle/>
          <a:p>
            <a:r>
              <a:rPr lang="en-US" dirty="0" smtClean="0"/>
              <a:t>Who</a:t>
            </a:r>
          </a:p>
          <a:p>
            <a:pPr lvl="1"/>
            <a:r>
              <a:rPr lang="en-US" dirty="0" smtClean="0"/>
              <a:t>Teachers</a:t>
            </a:r>
            <a:r>
              <a:rPr lang="en-US" dirty="0"/>
              <a:t>, </a:t>
            </a:r>
            <a:r>
              <a:rPr lang="en-US" dirty="0" smtClean="0"/>
              <a:t>Principals</a:t>
            </a:r>
          </a:p>
          <a:p>
            <a:pPr lvl="1"/>
            <a:r>
              <a:rPr lang="en-US" dirty="0"/>
              <a:t>District </a:t>
            </a:r>
            <a:r>
              <a:rPr lang="en-US" dirty="0" smtClean="0"/>
              <a:t>Administrators, District </a:t>
            </a:r>
            <a:r>
              <a:rPr lang="en-US" dirty="0"/>
              <a:t>Test </a:t>
            </a:r>
            <a:r>
              <a:rPr lang="en-US" dirty="0" smtClean="0"/>
              <a:t>Coordinators</a:t>
            </a:r>
          </a:p>
          <a:p>
            <a:pPr lvl="1"/>
            <a:r>
              <a:rPr lang="en-US" dirty="0" smtClean="0"/>
              <a:t>Family-School </a:t>
            </a:r>
            <a:r>
              <a:rPr lang="en-US" dirty="0"/>
              <a:t>Partnership </a:t>
            </a:r>
            <a:r>
              <a:rPr lang="en-US" dirty="0" smtClean="0"/>
              <a:t>staff</a:t>
            </a:r>
          </a:p>
          <a:p>
            <a:r>
              <a:rPr lang="en-US" dirty="0" smtClean="0"/>
              <a:t>What</a:t>
            </a:r>
          </a:p>
          <a:p>
            <a:pPr lvl="1"/>
            <a:r>
              <a:rPr lang="en-US" dirty="0"/>
              <a:t>Answer common questions &amp; share resources for communicating test scores with </a:t>
            </a:r>
            <a:r>
              <a:rPr lang="en-US" dirty="0" smtClean="0"/>
              <a:t>families</a:t>
            </a:r>
          </a:p>
        </p:txBody>
      </p:sp>
    </p:spTree>
    <p:extLst>
      <p:ext uri="{BB962C8B-B14F-4D97-AF65-F5344CB8AC3E}">
        <p14:creationId xmlns:p14="http://schemas.microsoft.com/office/powerpoint/2010/main" val="38463240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lnSpcReduction="10000"/>
          </a:bodyPr>
          <a:lstStyle/>
          <a:p>
            <a:r>
              <a:rPr lang="en-US" dirty="0" smtClean="0"/>
              <a:t>Overview</a:t>
            </a:r>
          </a:p>
          <a:p>
            <a:r>
              <a:rPr lang="en-US" dirty="0" smtClean="0"/>
              <a:t>Categories of common </a:t>
            </a:r>
            <a:r>
              <a:rPr lang="en-US" dirty="0"/>
              <a:t>q</a:t>
            </a:r>
            <a:r>
              <a:rPr lang="en-US" dirty="0" smtClean="0"/>
              <a:t>uestions</a:t>
            </a:r>
          </a:p>
          <a:p>
            <a:r>
              <a:rPr lang="en-US" dirty="0" smtClean="0"/>
              <a:t>Resources</a:t>
            </a:r>
            <a:r>
              <a:rPr lang="en-US" dirty="0"/>
              <a:t> </a:t>
            </a:r>
            <a:r>
              <a:rPr lang="en-US" dirty="0" smtClean="0"/>
              <a:t>for communicating test scores with families</a:t>
            </a:r>
          </a:p>
          <a:p>
            <a:endParaRPr lang="en-US" dirty="0"/>
          </a:p>
          <a:p>
            <a:r>
              <a:rPr lang="en-US" dirty="0"/>
              <a:t>This webinar will be recorded and posted (along with this PPT) for future use:</a:t>
            </a:r>
          </a:p>
          <a:p>
            <a:pPr lvl="1"/>
            <a:r>
              <a:rPr lang="en-US" dirty="0"/>
              <a:t>In PLCs, department, staff meetings</a:t>
            </a:r>
          </a:p>
          <a:p>
            <a:pPr lvl="1"/>
            <a:r>
              <a:rPr lang="en-US" dirty="0"/>
              <a:t>During back-to-school, parent-teacher, family outreach nights</a:t>
            </a:r>
          </a:p>
          <a:p>
            <a:pPr lvl="1"/>
            <a:r>
              <a:rPr lang="en-US" dirty="0"/>
              <a:t>To add to presentations (choose, modify slides as needed</a:t>
            </a:r>
            <a:r>
              <a:rPr lang="en-US" dirty="0" smtClean="0"/>
              <a:t>)</a:t>
            </a:r>
            <a:endParaRPr lang="en-US" dirty="0"/>
          </a:p>
        </p:txBody>
      </p:sp>
    </p:spTree>
    <p:extLst>
      <p:ext uri="{BB962C8B-B14F-4D97-AF65-F5344CB8AC3E}">
        <p14:creationId xmlns:p14="http://schemas.microsoft.com/office/powerpoint/2010/main" val="5108602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a:t>
            </a:r>
            <a:endParaRPr lang="en-US" dirty="0"/>
          </a:p>
        </p:txBody>
      </p:sp>
    </p:spTree>
    <p:extLst>
      <p:ext uri="{BB962C8B-B14F-4D97-AF65-F5344CB8AC3E}">
        <p14:creationId xmlns:p14="http://schemas.microsoft.com/office/powerpoint/2010/main" val="2855539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Standards</a:t>
            </a:r>
            <a:endParaRPr lang="en-US" dirty="0"/>
          </a:p>
        </p:txBody>
      </p:sp>
      <p:sp>
        <p:nvSpPr>
          <p:cNvPr id="3" name="Content Placeholder 2"/>
          <p:cNvSpPr>
            <a:spLocks noGrp="1"/>
          </p:cNvSpPr>
          <p:nvPr>
            <p:ph idx="1"/>
          </p:nvPr>
        </p:nvSpPr>
        <p:spPr>
          <a:xfrm>
            <a:off x="838199" y="1600200"/>
            <a:ext cx="10878879" cy="4559299"/>
          </a:xfrm>
          <a:solidFill>
            <a:srgbClr val="FFFFFF"/>
          </a:solidFill>
        </p:spPr>
        <p:txBody>
          <a:bodyPr>
            <a:normAutofit/>
          </a:bodyPr>
          <a:lstStyle/>
          <a:p>
            <a:r>
              <a:rPr lang="en-US" dirty="0" smtClean="0"/>
              <a:t>The WCAS is aligned to the </a:t>
            </a:r>
            <a:r>
              <a:rPr lang="en-US" i="1" dirty="0"/>
              <a:t>Washington State 2013 K–12 Science Learning Standards </a:t>
            </a:r>
            <a:r>
              <a:rPr lang="en-US" dirty="0"/>
              <a:t>which are the</a:t>
            </a:r>
            <a:r>
              <a:rPr lang="en-US" i="1" dirty="0"/>
              <a:t> Next Generation Science </a:t>
            </a:r>
            <a:r>
              <a:rPr lang="en-US" i="1" dirty="0" smtClean="0"/>
              <a:t>Standards</a:t>
            </a:r>
          </a:p>
          <a:p>
            <a:r>
              <a:rPr lang="en-US" dirty="0" smtClean="0"/>
              <a:t>The NGSS were adopted in October 2013</a:t>
            </a:r>
          </a:p>
          <a:p>
            <a:pPr lvl="1"/>
            <a:r>
              <a:rPr lang="en-US" dirty="0" smtClean="0"/>
              <a:t>Different </a:t>
            </a:r>
            <a:r>
              <a:rPr lang="en-US" dirty="0"/>
              <a:t>than the </a:t>
            </a:r>
            <a:r>
              <a:rPr lang="en-US" dirty="0" smtClean="0"/>
              <a:t>2009 learning standards </a:t>
            </a:r>
            <a:r>
              <a:rPr lang="en-US" dirty="0"/>
              <a:t>assessed on the Measurements of Student Progress (MSP) and Biology End-of-Course (EOC)</a:t>
            </a:r>
          </a:p>
          <a:p>
            <a:pPr lvl="1"/>
            <a:r>
              <a:rPr lang="en-US" dirty="0" smtClean="0"/>
              <a:t>Different than the English language arts/literacy and mathematics learning standards</a:t>
            </a:r>
          </a:p>
          <a:p>
            <a:r>
              <a:rPr lang="en-US" dirty="0" smtClean="0"/>
              <a:t>The NGSS Performance Expectations (PEs) are 3-dimensional:</a:t>
            </a:r>
          </a:p>
          <a:p>
            <a:pPr lvl="1"/>
            <a:r>
              <a:rPr lang="en-US" dirty="0" smtClean="0"/>
              <a:t>Science and Engineering Practices (SEP)</a:t>
            </a:r>
          </a:p>
          <a:p>
            <a:pPr lvl="1"/>
            <a:r>
              <a:rPr lang="en-US" dirty="0" smtClean="0"/>
              <a:t>Disciplinary Core Ideas (DCI)</a:t>
            </a:r>
          </a:p>
          <a:p>
            <a:pPr lvl="1"/>
            <a:r>
              <a:rPr lang="en-US" dirty="0" smtClean="0"/>
              <a:t>Cross-Cutting Concepts (CCC)</a:t>
            </a:r>
          </a:p>
          <a:p>
            <a:endParaRPr lang="en-US" dirty="0" smtClean="0"/>
          </a:p>
        </p:txBody>
      </p:sp>
    </p:spTree>
    <p:extLst>
      <p:ext uri="{BB962C8B-B14F-4D97-AF65-F5344CB8AC3E}">
        <p14:creationId xmlns:p14="http://schemas.microsoft.com/office/powerpoint/2010/main" val="784150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WCAS Features</a:t>
            </a:r>
            <a:endParaRPr lang="en-US" dirty="0"/>
          </a:p>
        </p:txBody>
      </p:sp>
      <p:sp>
        <p:nvSpPr>
          <p:cNvPr id="3" name="Content Placeholder 2">
            <a:extLst>
              <a:ext uri="{FF2B5EF4-FFF2-40B4-BE49-F238E27FC236}">
                <a16:creationId xmlns:a16="http://schemas.microsoft.com/office/drawing/2014/main" id="{2F23AE95-4D0A-284B-9D54-62B8D4F484DE}"/>
              </a:ext>
            </a:extLst>
          </p:cNvPr>
          <p:cNvSpPr>
            <a:spLocks noGrp="1"/>
          </p:cNvSpPr>
          <p:nvPr>
            <p:ph idx="1"/>
          </p:nvPr>
        </p:nvSpPr>
        <p:spPr>
          <a:xfrm>
            <a:off x="838200" y="1526314"/>
            <a:ext cx="10007600" cy="4531586"/>
          </a:xfrm>
          <a:solidFill>
            <a:schemeClr val="accent6"/>
          </a:solidFill>
        </p:spPr>
        <p:txBody>
          <a:bodyPr>
            <a:normAutofit fontScale="25000" lnSpcReduction="20000"/>
          </a:bodyPr>
          <a:lstStyle/>
          <a:p>
            <a:endParaRPr lang="en-US" dirty="0"/>
          </a:p>
          <a:p>
            <a:pPr>
              <a:lnSpc>
                <a:spcPct val="110000"/>
              </a:lnSpc>
              <a:spcBef>
                <a:spcPts val="0"/>
              </a:spcBef>
              <a:spcAft>
                <a:spcPts val="600"/>
              </a:spcAft>
            </a:pPr>
            <a:r>
              <a:rPr lang="en-US" sz="9600" dirty="0">
                <a:ea typeface="ＭＳ Ｐゴシック" panose="020B0600070205080204" pitchFamily="34" charset="-128"/>
              </a:rPr>
              <a:t>First operational administration Spring </a:t>
            </a:r>
            <a:r>
              <a:rPr lang="en-US" sz="9600" dirty="0" smtClean="0">
                <a:ea typeface="ＭＳ Ｐゴシック" panose="020B0600070205080204" pitchFamily="34" charset="-128"/>
              </a:rPr>
              <a:t>2018: Grades </a:t>
            </a:r>
            <a:r>
              <a:rPr lang="en-US" sz="9600" dirty="0">
                <a:ea typeface="ＭＳ Ｐゴシック" panose="020B0600070205080204" pitchFamily="34" charset="-128"/>
              </a:rPr>
              <a:t>5, 8, 11</a:t>
            </a:r>
          </a:p>
          <a:p>
            <a:pPr>
              <a:lnSpc>
                <a:spcPct val="110000"/>
              </a:lnSpc>
              <a:spcBef>
                <a:spcPts val="0"/>
              </a:spcBef>
              <a:spcAft>
                <a:spcPts val="600"/>
              </a:spcAft>
            </a:pPr>
            <a:r>
              <a:rPr lang="en-US" sz="9600" dirty="0">
                <a:ea typeface="ＭＳ Ｐゴシック" panose="020B0600070205080204" pitchFamily="34" charset="-128"/>
              </a:rPr>
              <a:t>Design</a:t>
            </a:r>
          </a:p>
          <a:p>
            <a:pPr marL="685800" lvl="4">
              <a:lnSpc>
                <a:spcPct val="110000"/>
              </a:lnSpc>
              <a:spcBef>
                <a:spcPts val="0"/>
              </a:spcBef>
              <a:spcAft>
                <a:spcPts val="600"/>
              </a:spcAft>
            </a:pPr>
            <a:r>
              <a:rPr lang="en-US" sz="9600" dirty="0">
                <a:ea typeface="ＭＳ Ｐゴシック" panose="020B0600070205080204" pitchFamily="34" charset="-128"/>
              </a:rPr>
              <a:t>Comprehensive at each grade</a:t>
            </a:r>
          </a:p>
          <a:p>
            <a:pPr marL="685800" lvl="4">
              <a:lnSpc>
                <a:spcPct val="110000"/>
              </a:lnSpc>
              <a:spcBef>
                <a:spcPts val="0"/>
              </a:spcBef>
              <a:spcAft>
                <a:spcPts val="600"/>
              </a:spcAft>
            </a:pPr>
            <a:r>
              <a:rPr lang="en-US" sz="9600" dirty="0">
                <a:ea typeface="ＭＳ Ｐゴシック" panose="020B0600070205080204" pitchFamily="34" charset="-128"/>
              </a:rPr>
              <a:t>5-6 </a:t>
            </a:r>
            <a:r>
              <a:rPr lang="en-US" sz="9600" dirty="0" smtClean="0">
                <a:ea typeface="ＭＳ Ｐゴシック" panose="020B0600070205080204" pitchFamily="34" charset="-128"/>
              </a:rPr>
              <a:t>item clusters </a:t>
            </a:r>
            <a:r>
              <a:rPr lang="en-US" sz="9600" dirty="0">
                <a:ea typeface="ＭＳ Ｐゴシック" panose="020B0600070205080204" pitchFamily="34" charset="-128"/>
              </a:rPr>
              <a:t>per test plus standalones</a:t>
            </a:r>
          </a:p>
          <a:p>
            <a:pPr marL="685800" lvl="4">
              <a:lnSpc>
                <a:spcPct val="110000"/>
              </a:lnSpc>
              <a:spcBef>
                <a:spcPts val="0"/>
              </a:spcBef>
              <a:spcAft>
                <a:spcPts val="600"/>
              </a:spcAft>
            </a:pPr>
            <a:r>
              <a:rPr lang="en-US" sz="9600" dirty="0" smtClean="0">
                <a:ea typeface="ＭＳ Ｐゴシック" panose="020B0600070205080204" pitchFamily="34" charset="-128"/>
              </a:rPr>
              <a:t>Each </a:t>
            </a:r>
            <a:r>
              <a:rPr lang="en-US" sz="9600" dirty="0">
                <a:ea typeface="ＭＳ Ｐゴシック" panose="020B0600070205080204" pitchFamily="34" charset="-128"/>
              </a:rPr>
              <a:t>cluster is 3-dimensional and assesses 1-2 PE’s</a:t>
            </a:r>
          </a:p>
          <a:p>
            <a:pPr marL="1143000" lvl="5">
              <a:lnSpc>
                <a:spcPct val="110000"/>
              </a:lnSpc>
              <a:spcBef>
                <a:spcPts val="0"/>
              </a:spcBef>
              <a:spcAft>
                <a:spcPts val="600"/>
              </a:spcAft>
            </a:pPr>
            <a:r>
              <a:rPr lang="en-US" sz="9600" dirty="0">
                <a:latin typeface="Palatino Linotype" panose="02040502050505030304" pitchFamily="18" charset="0"/>
                <a:ea typeface="ＭＳ Ｐゴシック" panose="020B0600070205080204" pitchFamily="34" charset="-128"/>
              </a:rPr>
              <a:t>Phenomenon</a:t>
            </a:r>
          </a:p>
          <a:p>
            <a:pPr marL="1143000" lvl="5">
              <a:lnSpc>
                <a:spcPct val="110000"/>
              </a:lnSpc>
              <a:spcBef>
                <a:spcPts val="0"/>
              </a:spcBef>
              <a:spcAft>
                <a:spcPts val="600"/>
              </a:spcAft>
            </a:pPr>
            <a:r>
              <a:rPr lang="en-US" sz="9600" dirty="0">
                <a:latin typeface="Palatino Linotype" panose="02040502050505030304" pitchFamily="18" charset="0"/>
                <a:ea typeface="ＭＳ Ｐゴシック" panose="020B0600070205080204" pitchFamily="34" charset="-128"/>
              </a:rPr>
              <a:t>Stimuli + 3-6 items </a:t>
            </a:r>
          </a:p>
          <a:p>
            <a:pPr marL="228600" lvl="3">
              <a:lnSpc>
                <a:spcPct val="110000"/>
              </a:lnSpc>
              <a:spcBef>
                <a:spcPts val="0"/>
              </a:spcBef>
              <a:spcAft>
                <a:spcPts val="600"/>
              </a:spcAft>
            </a:pPr>
            <a:r>
              <a:rPr lang="en-US" sz="9600" dirty="0">
                <a:ea typeface="ＭＳ Ｐゴシック" panose="020B0600070205080204" pitchFamily="34" charset="-128"/>
              </a:rPr>
              <a:t>The clusters included on each test are chosen to mirror the representation of </a:t>
            </a:r>
            <a:r>
              <a:rPr lang="en-US" sz="9600" dirty="0" smtClean="0">
                <a:ea typeface="ＭＳ Ｐゴシック" panose="020B0600070205080204" pitchFamily="34" charset="-128"/>
              </a:rPr>
              <a:t>the three dimensional science </a:t>
            </a:r>
            <a:r>
              <a:rPr lang="en-US" sz="9600" dirty="0">
                <a:ea typeface="ＭＳ Ｐゴシック" panose="020B0600070205080204" pitchFamily="34" charset="-128"/>
              </a:rPr>
              <a:t>domains in the NGSS. </a:t>
            </a:r>
          </a:p>
          <a:p>
            <a:pPr marL="228600" lvl="3">
              <a:lnSpc>
                <a:spcPct val="110000"/>
              </a:lnSpc>
              <a:spcBef>
                <a:spcPts val="0"/>
              </a:spcBef>
              <a:spcAft>
                <a:spcPts val="600"/>
              </a:spcAft>
            </a:pPr>
            <a:r>
              <a:rPr lang="en-US" sz="9600" dirty="0">
                <a:ea typeface="ＭＳ Ｐゴシック" panose="020B0600070205080204" pitchFamily="34" charset="-128"/>
              </a:rPr>
              <a:t>Wide range of SEPs, DCI, CCCs are </a:t>
            </a:r>
            <a:r>
              <a:rPr lang="en-US" sz="9600" dirty="0" smtClean="0">
                <a:ea typeface="ＭＳ Ｐゴシック" panose="020B0600070205080204" pitchFamily="34" charset="-128"/>
              </a:rPr>
              <a:t>represented</a:t>
            </a:r>
            <a:endParaRPr lang="en-US" sz="2400" dirty="0"/>
          </a:p>
        </p:txBody>
      </p:sp>
    </p:spTree>
    <p:extLst>
      <p:ext uri="{BB962C8B-B14F-4D97-AF65-F5344CB8AC3E}">
        <p14:creationId xmlns:p14="http://schemas.microsoft.com/office/powerpoint/2010/main" val="3212551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
      <a:dk1>
        <a:srgbClr val="244A5F"/>
      </a:dk1>
      <a:lt1>
        <a:srgbClr val="06997E"/>
      </a:lt1>
      <a:dk2>
        <a:srgbClr val="3C85C6"/>
      </a:dk2>
      <a:lt2>
        <a:srgbClr val="FFFFFF"/>
      </a:lt2>
      <a:accent1>
        <a:srgbClr val="848382"/>
      </a:accent1>
      <a:accent2>
        <a:srgbClr val="49473B"/>
      </a:accent2>
      <a:accent3>
        <a:srgbClr val="F2C660"/>
      </a:accent3>
      <a:accent4>
        <a:srgbClr val="EF4759"/>
      </a:accent4>
      <a:accent5>
        <a:srgbClr val="FFFFFF"/>
      </a:accent5>
      <a:accent6>
        <a:srgbClr val="FFFFFF"/>
      </a:accent6>
      <a:hlink>
        <a:srgbClr val="3C85C6"/>
      </a:hlink>
      <a:folHlink>
        <a:srgbClr val="F2C66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FDE9A79CABB504F9298A94928D08125" ma:contentTypeVersion="1" ma:contentTypeDescription="Create a new document." ma:contentTypeScope="" ma:versionID="7c06e61c39eafb3624237f99f3534577">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F67784-D90B-4416-9BE5-C88ECF5059A2}">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148C3029-1FA2-4406-860F-06D2059660F3}">
  <ds:schemaRefs>
    <ds:schemaRef ds:uri="http://schemas.microsoft.com/sharepoint/v3/contenttype/forms"/>
  </ds:schemaRefs>
</ds:datastoreItem>
</file>

<file path=customXml/itemProps3.xml><?xml version="1.0" encoding="utf-8"?>
<ds:datastoreItem xmlns:ds="http://schemas.openxmlformats.org/officeDocument/2006/customXml" ds:itemID="{CAB4D3AE-6630-4311-824A-E112BCE65A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2141</TotalTime>
  <Words>6355</Words>
  <Application>Microsoft Office PowerPoint</Application>
  <PresentationFormat>Widescreen</PresentationFormat>
  <Paragraphs>451</Paragraphs>
  <Slides>35</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ＭＳ Ｐゴシック</vt:lpstr>
      <vt:lpstr>Arial</vt:lpstr>
      <vt:lpstr>Calibri</vt:lpstr>
      <vt:lpstr>Garamond</vt:lpstr>
      <vt:lpstr>Palatino Linotype</vt:lpstr>
      <vt:lpstr>Segoe UI</vt:lpstr>
      <vt:lpstr>Segoe UI Historic</vt:lpstr>
      <vt:lpstr>Segoe UI Light</vt:lpstr>
      <vt:lpstr>Verdana</vt:lpstr>
      <vt:lpstr>Office Theme</vt:lpstr>
      <vt:lpstr>Understanding WCAS Score Reports</vt:lpstr>
      <vt:lpstr>Values: </vt:lpstr>
      <vt:lpstr>Assessment Development</vt:lpstr>
      <vt:lpstr>Introductions</vt:lpstr>
      <vt:lpstr>Intended Audience and Purpose</vt:lpstr>
      <vt:lpstr>Agenda</vt:lpstr>
      <vt:lpstr>Overview</vt:lpstr>
      <vt:lpstr>Learning Standards</vt:lpstr>
      <vt:lpstr>WCAS Features</vt:lpstr>
      <vt:lpstr>Washington Teacher Involvement</vt:lpstr>
      <vt:lpstr>Test Planning Meeting</vt:lpstr>
      <vt:lpstr>Item Specifications Update</vt:lpstr>
      <vt:lpstr>Alignment Study</vt:lpstr>
      <vt:lpstr>Achievement Level Descriptors (ALDs)</vt:lpstr>
      <vt:lpstr>Achievement Level Setting</vt:lpstr>
      <vt:lpstr>Scale Score Ranges</vt:lpstr>
      <vt:lpstr>Common Questions</vt:lpstr>
      <vt:lpstr>Several Categories</vt:lpstr>
      <vt:lpstr>What do WCAS scores mean?</vt:lpstr>
      <vt:lpstr>Report Card</vt:lpstr>
      <vt:lpstr>Science Results</vt:lpstr>
      <vt:lpstr>Online Reporting System (ORS)</vt:lpstr>
      <vt:lpstr>What information beyond overall scores are available?</vt:lpstr>
      <vt:lpstr>Sample Individual Student Score Report Overall Score</vt:lpstr>
      <vt:lpstr> Sample Individual Student Score Report Reporting Areas</vt:lpstr>
      <vt:lpstr>Test Blueprint</vt:lpstr>
      <vt:lpstr> Sample Individual Student Score Report Reporting Areas (part 2)</vt:lpstr>
      <vt:lpstr>How can educators use WCAS data?</vt:lpstr>
      <vt:lpstr>Next Steps</vt:lpstr>
      <vt:lpstr>Resources to Inform Parents</vt:lpstr>
      <vt:lpstr>Parent Guide to the Standards</vt:lpstr>
      <vt:lpstr>ReadyWA website</vt:lpstr>
      <vt:lpstr>Using ORS Reports</vt:lpstr>
      <vt:lpstr>WCAS FAQ and Training Test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WCAS Score Report Webinar September 19</dc:title>
  <dc:subject>WCAS Science Score Reports</dc:subject>
  <dc:creator>Assessment Development;Anton.Jackson@k12.wa.us;Dawn.Cope@k12.wa.us</dc:creator>
  <cp:keywords>WCAS Science Score Report</cp:keywords>
  <cp:lastModifiedBy>Anton Jackson</cp:lastModifiedBy>
  <cp:revision>245</cp:revision>
  <cp:lastPrinted>2018-09-18T23:12:30Z</cp:lastPrinted>
  <dcterms:created xsi:type="dcterms:W3CDTF">2018-07-25T20:53:30Z</dcterms:created>
  <dcterms:modified xsi:type="dcterms:W3CDTF">2018-10-02T22:05:28Z</dcterms:modified>
  <cp:category>WCAS Science Score Reports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0x0101002FDE9A79CABB504F9298A94928D08125</vt:lpwstr>
  </property>
</Properties>
</file>