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8"/>
  </p:notesMasterIdLst>
  <p:sldIdLst>
    <p:sldId id="259" r:id="rId2"/>
    <p:sldId id="265" r:id="rId3"/>
    <p:sldId id="276" r:id="rId4"/>
    <p:sldId id="269" r:id="rId5"/>
    <p:sldId id="261" r:id="rId6"/>
    <p:sldId id="270" r:id="rId7"/>
    <p:sldId id="262" r:id="rId8"/>
    <p:sldId id="271" r:id="rId9"/>
    <p:sldId id="263" r:id="rId10"/>
    <p:sldId id="268" r:id="rId11"/>
    <p:sldId id="272" r:id="rId12"/>
    <p:sldId id="273" r:id="rId13"/>
    <p:sldId id="274" r:id="rId14"/>
    <p:sldId id="278" r:id="rId15"/>
    <p:sldId id="275" r:id="rId16"/>
    <p:sldId id="264" r:id="rId17"/>
  </p:sldIdLst>
  <p:sldSz cx="18288000" cy="10287000"/>
  <p:notesSz cx="6858000" cy="9144000"/>
  <p:embeddedFontLst>
    <p:embeddedFont>
      <p:font typeface="Arial Unicode MS" panose="020B0604020202020204" pitchFamily="34" charset="-128"/>
      <p:regular r:id="rId19"/>
    </p:embeddedFont>
    <p:embeddedFont>
      <p:font typeface="Bahnschrift SemiCondensed" panose="020B0502040204020203" pitchFamily="34" charset="0"/>
      <p:regular r:id="rId20"/>
      <p:bold r:id="rId21"/>
    </p:embeddedFont>
    <p:embeddedFont>
      <p:font typeface="Calibri" panose="020F0502020204030204" pitchFamily="34" charset="0"/>
      <p:regular r:id="rId22"/>
      <p:bold r:id="rId23"/>
      <p:italic r:id="rId24"/>
      <p:boldItalic r:id="rId25"/>
    </p:embeddedFont>
    <p:embeddedFont>
      <p:font typeface="Dubai Medium" panose="020B0603030403030204" pitchFamily="34" charset="-78"/>
      <p:regular r:id="rId2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46" d="100"/>
          <a:sy n="46" d="100"/>
        </p:scale>
        <p:origin x="75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82031E-CC76-4CD4-B9E1-CA1DF7176803}" type="datetimeFigureOut">
              <a:rPr lang="en-US" smtClean="0"/>
              <a:t>9/21/2019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488A43-E6D0-42D1-8646-D1BD11322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4004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488A43-E6D0-42D1-8646-D1BD11322CD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8674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488A43-E6D0-42D1-8646-D1BD11322CD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0492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nsible.com/ansible/2.8/index.html" TargetMode="External"/><Relationship Id="rId7" Type="http://schemas.openxmlformats.org/officeDocument/2006/relationships/hyperlink" Target="http://www.github.com/ansible/ansible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ansible.com/ansible/2.8/plugins/connection/winrm.html" TargetMode="External"/><Relationship Id="rId5" Type="http://schemas.openxmlformats.org/officeDocument/2006/relationships/hyperlink" Target="https://docs.ansible.com/ansible/2.8/dev_guide/developing_program_flow_modules.html" TargetMode="External"/><Relationship Id="rId4" Type="http://schemas.openxmlformats.org/officeDocument/2006/relationships/hyperlink" Target="https://docs.ansible.com/ansible/2.8/dev_guide/overview_architecture.html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EF07137-5EA9-4A26-9AEE-D947CFE284D0}"/>
              </a:ext>
            </a:extLst>
          </p:cNvPr>
          <p:cNvSpPr txBox="1"/>
          <p:nvPr/>
        </p:nvSpPr>
        <p:spPr>
          <a:xfrm>
            <a:off x="706582" y="2435066"/>
            <a:ext cx="16306800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8500" dirty="0">
                <a:latin typeface="Dubai Medium" panose="020B0604020202020204" pitchFamily="34" charset="-78"/>
                <a:cs typeface="Dubai Medium" panose="020B0604020202020204" pitchFamily="34" charset="-78"/>
              </a:rPr>
              <a:t>Ansible module execution </a:t>
            </a:r>
            <a:r>
              <a:rPr lang="en-IN" sz="8500">
                <a:latin typeface="Dubai Medium" panose="020B0604020202020204" pitchFamily="34" charset="-78"/>
                <a:cs typeface="Dubai Medium" panose="020B0604020202020204" pitchFamily="34" charset="-78"/>
              </a:rPr>
              <a:t>on Windows </a:t>
            </a:r>
            <a:r>
              <a:rPr lang="en-IN" sz="8500" dirty="0">
                <a:latin typeface="Dubai Medium" panose="020B0604020202020204" pitchFamily="34" charset="-78"/>
                <a:cs typeface="Dubai Medium" panose="020B0604020202020204" pitchFamily="34" charset="-78"/>
              </a:rPr>
              <a:t>using PowerShell</a:t>
            </a:r>
            <a:endParaRPr lang="en-US" sz="8500" dirty="0">
              <a:latin typeface="Dubai Medium" panose="020B0604020202020204" pitchFamily="34" charset="-78"/>
              <a:cs typeface="Dubai Medium" panose="020B0604020202020204" pitchFamily="34" charset="-78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DD8BAC-A2F5-4F32-8943-DF53A9201993}"/>
              </a:ext>
            </a:extLst>
          </p:cNvPr>
          <p:cNvSpPr txBox="1"/>
          <p:nvPr/>
        </p:nvSpPr>
        <p:spPr>
          <a:xfrm>
            <a:off x="3429000" y="6037391"/>
            <a:ext cx="10861964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atin typeface="Bahnschrift SemiCondensed" panose="020B0502040204020203" pitchFamily="34" charset="0"/>
                <a:cs typeface="Dubai Medium" panose="020B0604020202020204" pitchFamily="34" charset="-78"/>
              </a:rPr>
              <a:t>Prasoon Karunan V</a:t>
            </a:r>
            <a:br>
              <a:rPr lang="en-US" sz="6000" dirty="0">
                <a:latin typeface="Bahnschrift SemiCondensed" panose="020B0502040204020203" pitchFamily="34" charset="0"/>
                <a:cs typeface="Dubai Medium" panose="020B0604020202020204" pitchFamily="34" charset="-78"/>
              </a:rPr>
            </a:br>
            <a:r>
              <a:rPr lang="en-US" sz="3500" dirty="0">
                <a:solidFill>
                  <a:schemeClr val="bg1">
                    <a:lumMod val="50000"/>
                  </a:schemeClr>
                </a:solidFill>
                <a:latin typeface="Bahnschrift SemiCondensed" panose="020B0502040204020203" pitchFamily="34" charset="0"/>
                <a:cs typeface="Dubai Medium" panose="020B0604020202020204" pitchFamily="34" charset="-78"/>
              </a:rPr>
              <a:t>Software Technologist</a:t>
            </a:r>
          </a:p>
        </p:txBody>
      </p:sp>
    </p:spTree>
    <p:extLst>
      <p:ext uri="{BB962C8B-B14F-4D97-AF65-F5344CB8AC3E}">
        <p14:creationId xmlns:p14="http://schemas.microsoft.com/office/powerpoint/2010/main" val="30892280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39314D0-4F3A-4492-8A3E-B07AEB719B00}"/>
              </a:ext>
            </a:extLst>
          </p:cNvPr>
          <p:cNvSpPr txBox="1"/>
          <p:nvPr/>
        </p:nvSpPr>
        <p:spPr>
          <a:xfrm>
            <a:off x="762000" y="2019300"/>
            <a:ext cx="15925800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---</a:t>
            </a:r>
          </a:p>
          <a:p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- hosts: win20191</a:t>
            </a:r>
          </a:p>
          <a:p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  gather_facts: false</a:t>
            </a:r>
          </a:p>
          <a:p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  tasks:</a:t>
            </a:r>
          </a:p>
          <a:p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  - name:</a:t>
            </a:r>
          </a:p>
          <a:p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win_auto_logon:</a:t>
            </a:r>
          </a:p>
          <a:p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user: ansible</a:t>
            </a:r>
          </a:p>
          <a:p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password: P0wer$hell1</a:t>
            </a:r>
          </a:p>
          <a:p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state: present</a:t>
            </a:r>
          </a:p>
          <a:p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register: output</a:t>
            </a:r>
            <a:b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  - debug:</a:t>
            </a:r>
          </a:p>
          <a:p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msg: "{{output}}"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49A6F9-0A29-458A-BBCD-E995B8330154}"/>
              </a:ext>
            </a:extLst>
          </p:cNvPr>
          <p:cNvSpPr txBox="1"/>
          <p:nvPr/>
        </p:nvSpPr>
        <p:spPr>
          <a:xfrm>
            <a:off x="228600" y="1005870"/>
            <a:ext cx="115062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500" dirty="0"/>
              <a:t>&gt;_ </a:t>
            </a:r>
            <a:r>
              <a:rPr lang="en-IN" sz="4500" b="1" dirty="0">
                <a:latin typeface="Courier New" panose="02070309020205020404" pitchFamily="49" charset="0"/>
                <a:cs typeface="Courier New" panose="02070309020205020404" pitchFamily="49" charset="0"/>
              </a:rPr>
              <a:t>Get-Content .\playbook.yml</a:t>
            </a:r>
            <a:endParaRPr lang="en-US" sz="45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21DEC9-F19F-4DD3-8D2B-2495DE1A433E}"/>
              </a:ext>
            </a:extLst>
          </p:cNvPr>
          <p:cNvSpPr txBox="1"/>
          <p:nvPr/>
        </p:nvSpPr>
        <p:spPr>
          <a:xfrm>
            <a:off x="246434" y="8454555"/>
            <a:ext cx="115062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500" dirty="0"/>
              <a:t>&gt;_ </a:t>
            </a:r>
            <a:r>
              <a:rPr lang="en-IN" sz="45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Code .\win_auto_logon.ps1</a:t>
            </a:r>
            <a:endParaRPr lang="en-US" sz="45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9340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849A6F9-0A29-458A-BBCD-E995B8330154}"/>
              </a:ext>
            </a:extLst>
          </p:cNvPr>
          <p:cNvSpPr txBox="1"/>
          <p:nvPr/>
        </p:nvSpPr>
        <p:spPr>
          <a:xfrm>
            <a:off x="228600" y="1005870"/>
            <a:ext cx="115062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500" dirty="0"/>
              <a:t>&gt;_ </a:t>
            </a:r>
            <a:r>
              <a:rPr lang="en-IN" sz="45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Start-Demo</a:t>
            </a:r>
            <a:endParaRPr lang="en-US" sz="45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64871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39314D0-4F3A-4492-8A3E-B07AEB719B00}"/>
              </a:ext>
            </a:extLst>
          </p:cNvPr>
          <p:cNvSpPr txBox="1"/>
          <p:nvPr/>
        </p:nvSpPr>
        <p:spPr>
          <a:xfrm>
            <a:off x="762000" y="2019300"/>
            <a:ext cx="15925800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The Task Executor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0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Receives the module name and parameters.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Loads the Normal Action plugin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30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3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Loads the connection plugin (WinRM in our Demo)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3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Uses module_common.py to executes the module on remote node.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sz="30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3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Decides whether it’s a PowerShell or Python based module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3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Passes the module to Assembler framework(Module replace f/w for PowerShell)</a:t>
            </a:r>
          </a:p>
          <a:p>
            <a:endParaRPr lang="en-US" sz="30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49A6F9-0A29-458A-BBCD-E995B8330154}"/>
              </a:ext>
            </a:extLst>
          </p:cNvPr>
          <p:cNvSpPr txBox="1"/>
          <p:nvPr/>
        </p:nvSpPr>
        <p:spPr>
          <a:xfrm>
            <a:off x="228600" y="1005870"/>
            <a:ext cx="147828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500" dirty="0"/>
              <a:t>&gt;_ </a:t>
            </a:r>
            <a:r>
              <a:rPr lang="en-IN" sz="4500" b="1" dirty="0">
                <a:latin typeface="Courier New" panose="02070309020205020404" pitchFamily="49" charset="0"/>
                <a:cs typeface="Courier New" panose="02070309020205020404" pitchFamily="49" charset="0"/>
              </a:rPr>
              <a:t>Tell-Me “What happens in controller”</a:t>
            </a:r>
            <a:endParaRPr lang="en-US" sz="45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9506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849A6F9-0A29-458A-BBCD-E995B8330154}"/>
              </a:ext>
            </a:extLst>
          </p:cNvPr>
          <p:cNvSpPr txBox="1"/>
          <p:nvPr/>
        </p:nvSpPr>
        <p:spPr>
          <a:xfrm>
            <a:off x="228600" y="1005870"/>
            <a:ext cx="141732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500" dirty="0"/>
              <a:t>&gt;_ </a:t>
            </a:r>
            <a:r>
              <a:rPr lang="en-IN" sz="4500" b="1" dirty="0">
                <a:latin typeface="Courier New" panose="02070309020205020404" pitchFamily="49" charset="0"/>
                <a:cs typeface="Courier New" panose="02070309020205020404" pitchFamily="49" charset="0"/>
              </a:rPr>
              <a:t>Tell-Me “What happens in windows node”</a:t>
            </a:r>
            <a:endParaRPr lang="en-US" sz="45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0D950D-B414-4911-A03A-29F2F90B0D9F}"/>
              </a:ext>
            </a:extLst>
          </p:cNvPr>
          <p:cNvSpPr txBox="1"/>
          <p:nvPr/>
        </p:nvSpPr>
        <p:spPr>
          <a:xfrm>
            <a:off x="1751489" y="2575281"/>
            <a:ext cx="41921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Create </a:t>
            </a:r>
            <a:r>
              <a:rPr lang="en-US" sz="20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json_arg</a:t>
            </a:r>
            <a:r>
              <a:rPr lang="en-US" sz="2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variable (string[0])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52816C-7FB8-472D-845F-B189F88F6197}"/>
              </a:ext>
            </a:extLst>
          </p:cNvPr>
          <p:cNvSpPr txBox="1"/>
          <p:nvPr/>
        </p:nvSpPr>
        <p:spPr>
          <a:xfrm>
            <a:off x="918857" y="2053307"/>
            <a:ext cx="669424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$String | PowerShell &amp;{</a:t>
            </a:r>
            <a:r>
              <a:rPr lang="en-US" sz="22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BootstrapWrapperCode</a:t>
            </a:r>
            <a:r>
              <a:rPr lang="en-US" sz="22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699843-D473-4FC7-8BD4-B6D5940DDB2B}"/>
              </a:ext>
            </a:extLst>
          </p:cNvPr>
          <p:cNvSpPr txBox="1"/>
          <p:nvPr/>
        </p:nvSpPr>
        <p:spPr>
          <a:xfrm>
            <a:off x="1751489" y="3100874"/>
            <a:ext cx="46493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Executes </a:t>
            </a:r>
            <a:r>
              <a:rPr lang="en-US" sz="20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ExecWrapperCode</a:t>
            </a:r>
            <a:r>
              <a:rPr lang="en-US" sz="2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(string[1])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CD3A81-48C7-43E2-B25E-83E9D864702C}"/>
              </a:ext>
            </a:extLst>
          </p:cNvPr>
          <p:cNvSpPr txBox="1"/>
          <p:nvPr/>
        </p:nvSpPr>
        <p:spPr>
          <a:xfrm>
            <a:off x="2014413" y="3607574"/>
            <a:ext cx="42339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Defines and loads helper functions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754E44-0973-478B-9A19-2901D323440A}"/>
              </a:ext>
            </a:extLst>
          </p:cNvPr>
          <p:cNvSpPr txBox="1"/>
          <p:nvPr/>
        </p:nvSpPr>
        <p:spPr>
          <a:xfrm>
            <a:off x="2014414" y="4098064"/>
            <a:ext cx="48435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Invokes </a:t>
            </a:r>
            <a:r>
              <a:rPr lang="en-US" sz="20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ModulePowerShellWrapper</a:t>
            </a:r>
            <a:r>
              <a:rPr lang="en-US" sz="2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code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8AC7DBE-4938-443A-B17D-3C56294B0E96}"/>
              </a:ext>
            </a:extLst>
          </p:cNvPr>
          <p:cNvSpPr txBox="1"/>
          <p:nvPr/>
        </p:nvSpPr>
        <p:spPr>
          <a:xfrm>
            <a:off x="2595444" y="4616180"/>
            <a:ext cx="59389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Takes payload as input (converted from </a:t>
            </a:r>
            <a:r>
              <a:rPr lang="en-US" sz="20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json_args</a:t>
            </a:r>
            <a:r>
              <a:rPr lang="en-US" sz="2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1A88BB7-AD67-4BB3-A14E-9BE8EAE480F9}"/>
              </a:ext>
            </a:extLst>
          </p:cNvPr>
          <p:cNvSpPr txBox="1"/>
          <p:nvPr/>
        </p:nvSpPr>
        <p:spPr>
          <a:xfrm>
            <a:off x="2621221" y="5642639"/>
            <a:ext cx="36271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Invokes </a:t>
            </a:r>
            <a:r>
              <a:rPr lang="en-US" sz="20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ModuleWrapper</a:t>
            </a:r>
            <a:r>
              <a:rPr lang="en-US" sz="2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code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79A466-E04E-48A4-A320-A63C605C1FBF}"/>
              </a:ext>
            </a:extLst>
          </p:cNvPr>
          <p:cNvSpPr txBox="1"/>
          <p:nvPr/>
        </p:nvSpPr>
        <p:spPr>
          <a:xfrm>
            <a:off x="2596965" y="5119241"/>
            <a:ext cx="51754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Creates and Import </a:t>
            </a:r>
            <a:r>
              <a:rPr lang="en-US" sz="20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AddCsharpType</a:t>
            </a:r>
            <a:r>
              <a:rPr lang="en-US" sz="2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module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60AE3DD-E7BF-48EE-B02A-D807C9C83B47}"/>
              </a:ext>
            </a:extLst>
          </p:cNvPr>
          <p:cNvSpPr txBox="1"/>
          <p:nvPr/>
        </p:nvSpPr>
        <p:spPr>
          <a:xfrm>
            <a:off x="3339012" y="6395283"/>
            <a:ext cx="112913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Takes helper </a:t>
            </a:r>
            <a:r>
              <a:rPr lang="en-US" sz="20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funcs</a:t>
            </a:r>
            <a:r>
              <a:rPr lang="en-US" sz="2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, </a:t>
            </a:r>
            <a:r>
              <a:rPr lang="en-US" sz="20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cust_module</a:t>
            </a:r>
            <a:r>
              <a:rPr lang="en-US" sz="2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, </a:t>
            </a:r>
            <a:r>
              <a:rPr lang="en-US" sz="20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module_args</a:t>
            </a:r>
            <a:r>
              <a:rPr lang="en-US" sz="2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, </a:t>
            </a:r>
            <a:r>
              <a:rPr lang="en-US" sz="20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env_vars</a:t>
            </a:r>
            <a:r>
              <a:rPr lang="en-US" sz="2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, </a:t>
            </a:r>
            <a:r>
              <a:rPr lang="en-US" sz="20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helper_modules</a:t>
            </a:r>
            <a:r>
              <a:rPr lang="en-US" sz="2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and </a:t>
            </a:r>
            <a:r>
              <a:rPr lang="en-US" sz="20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module_name</a:t>
            </a:r>
            <a:endParaRPr lang="en-US" sz="20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4554406-F138-444C-A409-C4F5D878F054}"/>
              </a:ext>
            </a:extLst>
          </p:cNvPr>
          <p:cNvSpPr txBox="1"/>
          <p:nvPr/>
        </p:nvSpPr>
        <p:spPr>
          <a:xfrm>
            <a:off x="3339012" y="7708253"/>
            <a:ext cx="85481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Adds variables, helper </a:t>
            </a:r>
            <a:r>
              <a:rPr lang="en-US" sz="20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func</a:t>
            </a:r>
            <a:r>
              <a:rPr lang="en-US" sz="2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, </a:t>
            </a:r>
            <a:r>
              <a:rPr lang="en-US" sz="20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custom_module</a:t>
            </a:r>
            <a:r>
              <a:rPr lang="en-US" sz="2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to the PS instance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3CBDCF2-469F-4DBA-A778-153FC8057AB4}"/>
              </a:ext>
            </a:extLst>
          </p:cNvPr>
          <p:cNvSpPr txBox="1"/>
          <p:nvPr/>
        </p:nvSpPr>
        <p:spPr>
          <a:xfrm>
            <a:off x="3339012" y="7268595"/>
            <a:ext cx="67193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Creates modules in memory and imports them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34B1569-A1D9-445C-9565-C9498BD7A7D2}"/>
              </a:ext>
            </a:extLst>
          </p:cNvPr>
          <p:cNvSpPr txBox="1"/>
          <p:nvPr/>
        </p:nvSpPr>
        <p:spPr>
          <a:xfrm>
            <a:off x="3339012" y="6837991"/>
            <a:ext cx="71765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Initiate a PowerShell instance ([PowerShell]::Create())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B25D5F7-FED7-4993-88A9-169008485922}"/>
              </a:ext>
            </a:extLst>
          </p:cNvPr>
          <p:cNvSpPr txBox="1"/>
          <p:nvPr/>
        </p:nvSpPr>
        <p:spPr>
          <a:xfrm>
            <a:off x="3339012" y="8209183"/>
            <a:ext cx="42740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Invoke the PowerShell instance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38FADEB-A6FB-4F1C-ABB4-CF75931F6DC5}"/>
              </a:ext>
            </a:extLst>
          </p:cNvPr>
          <p:cNvSpPr txBox="1"/>
          <p:nvPr/>
        </p:nvSpPr>
        <p:spPr>
          <a:xfrm>
            <a:off x="3339012" y="8763181"/>
            <a:ext cx="42740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Returns output/errors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1BB6858-AED3-46FB-9CDE-9521093B18E1}"/>
              </a:ext>
            </a:extLst>
          </p:cNvPr>
          <p:cNvSpPr txBox="1"/>
          <p:nvPr/>
        </p:nvSpPr>
        <p:spPr>
          <a:xfrm>
            <a:off x="10850958" y="5166777"/>
            <a:ext cx="41056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ModulePowerShellWrapper.ps1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93EE000-0E2F-45DC-93D4-653ECAC73EE9}"/>
              </a:ext>
            </a:extLst>
          </p:cNvPr>
          <p:cNvSpPr txBox="1"/>
          <p:nvPr/>
        </p:nvSpPr>
        <p:spPr>
          <a:xfrm>
            <a:off x="9719135" y="3387674"/>
            <a:ext cx="32353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ExecWrapper.ps1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D9ECFD3-EB6E-4B51-8444-B08A8CEF11E1}"/>
              </a:ext>
            </a:extLst>
          </p:cNvPr>
          <p:cNvSpPr txBox="1"/>
          <p:nvPr/>
        </p:nvSpPr>
        <p:spPr>
          <a:xfrm>
            <a:off x="9695603" y="2710434"/>
            <a:ext cx="37553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.ps1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F8A8DCA-B454-4264-A2E0-4E155AB10410}"/>
              </a:ext>
            </a:extLst>
          </p:cNvPr>
          <p:cNvSpPr txBox="1"/>
          <p:nvPr/>
        </p:nvSpPr>
        <p:spPr>
          <a:xfrm>
            <a:off x="195943" y="6003573"/>
            <a:ext cx="2819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ModuleWrapper.ps1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59D31FE-0C14-4495-B35B-C90BD200E48E}"/>
              </a:ext>
            </a:extLst>
          </p:cNvPr>
          <p:cNvSpPr txBox="1"/>
          <p:nvPr/>
        </p:nvSpPr>
        <p:spPr>
          <a:xfrm>
            <a:off x="12759519" y="8675723"/>
            <a:ext cx="25189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win_auto_logon.ps1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4D64C18-7807-4135-A720-B1D478E72E1F}"/>
              </a:ext>
            </a:extLst>
          </p:cNvPr>
          <p:cNvCxnSpPr>
            <a:cxnSpLocks/>
            <a:stCxn id="4" idx="3"/>
            <a:endCxn id="20" idx="1"/>
          </p:cNvCxnSpPr>
          <p:nvPr/>
        </p:nvCxnSpPr>
        <p:spPr>
          <a:xfrm>
            <a:off x="5943600" y="2775336"/>
            <a:ext cx="3752003" cy="1351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C29EF93-C887-46C0-9012-212D388788F6}"/>
              </a:ext>
            </a:extLst>
          </p:cNvPr>
          <p:cNvCxnSpPr>
            <a:cxnSpLocks/>
            <a:stCxn id="6" idx="3"/>
            <a:endCxn id="20" idx="1"/>
          </p:cNvCxnSpPr>
          <p:nvPr/>
        </p:nvCxnSpPr>
        <p:spPr>
          <a:xfrm flipV="1">
            <a:off x="6400800" y="2910489"/>
            <a:ext cx="3294803" cy="3904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33CA2E9-DD13-4CB0-ADC6-B1C8E231E8FB}"/>
              </a:ext>
            </a:extLst>
          </p:cNvPr>
          <p:cNvCxnSpPr>
            <a:cxnSpLocks/>
            <a:stCxn id="7" idx="3"/>
            <a:endCxn id="19" idx="1"/>
          </p:cNvCxnSpPr>
          <p:nvPr/>
        </p:nvCxnSpPr>
        <p:spPr>
          <a:xfrm flipV="1">
            <a:off x="6248400" y="3587729"/>
            <a:ext cx="3470735" cy="219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7CDA2B1-3ACC-4337-941B-579ECD0AB30C}"/>
              </a:ext>
            </a:extLst>
          </p:cNvPr>
          <p:cNvCxnSpPr>
            <a:cxnSpLocks/>
            <a:stCxn id="8" idx="3"/>
            <a:endCxn id="19" idx="1"/>
          </p:cNvCxnSpPr>
          <p:nvPr/>
        </p:nvCxnSpPr>
        <p:spPr>
          <a:xfrm flipV="1">
            <a:off x="6858000" y="3587729"/>
            <a:ext cx="2861135" cy="7103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4AC4756-65F3-4C85-BBAC-AC4A4A134E02}"/>
              </a:ext>
            </a:extLst>
          </p:cNvPr>
          <p:cNvCxnSpPr>
            <a:cxnSpLocks/>
            <a:stCxn id="9" idx="3"/>
            <a:endCxn id="18" idx="1"/>
          </p:cNvCxnSpPr>
          <p:nvPr/>
        </p:nvCxnSpPr>
        <p:spPr>
          <a:xfrm>
            <a:off x="8534400" y="4816235"/>
            <a:ext cx="2316558" cy="5505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172AD33-2D99-4197-87BB-34D6FB249028}"/>
              </a:ext>
            </a:extLst>
          </p:cNvPr>
          <p:cNvCxnSpPr>
            <a:cxnSpLocks/>
            <a:stCxn id="11" idx="3"/>
            <a:endCxn id="18" idx="1"/>
          </p:cNvCxnSpPr>
          <p:nvPr/>
        </p:nvCxnSpPr>
        <p:spPr>
          <a:xfrm>
            <a:off x="7772400" y="5319296"/>
            <a:ext cx="3078558" cy="47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76B2229-E997-496F-896E-C34D2B5CF50D}"/>
              </a:ext>
            </a:extLst>
          </p:cNvPr>
          <p:cNvCxnSpPr>
            <a:cxnSpLocks/>
            <a:stCxn id="10" idx="3"/>
            <a:endCxn id="18" idx="1"/>
          </p:cNvCxnSpPr>
          <p:nvPr/>
        </p:nvCxnSpPr>
        <p:spPr>
          <a:xfrm flipV="1">
            <a:off x="6248400" y="5366832"/>
            <a:ext cx="4602558" cy="4758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8E2CE10-1688-4FAF-982C-DF36644ED7CC}"/>
              </a:ext>
            </a:extLst>
          </p:cNvPr>
          <p:cNvCxnSpPr>
            <a:cxnSpLocks/>
            <a:stCxn id="12" idx="1"/>
            <a:endCxn id="21" idx="1"/>
          </p:cNvCxnSpPr>
          <p:nvPr/>
        </p:nvCxnSpPr>
        <p:spPr>
          <a:xfrm flipH="1" flipV="1">
            <a:off x="195943" y="6219017"/>
            <a:ext cx="3143069" cy="3763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FE7C149-477E-4D4D-B6E4-ED5A406D734C}"/>
              </a:ext>
            </a:extLst>
          </p:cNvPr>
          <p:cNvCxnSpPr>
            <a:cxnSpLocks/>
            <a:stCxn id="14" idx="1"/>
            <a:endCxn id="21" idx="1"/>
          </p:cNvCxnSpPr>
          <p:nvPr/>
        </p:nvCxnSpPr>
        <p:spPr>
          <a:xfrm flipH="1" flipV="1">
            <a:off x="195943" y="6219017"/>
            <a:ext cx="3143069" cy="12496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99E02C7-5674-4253-B0B9-57D1D5648239}"/>
              </a:ext>
            </a:extLst>
          </p:cNvPr>
          <p:cNvCxnSpPr>
            <a:cxnSpLocks/>
            <a:stCxn id="13" idx="1"/>
            <a:endCxn id="21" idx="1"/>
          </p:cNvCxnSpPr>
          <p:nvPr/>
        </p:nvCxnSpPr>
        <p:spPr>
          <a:xfrm flipH="1" flipV="1">
            <a:off x="195943" y="6219017"/>
            <a:ext cx="3143069" cy="16892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B9DF304-E9DC-4F95-BDC8-2BE2E834C4D9}"/>
              </a:ext>
            </a:extLst>
          </p:cNvPr>
          <p:cNvCxnSpPr>
            <a:cxnSpLocks/>
            <a:stCxn id="16" idx="1"/>
            <a:endCxn id="21" idx="1"/>
          </p:cNvCxnSpPr>
          <p:nvPr/>
        </p:nvCxnSpPr>
        <p:spPr>
          <a:xfrm flipH="1" flipV="1">
            <a:off x="195943" y="6219017"/>
            <a:ext cx="3143069" cy="2190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C2D6718-6FDF-4407-B6C5-BF1DE6B106A8}"/>
              </a:ext>
            </a:extLst>
          </p:cNvPr>
          <p:cNvCxnSpPr>
            <a:cxnSpLocks/>
            <a:stCxn id="17" idx="1"/>
            <a:endCxn id="21" idx="1"/>
          </p:cNvCxnSpPr>
          <p:nvPr/>
        </p:nvCxnSpPr>
        <p:spPr>
          <a:xfrm flipH="1" flipV="1">
            <a:off x="195943" y="6219017"/>
            <a:ext cx="3143069" cy="27442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2DF1BBA-E741-49F5-8058-810EB606776E}"/>
              </a:ext>
            </a:extLst>
          </p:cNvPr>
          <p:cNvCxnSpPr>
            <a:cxnSpLocks/>
            <a:stCxn id="13" idx="2"/>
            <a:endCxn id="22" idx="1"/>
          </p:cNvCxnSpPr>
          <p:nvPr/>
        </p:nvCxnSpPr>
        <p:spPr>
          <a:xfrm>
            <a:off x="7613106" y="8108363"/>
            <a:ext cx="5146413" cy="7674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ACA179B-BEA6-4A48-B06A-5A7846CEC5C5}"/>
              </a:ext>
            </a:extLst>
          </p:cNvPr>
          <p:cNvCxnSpPr>
            <a:cxnSpLocks/>
            <a:stCxn id="15" idx="1"/>
            <a:endCxn id="21" idx="1"/>
          </p:cNvCxnSpPr>
          <p:nvPr/>
        </p:nvCxnSpPr>
        <p:spPr>
          <a:xfrm flipH="1" flipV="1">
            <a:off x="195943" y="6219017"/>
            <a:ext cx="3143069" cy="8190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8092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9112FFD1-11F0-4E6F-9E73-D7B4679FDFC7}"/>
              </a:ext>
            </a:extLst>
          </p:cNvPr>
          <p:cNvSpPr/>
          <p:nvPr/>
        </p:nvSpPr>
        <p:spPr>
          <a:xfrm>
            <a:off x="11658600" y="3086100"/>
            <a:ext cx="4724400" cy="1219200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Defines and load helper functions, then executes ModulePowerShell wrapper code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3FACE579-6FF7-41B8-B341-5C3D47023BC8}"/>
              </a:ext>
            </a:extLst>
          </p:cNvPr>
          <p:cNvSpPr/>
          <p:nvPr/>
        </p:nvSpPr>
        <p:spPr>
          <a:xfrm>
            <a:off x="12496800" y="4827032"/>
            <a:ext cx="4724400" cy="1219200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Import C# helper module and executes ModuleWrapper code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56256FE1-D4FB-426F-BE03-4E2BD02FD87E}"/>
              </a:ext>
            </a:extLst>
          </p:cNvPr>
          <p:cNvSpPr/>
          <p:nvPr/>
        </p:nvSpPr>
        <p:spPr>
          <a:xfrm>
            <a:off x="11722395" y="6635234"/>
            <a:ext cx="4724400" cy="1219200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Creates PowerShell instance, executes  module and returns the output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5AA57899-F32A-4DD8-B9C7-21BB08E6989C}"/>
              </a:ext>
            </a:extLst>
          </p:cNvPr>
          <p:cNvSpPr/>
          <p:nvPr/>
        </p:nvSpPr>
        <p:spPr>
          <a:xfrm>
            <a:off x="381000" y="4837607"/>
            <a:ext cx="4724400" cy="121920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Loads the connection plugin(WinRM/ssh)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BD884589-C07E-4AEF-9CD3-8A559D6F0896}"/>
              </a:ext>
            </a:extLst>
          </p:cNvPr>
          <p:cNvSpPr/>
          <p:nvPr/>
        </p:nvSpPr>
        <p:spPr>
          <a:xfrm>
            <a:off x="1111826" y="3144982"/>
            <a:ext cx="4724400" cy="121920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Decides if PowerShell or python module and executes on target node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D5C96673-1B83-407D-9FA3-AF57BD879352}"/>
              </a:ext>
            </a:extLst>
          </p:cNvPr>
          <p:cNvSpPr/>
          <p:nvPr/>
        </p:nvSpPr>
        <p:spPr>
          <a:xfrm>
            <a:off x="2514600" y="1296630"/>
            <a:ext cx="4724400" cy="1219200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Gets the input data as string and executes the bootstrapper code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7E6472F0-1913-4FA8-82C1-D9F604582858}"/>
              </a:ext>
            </a:extLst>
          </p:cNvPr>
          <p:cNvSpPr/>
          <p:nvPr/>
        </p:nvSpPr>
        <p:spPr>
          <a:xfrm>
            <a:off x="10134600" y="1277898"/>
            <a:ext cx="4724400" cy="1219200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Split the string to json data and ExecWrapper code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A0FC0469-C298-46E2-8604-7CF6A4C5BA65}"/>
              </a:ext>
            </a:extLst>
          </p:cNvPr>
          <p:cNvSpPr/>
          <p:nvPr/>
        </p:nvSpPr>
        <p:spPr>
          <a:xfrm>
            <a:off x="1111826" y="6635234"/>
            <a:ext cx="4724400" cy="121920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Task executer receives the module name and parameters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020D8D36-53B8-42A4-A286-12C9A0F7C1BC}"/>
              </a:ext>
            </a:extLst>
          </p:cNvPr>
          <p:cNvSpPr/>
          <p:nvPr/>
        </p:nvSpPr>
        <p:spPr>
          <a:xfrm>
            <a:off x="2839750" y="8324532"/>
            <a:ext cx="4724400" cy="121920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Trigger ansible-playbook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D5EA110E-6DC5-4C01-8A9B-4C26992E56B5}"/>
              </a:ext>
            </a:extLst>
          </p:cNvPr>
          <p:cNvSpPr/>
          <p:nvPr/>
        </p:nvSpPr>
        <p:spPr>
          <a:xfrm>
            <a:off x="10198395" y="8324532"/>
            <a:ext cx="4724400" cy="1219200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Receives the output</a:t>
            </a:r>
            <a:endParaRPr lang="en-US" dirty="0">
              <a:solidFill>
                <a:schemeClr val="bg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403E12B4-CCFE-4133-8DCE-F3DA241ABBBD}"/>
              </a:ext>
            </a:extLst>
          </p:cNvPr>
          <p:cNvCxnSpPr>
            <a:cxnSpLocks/>
          </p:cNvCxnSpPr>
          <p:nvPr/>
        </p:nvCxnSpPr>
        <p:spPr>
          <a:xfrm flipH="1" flipV="1">
            <a:off x="5836226" y="7200900"/>
            <a:ext cx="1727924" cy="1123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28077C71-7614-45AE-A0FA-4327BC91CF5C}"/>
              </a:ext>
            </a:extLst>
          </p:cNvPr>
          <p:cNvCxnSpPr/>
          <p:nvPr/>
        </p:nvCxnSpPr>
        <p:spPr>
          <a:xfrm flipH="1" flipV="1">
            <a:off x="5257800" y="5600700"/>
            <a:ext cx="578426" cy="1034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C6DA6CE6-5D27-41A2-B672-43EB69A64758}"/>
              </a:ext>
            </a:extLst>
          </p:cNvPr>
          <p:cNvCxnSpPr>
            <a:cxnSpLocks/>
          </p:cNvCxnSpPr>
          <p:nvPr/>
        </p:nvCxnSpPr>
        <p:spPr>
          <a:xfrm flipV="1">
            <a:off x="5257800" y="4381500"/>
            <a:ext cx="578426" cy="780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3FA63C13-858E-4189-803C-D0515ADAF19B}"/>
              </a:ext>
            </a:extLst>
          </p:cNvPr>
          <p:cNvCxnSpPr>
            <a:cxnSpLocks/>
          </p:cNvCxnSpPr>
          <p:nvPr/>
        </p:nvCxnSpPr>
        <p:spPr>
          <a:xfrm flipV="1">
            <a:off x="5836226" y="2515830"/>
            <a:ext cx="1402774" cy="1135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C5B3A0D2-5CCF-405A-9C82-F6ED66201C9D}"/>
              </a:ext>
            </a:extLst>
          </p:cNvPr>
          <p:cNvCxnSpPr>
            <a:cxnSpLocks/>
          </p:cNvCxnSpPr>
          <p:nvPr/>
        </p:nvCxnSpPr>
        <p:spPr>
          <a:xfrm>
            <a:off x="7564150" y="1906230"/>
            <a:ext cx="2286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18DC9EE5-2053-4769-BE39-E2D303B513B6}"/>
              </a:ext>
            </a:extLst>
          </p:cNvPr>
          <p:cNvCxnSpPr>
            <a:cxnSpLocks/>
          </p:cNvCxnSpPr>
          <p:nvPr/>
        </p:nvCxnSpPr>
        <p:spPr>
          <a:xfrm>
            <a:off x="10198395" y="2565185"/>
            <a:ext cx="1307805" cy="11893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B919974-2B6E-4CF0-B474-05D9B3E3D942}"/>
              </a:ext>
            </a:extLst>
          </p:cNvPr>
          <p:cNvCxnSpPr/>
          <p:nvPr/>
        </p:nvCxnSpPr>
        <p:spPr>
          <a:xfrm>
            <a:off x="11963400" y="4381500"/>
            <a:ext cx="488376" cy="780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C96FD35E-157E-46AF-8339-91F88B349E9B}"/>
              </a:ext>
            </a:extLst>
          </p:cNvPr>
          <p:cNvCxnSpPr>
            <a:cxnSpLocks/>
            <a:stCxn id="25" idx="1"/>
          </p:cNvCxnSpPr>
          <p:nvPr/>
        </p:nvCxnSpPr>
        <p:spPr>
          <a:xfrm flipH="1">
            <a:off x="11811000" y="5436632"/>
            <a:ext cx="685800" cy="1079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FE1DB2E4-8B8F-45AF-8141-C8213A502AA6}"/>
              </a:ext>
            </a:extLst>
          </p:cNvPr>
          <p:cNvCxnSpPr/>
          <p:nvPr/>
        </p:nvCxnSpPr>
        <p:spPr>
          <a:xfrm flipH="1">
            <a:off x="10134600" y="7244834"/>
            <a:ext cx="1371600" cy="1079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E04EF8BE-5BBD-4D50-B5A9-5019C44303C0}"/>
              </a:ext>
            </a:extLst>
          </p:cNvPr>
          <p:cNvSpPr/>
          <p:nvPr/>
        </p:nvSpPr>
        <p:spPr>
          <a:xfrm>
            <a:off x="8249516" y="8394283"/>
            <a:ext cx="1324840" cy="1079698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500" dirty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&lt;/&gt;</a:t>
            </a:r>
            <a:endParaRPr lang="en-US" sz="3500" dirty="0">
              <a:solidFill>
                <a:schemeClr val="bg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6C1285AC-2475-421A-AFAD-3F34B1C763FF}"/>
              </a:ext>
            </a:extLst>
          </p:cNvPr>
          <p:cNvCxnSpPr>
            <a:endCxn id="39" idx="3"/>
          </p:cNvCxnSpPr>
          <p:nvPr/>
        </p:nvCxnSpPr>
        <p:spPr>
          <a:xfrm flipH="1">
            <a:off x="7564150" y="8934132"/>
            <a:ext cx="4771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04BC06D3-2FFA-4BF1-8261-C61BE449EB25}"/>
              </a:ext>
            </a:extLst>
          </p:cNvPr>
          <p:cNvCxnSpPr>
            <a:endCxn id="75" idx="3"/>
          </p:cNvCxnSpPr>
          <p:nvPr/>
        </p:nvCxnSpPr>
        <p:spPr>
          <a:xfrm flipH="1">
            <a:off x="9574356" y="8934132"/>
            <a:ext cx="4840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2422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5" grpId="0" animBg="1"/>
      <p:bldP spid="26" grpId="0" animBg="1"/>
      <p:bldP spid="31" grpId="0" animBg="1"/>
      <p:bldP spid="32" grpId="0" animBg="1"/>
      <p:bldP spid="34" grpId="0" animBg="1"/>
      <p:bldP spid="35" grpId="0" animBg="1"/>
      <p:bldP spid="36" grpId="0" animBg="1"/>
      <p:bldP spid="39" grpId="0" animBg="1"/>
      <p:bldP spid="4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849A6F9-0A29-458A-BBCD-E995B8330154}"/>
              </a:ext>
            </a:extLst>
          </p:cNvPr>
          <p:cNvSpPr txBox="1"/>
          <p:nvPr/>
        </p:nvSpPr>
        <p:spPr>
          <a:xfrm>
            <a:off x="228600" y="1005870"/>
            <a:ext cx="141732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500" dirty="0"/>
              <a:t>&gt;_ </a:t>
            </a:r>
            <a:r>
              <a:rPr lang="en-IN" sz="4500" b="1" dirty="0">
                <a:latin typeface="Courier New" panose="02070309020205020404" pitchFamily="49" charset="0"/>
                <a:cs typeface="Courier New" panose="02070309020205020404" pitchFamily="49" charset="0"/>
              </a:rPr>
              <a:t>$References</a:t>
            </a:r>
            <a:endParaRPr lang="en-US" sz="45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01BB487-876C-461C-B7BE-6815D0268EB5}"/>
              </a:ext>
            </a:extLst>
          </p:cNvPr>
          <p:cNvSpPr txBox="1"/>
          <p:nvPr/>
        </p:nvSpPr>
        <p:spPr>
          <a:xfrm>
            <a:off x="723900" y="2476500"/>
            <a:ext cx="168402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Ansible: </a:t>
            </a:r>
          </a:p>
          <a:p>
            <a:endParaRPr lang="en-US" sz="25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r>
              <a:rPr lang="en-US" sz="25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 - Start here: </a:t>
            </a:r>
            <a:r>
              <a:rPr lang="en-US" sz="25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hlinkClick r:id="rId3"/>
              </a:rPr>
              <a:t>https://docs.ansible.com/ansible/2.8/index.html</a:t>
            </a:r>
            <a:endParaRPr lang="en-US" sz="25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endParaRPr lang="en-US" sz="25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r>
              <a:rPr lang="en-US" sz="25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 - Architecture: </a:t>
            </a:r>
            <a:r>
              <a:rPr lang="en-US" sz="25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hlinkClick r:id="rId4"/>
              </a:rPr>
              <a:t>https://docs.ansible.com/ansible/2.8/dev_guide/overview_architecture.html</a:t>
            </a:r>
            <a:endParaRPr lang="en-US" sz="25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endParaRPr lang="en-US" sz="25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r>
              <a:rPr lang="en-US" sz="25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 - Module architecture: </a:t>
            </a:r>
            <a:r>
              <a:rPr lang="en-US" sz="25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hlinkClick r:id="rId5"/>
              </a:rPr>
              <a:t>https://docs.ansible.com/ansible/2.8/dev_guide/developing_program_flow_modules.html</a:t>
            </a:r>
            <a:endParaRPr lang="en-US" sz="25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endParaRPr lang="en-US" sz="25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r>
              <a:rPr lang="en-US" sz="25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 - WinRM plugin: </a:t>
            </a:r>
            <a:r>
              <a:rPr lang="en-US" sz="25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hlinkClick r:id="rId6"/>
              </a:rPr>
              <a:t>https://docs.ansible.com/ansible/2.8/plugins/connection/winrm.html</a:t>
            </a:r>
            <a:r>
              <a:rPr lang="en-US" sz="25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</a:p>
          <a:p>
            <a:endParaRPr lang="en-US" sz="25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r>
              <a:rPr lang="en-US" sz="25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 - Ansible repo: </a:t>
            </a:r>
            <a:r>
              <a:rPr lang="en-US" sz="25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hlinkClick r:id="rId7"/>
              </a:rPr>
              <a:t>www.github.com/ansible/ansible</a:t>
            </a:r>
            <a:endParaRPr lang="en-US" sz="25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endParaRPr lang="en-US" sz="25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4334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A8B86D7-F5E9-4426-8F00-6433C8F4A8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5400" y="2171700"/>
            <a:ext cx="8277105" cy="6228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204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B548B7F-2307-43C4-B7D0-F732413DC51E}"/>
              </a:ext>
            </a:extLst>
          </p:cNvPr>
          <p:cNvSpPr txBox="1"/>
          <p:nvPr/>
        </p:nvSpPr>
        <p:spPr>
          <a:xfrm>
            <a:off x="838200" y="1703507"/>
            <a:ext cx="13487400" cy="6832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5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Prasoon Karunan V - Just another PowerShell fan	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5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Mostly show up as kvprasoon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5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Software Technologist @ Philips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5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Tweets @prasoonkarunan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5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Senior forum </a:t>
            </a:r>
            <a:r>
              <a:rPr lang="en-US" sz="350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moderator @ PowerShell</a:t>
            </a:r>
            <a:r>
              <a:rPr lang="en-US" sz="35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.org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5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PowerShell community hero 2019</a:t>
            </a: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B1CD8A-398E-4A84-87BB-5FB12F8ADC17}"/>
              </a:ext>
            </a:extLst>
          </p:cNvPr>
          <p:cNvSpPr txBox="1"/>
          <p:nvPr/>
        </p:nvSpPr>
        <p:spPr>
          <a:xfrm>
            <a:off x="228600" y="939760"/>
            <a:ext cx="73914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500" dirty="0"/>
              <a:t>&gt;_ </a:t>
            </a:r>
            <a:r>
              <a:rPr lang="en-IN" sz="4500" b="1" dirty="0">
                <a:latin typeface="Courier New" panose="02070309020205020404" pitchFamily="49" charset="0"/>
                <a:cs typeface="Courier New" panose="02070309020205020404" pitchFamily="49" charset="0"/>
              </a:rPr>
              <a:t>Get-Help About_Me</a:t>
            </a:r>
            <a:endParaRPr lang="en-US" sz="45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5800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B548B7F-2307-43C4-B7D0-F732413DC51E}"/>
              </a:ext>
            </a:extLst>
          </p:cNvPr>
          <p:cNvSpPr txBox="1"/>
          <p:nvPr/>
        </p:nvSpPr>
        <p:spPr>
          <a:xfrm>
            <a:off x="840971" y="1784904"/>
            <a:ext cx="13487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fontAlgn="base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3600" dirty="0"/>
              <a:t>Configuration Management and Ansible </a:t>
            </a:r>
            <a:endParaRPr lang="en-US" sz="4000" dirty="0"/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B1CD8A-398E-4A84-87BB-5FB12F8ADC17}"/>
              </a:ext>
            </a:extLst>
          </p:cNvPr>
          <p:cNvSpPr txBox="1"/>
          <p:nvPr/>
        </p:nvSpPr>
        <p:spPr>
          <a:xfrm>
            <a:off x="228600" y="939760"/>
            <a:ext cx="73914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500" dirty="0"/>
              <a:t>&gt;_ </a:t>
            </a:r>
            <a:r>
              <a:rPr lang="en-IN" sz="4500" b="1" dirty="0">
                <a:latin typeface="Courier New" panose="02070309020205020404" pitchFamily="49" charset="0"/>
                <a:cs typeface="Courier New" panose="02070309020205020404" pitchFamily="49" charset="0"/>
              </a:rPr>
              <a:t>Show-Agenda</a:t>
            </a:r>
            <a:endParaRPr lang="en-US" sz="45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FFB777-6130-48A6-8235-2885810B510B}"/>
              </a:ext>
            </a:extLst>
          </p:cNvPr>
          <p:cNvSpPr txBox="1"/>
          <p:nvPr/>
        </p:nvSpPr>
        <p:spPr>
          <a:xfrm>
            <a:off x="838200" y="2733840"/>
            <a:ext cx="13487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600" dirty="0"/>
              <a:t>Basic components in Ansible</a:t>
            </a:r>
            <a:endParaRPr lang="en-IN" sz="3600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B5702B-1FD5-49FF-A3EE-43588F411191}"/>
              </a:ext>
            </a:extLst>
          </p:cNvPr>
          <p:cNvSpPr txBox="1"/>
          <p:nvPr/>
        </p:nvSpPr>
        <p:spPr>
          <a:xfrm>
            <a:off x="840971" y="3844201"/>
            <a:ext cx="13487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fontAlgn="base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3600" dirty="0"/>
              <a:t>Ansible on Windows </a:t>
            </a:r>
            <a:endParaRPr lang="en-US" sz="4000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1E08C2-5677-4EB3-9FFF-2AA8859E2DC1}"/>
              </a:ext>
            </a:extLst>
          </p:cNvPr>
          <p:cNvSpPr txBox="1"/>
          <p:nvPr/>
        </p:nvSpPr>
        <p:spPr>
          <a:xfrm>
            <a:off x="834044" y="4860188"/>
            <a:ext cx="13487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fontAlgn="base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3600" dirty="0"/>
              <a:t>Custom module – Code walkthrough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A67717-C20D-477A-96C3-79FD3F5C3718}"/>
              </a:ext>
            </a:extLst>
          </p:cNvPr>
          <p:cNvSpPr txBox="1"/>
          <p:nvPr/>
        </p:nvSpPr>
        <p:spPr>
          <a:xfrm>
            <a:off x="851709" y="5903498"/>
            <a:ext cx="13487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fontAlgn="base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3600" dirty="0"/>
              <a:t>Demo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93C65F-91C8-4418-ADA4-D4C603F2D70C}"/>
              </a:ext>
            </a:extLst>
          </p:cNvPr>
          <p:cNvSpPr txBox="1"/>
          <p:nvPr/>
        </p:nvSpPr>
        <p:spPr>
          <a:xfrm>
            <a:off x="840971" y="6852434"/>
            <a:ext cx="13487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fontAlgn="base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3600" dirty="0"/>
              <a:t>Execution internals</a:t>
            </a:r>
            <a:endParaRPr lang="en-US" sz="3600" dirty="0"/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1D93592-A873-4E88-AC51-06A8017DC351}"/>
              </a:ext>
            </a:extLst>
          </p:cNvPr>
          <p:cNvSpPr txBox="1"/>
          <p:nvPr/>
        </p:nvSpPr>
        <p:spPr>
          <a:xfrm>
            <a:off x="876300" y="7928746"/>
            <a:ext cx="13487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fontAlgn="base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3600" dirty="0"/>
              <a:t>QnA </a:t>
            </a:r>
            <a:endParaRPr lang="en-US" sz="4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058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  <p:bldP spid="6" grpId="0"/>
      <p:bldP spid="7" grpId="0"/>
      <p:bldP spid="8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5D153EC-CC5A-41BA-8D70-1ABBB6B51EE7}"/>
              </a:ext>
            </a:extLst>
          </p:cNvPr>
          <p:cNvSpPr txBox="1"/>
          <p:nvPr/>
        </p:nvSpPr>
        <p:spPr>
          <a:xfrm>
            <a:off x="990600" y="1866900"/>
            <a:ext cx="16306800" cy="56707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5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Configuration management(CM) is a process of ensuring and tracking the expected state of a system, where the system can be a single computer or a complex  IT infrastructure. CM is used to configure Operating systems, Applications, Networks etc.</a:t>
            </a:r>
          </a:p>
          <a:p>
            <a:pPr>
              <a:lnSpc>
                <a:spcPct val="150000"/>
              </a:lnSpc>
            </a:pPr>
            <a:endParaRPr lang="en-US" sz="35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>
              <a:lnSpc>
                <a:spcPct val="200000"/>
              </a:lnSpc>
            </a:pPr>
            <a:r>
              <a:rPr lang="en-US" sz="35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CM tools: Chef, Puppet, Ansible, PowerShell DSC, </a:t>
            </a:r>
            <a:r>
              <a:rPr lang="en-US" sz="35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Saltstack</a:t>
            </a:r>
            <a:r>
              <a:rPr lang="en-US" sz="35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etc.</a:t>
            </a:r>
          </a:p>
          <a:p>
            <a:endParaRPr lang="en-US" sz="3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3BCCDD-3032-4202-A660-EC8B8AD01EA8}"/>
              </a:ext>
            </a:extLst>
          </p:cNvPr>
          <p:cNvSpPr txBox="1"/>
          <p:nvPr/>
        </p:nvSpPr>
        <p:spPr>
          <a:xfrm>
            <a:off x="228600" y="876300"/>
            <a:ext cx="156972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dirty="0"/>
              <a:t>&gt;_ </a:t>
            </a:r>
            <a:r>
              <a:rPr lang="en-US" sz="4500" b="1" dirty="0">
                <a:latin typeface="Courier New" panose="02070309020205020404" pitchFamily="49" charset="0"/>
                <a:cs typeface="Courier New" panose="02070309020205020404" pitchFamily="49" charset="0"/>
              </a:rPr>
              <a:t>Get-Help About_Configuration_Management</a:t>
            </a:r>
          </a:p>
        </p:txBody>
      </p:sp>
    </p:spTree>
    <p:extLst>
      <p:ext uri="{BB962C8B-B14F-4D97-AF65-F5344CB8AC3E}">
        <p14:creationId xmlns:p14="http://schemas.microsoft.com/office/powerpoint/2010/main" val="3676975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139C4CD-0F94-40F2-8AA9-9E37EA60144E}"/>
              </a:ext>
            </a:extLst>
          </p:cNvPr>
          <p:cNvSpPr txBox="1"/>
          <p:nvPr/>
        </p:nvSpPr>
        <p:spPr>
          <a:xfrm>
            <a:off x="762000" y="1821873"/>
            <a:ext cx="10615749" cy="8781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Another configuration management and orchestration tool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9C6AA8-3710-44D8-82C3-E268100E4001}"/>
              </a:ext>
            </a:extLst>
          </p:cNvPr>
          <p:cNvSpPr txBox="1"/>
          <p:nvPr/>
        </p:nvSpPr>
        <p:spPr>
          <a:xfrm>
            <a:off x="228600" y="1005870"/>
            <a:ext cx="83058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500" dirty="0"/>
              <a:t>&gt;_ </a:t>
            </a:r>
            <a:r>
              <a:rPr lang="en-IN" sz="4500" b="1" dirty="0">
                <a:latin typeface="Courier New" panose="02070309020205020404" pitchFamily="49" charset="0"/>
                <a:cs typeface="Courier New" panose="02070309020205020404" pitchFamily="49" charset="0"/>
              </a:rPr>
              <a:t>$Ansible</a:t>
            </a:r>
            <a:endParaRPr lang="en-US" sz="45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BA93DE-A673-45D8-A6DE-E788A3CCD820}"/>
              </a:ext>
            </a:extLst>
          </p:cNvPr>
          <p:cNvSpPr txBox="1"/>
          <p:nvPr/>
        </p:nvSpPr>
        <p:spPr>
          <a:xfrm>
            <a:off x="761999" y="2731235"/>
            <a:ext cx="10615749" cy="8781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Requires a Linux OS to run  - Ansible Controller 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98B9C0-2FFA-4539-A9D4-03DF33996B4F}"/>
              </a:ext>
            </a:extLst>
          </p:cNvPr>
          <p:cNvSpPr txBox="1"/>
          <p:nvPr/>
        </p:nvSpPr>
        <p:spPr>
          <a:xfrm>
            <a:off x="768926" y="3671770"/>
            <a:ext cx="10615749" cy="8781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It’s a CM tool, so uses Declarative syntax.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7429D7-1620-4C0A-90AB-9745C1376097}"/>
              </a:ext>
            </a:extLst>
          </p:cNvPr>
          <p:cNvSpPr txBox="1"/>
          <p:nvPr/>
        </p:nvSpPr>
        <p:spPr>
          <a:xfrm>
            <a:off x="782781" y="4549016"/>
            <a:ext cx="10615749" cy="8781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Agentless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2F6760-BFD7-473A-8A3E-6C28A82DC671}"/>
              </a:ext>
            </a:extLst>
          </p:cNvPr>
          <p:cNvSpPr txBox="1"/>
          <p:nvPr/>
        </p:nvSpPr>
        <p:spPr>
          <a:xfrm>
            <a:off x="782781" y="5504980"/>
            <a:ext cx="10615749" cy="8781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Uses YAML as configuration file.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308104-8C80-4BEA-9C51-6C237108D3F7}"/>
              </a:ext>
            </a:extLst>
          </p:cNvPr>
          <p:cNvSpPr txBox="1"/>
          <p:nvPr/>
        </p:nvSpPr>
        <p:spPr>
          <a:xfrm>
            <a:off x="761998" y="6381283"/>
            <a:ext cx="10615749" cy="8781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Uses SSH by default as connection plugin.</a:t>
            </a:r>
          </a:p>
        </p:txBody>
      </p:sp>
    </p:spTree>
    <p:extLst>
      <p:ext uri="{BB962C8B-B14F-4D97-AF65-F5344CB8AC3E}">
        <p14:creationId xmlns:p14="http://schemas.microsoft.com/office/powerpoint/2010/main" val="3803547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" grpId="0"/>
      <p:bldP spid="7" grpId="0"/>
      <p:bldP spid="8" grpId="0"/>
      <p:bldP spid="9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139C4CD-0F94-40F2-8AA9-9E37EA60144E}"/>
              </a:ext>
            </a:extLst>
          </p:cNvPr>
          <p:cNvSpPr txBox="1"/>
          <p:nvPr/>
        </p:nvSpPr>
        <p:spPr>
          <a:xfrm>
            <a:off x="917864" y="5600700"/>
            <a:ext cx="16687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Agentless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0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Controller has to handle concurrency when targeting large number of nodes.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9C6AA8-3710-44D8-82C3-E268100E4001}"/>
              </a:ext>
            </a:extLst>
          </p:cNvPr>
          <p:cNvSpPr txBox="1"/>
          <p:nvPr/>
        </p:nvSpPr>
        <p:spPr>
          <a:xfrm>
            <a:off x="228600" y="1005870"/>
            <a:ext cx="150114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500" dirty="0"/>
              <a:t>&gt;_ </a:t>
            </a:r>
            <a:r>
              <a:rPr lang="en-IN" sz="45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Compare-Object $AgentBased $AgentLess</a:t>
            </a:r>
            <a:endParaRPr lang="en-US" sz="45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9FC10C-B973-472D-860F-8AF8F5F9D184}"/>
              </a:ext>
            </a:extLst>
          </p:cNvPr>
          <p:cNvSpPr txBox="1"/>
          <p:nvPr/>
        </p:nvSpPr>
        <p:spPr>
          <a:xfrm>
            <a:off x="952500" y="2248912"/>
            <a:ext cx="166878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Agent based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0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Good as there isn’t much load on the controller/master node when targeting a large number of nodes.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DBB8A5-A43C-4846-B768-EAFD99E53896}"/>
              </a:ext>
            </a:extLst>
          </p:cNvPr>
          <p:cNvSpPr txBox="1"/>
          <p:nvPr/>
        </p:nvSpPr>
        <p:spPr>
          <a:xfrm>
            <a:off x="952500" y="4337944"/>
            <a:ext cx="16687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But agents has to be pre installed and configured on each of the target node.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1AF9AA-B7B0-4211-AF21-7C481FD9C4EF}"/>
              </a:ext>
            </a:extLst>
          </p:cNvPr>
          <p:cNvSpPr txBox="1"/>
          <p:nvPr/>
        </p:nvSpPr>
        <p:spPr>
          <a:xfrm>
            <a:off x="952500" y="7459845"/>
            <a:ext cx="16687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But zero configurations required in the target node.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1793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" grpId="0"/>
      <p:bldP spid="7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605C792-DCED-48ED-B888-54F1FE02784E}"/>
              </a:ext>
            </a:extLst>
          </p:cNvPr>
          <p:cNvSpPr txBox="1"/>
          <p:nvPr/>
        </p:nvSpPr>
        <p:spPr>
          <a:xfrm>
            <a:off x="949036" y="2184535"/>
            <a:ext cx="16002000" cy="8781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Still agentless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5E9DC5-FD76-43DA-9C10-A83F226FD94C}"/>
              </a:ext>
            </a:extLst>
          </p:cNvPr>
          <p:cNvSpPr txBox="1"/>
          <p:nvPr/>
        </p:nvSpPr>
        <p:spPr>
          <a:xfrm>
            <a:off x="228600" y="1005870"/>
            <a:ext cx="83058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500" dirty="0"/>
              <a:t>&gt;_ </a:t>
            </a:r>
            <a:r>
              <a:rPr lang="en-IN" sz="4500" b="1" dirty="0">
                <a:latin typeface="Courier New" panose="02070309020205020404" pitchFamily="49" charset="0"/>
                <a:cs typeface="Courier New" panose="02070309020205020404" pitchFamily="49" charset="0"/>
              </a:rPr>
              <a:t>$Ansible.Windows</a:t>
            </a:r>
            <a:endParaRPr lang="en-US" sz="45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2D6205-A324-4E87-B527-8F0DF8B61332}"/>
              </a:ext>
            </a:extLst>
          </p:cNvPr>
          <p:cNvSpPr txBox="1"/>
          <p:nvPr/>
        </p:nvSpPr>
        <p:spPr>
          <a:xfrm>
            <a:off x="949036" y="3017464"/>
            <a:ext cx="16002000" cy="8781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Connection plugins.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2D9E48-42EF-405C-9B2C-E7898CBC4D8B}"/>
              </a:ext>
            </a:extLst>
          </p:cNvPr>
          <p:cNvSpPr txBox="1"/>
          <p:nvPr/>
        </p:nvSpPr>
        <p:spPr>
          <a:xfrm>
            <a:off x="949036" y="3850393"/>
            <a:ext cx="16002000" cy="8781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WinRM – uses pywinrm to connect from Ansible controller to Windows node.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850BD5-77B3-4448-8987-2554396A8C40}"/>
              </a:ext>
            </a:extLst>
          </p:cNvPr>
          <p:cNvSpPr txBox="1"/>
          <p:nvPr/>
        </p:nvSpPr>
        <p:spPr>
          <a:xfrm>
            <a:off x="914400" y="4752432"/>
            <a:ext cx="16002000" cy="8781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PSRP – uses pypsrp plugin to connect to Windows node.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0B14D8-D49F-40EE-A09D-BA6C5CEA5FFF}"/>
              </a:ext>
            </a:extLst>
          </p:cNvPr>
          <p:cNvSpPr txBox="1"/>
          <p:nvPr/>
        </p:nvSpPr>
        <p:spPr>
          <a:xfrm>
            <a:off x="914400" y="5678161"/>
            <a:ext cx="16002000" cy="8781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SSH with Win32-OpenSSH – OpenSSH has to be installed in target node.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307FC99-D617-4C6F-A682-554D769C1D90}"/>
              </a:ext>
            </a:extLst>
          </p:cNvPr>
          <p:cNvSpPr txBox="1"/>
          <p:nvPr/>
        </p:nvSpPr>
        <p:spPr>
          <a:xfrm>
            <a:off x="900545" y="6556350"/>
            <a:ext cx="16002000" cy="8781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Requires min PowerShell 3.0 on target node.</a:t>
            </a:r>
          </a:p>
        </p:txBody>
      </p:sp>
    </p:spTree>
    <p:extLst>
      <p:ext uri="{BB962C8B-B14F-4D97-AF65-F5344CB8AC3E}">
        <p14:creationId xmlns:p14="http://schemas.microsoft.com/office/powerpoint/2010/main" val="1721180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  <p:bldP spid="7" grpId="0"/>
      <p:bldP spid="8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605C792-DCED-48ED-B888-54F1FE02784E}"/>
              </a:ext>
            </a:extLst>
          </p:cNvPr>
          <p:cNvSpPr txBox="1"/>
          <p:nvPr/>
        </p:nvSpPr>
        <p:spPr>
          <a:xfrm>
            <a:off x="762000" y="1821873"/>
            <a:ext cx="15925800" cy="8781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Playbook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5E9DC5-FD76-43DA-9C10-A83F226FD94C}"/>
              </a:ext>
            </a:extLst>
          </p:cNvPr>
          <p:cNvSpPr txBox="1"/>
          <p:nvPr/>
        </p:nvSpPr>
        <p:spPr>
          <a:xfrm>
            <a:off x="228600" y="1005870"/>
            <a:ext cx="100584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500" dirty="0"/>
              <a:t>&gt;_ </a:t>
            </a:r>
            <a:r>
              <a:rPr lang="en-IN" sz="4500" b="1" dirty="0">
                <a:latin typeface="Courier New" panose="02070309020205020404" pitchFamily="49" charset="0"/>
                <a:cs typeface="Courier New" panose="02070309020205020404" pitchFamily="49" charset="0"/>
              </a:rPr>
              <a:t>$Ansible.BasicComponents</a:t>
            </a:r>
            <a:endParaRPr lang="en-US" sz="45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FBC2C1-9707-42E7-B326-5C39311540B9}"/>
              </a:ext>
            </a:extLst>
          </p:cNvPr>
          <p:cNvSpPr txBox="1"/>
          <p:nvPr/>
        </p:nvSpPr>
        <p:spPr>
          <a:xfrm>
            <a:off x="762000" y="2700062"/>
            <a:ext cx="15925800" cy="8781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Task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40E983-950A-4BFF-BAC0-CE5C07ACA293}"/>
              </a:ext>
            </a:extLst>
          </p:cNvPr>
          <p:cNvSpPr txBox="1"/>
          <p:nvPr/>
        </p:nvSpPr>
        <p:spPr>
          <a:xfrm>
            <a:off x="762000" y="3578251"/>
            <a:ext cx="15925800" cy="8781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Module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CA7BCF-ADE2-400C-B235-0D77C4DC59BE}"/>
              </a:ext>
            </a:extLst>
          </p:cNvPr>
          <p:cNvSpPr txBox="1"/>
          <p:nvPr/>
        </p:nvSpPr>
        <p:spPr>
          <a:xfrm>
            <a:off x="762000" y="4456440"/>
            <a:ext cx="15925800" cy="8781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Variable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684ABD-3B7E-4AC1-97ED-2B1EEF1B3315}"/>
              </a:ext>
            </a:extLst>
          </p:cNvPr>
          <p:cNvSpPr txBox="1"/>
          <p:nvPr/>
        </p:nvSpPr>
        <p:spPr>
          <a:xfrm>
            <a:off x="762000" y="5391465"/>
            <a:ext cx="15925800" cy="8781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Inventory file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408E3EB-AE5E-4465-99F8-0493C9D2DDE5}"/>
              </a:ext>
            </a:extLst>
          </p:cNvPr>
          <p:cNvSpPr txBox="1"/>
          <p:nvPr/>
        </p:nvSpPr>
        <p:spPr>
          <a:xfrm>
            <a:off x="796636" y="6351679"/>
            <a:ext cx="15925800" cy="8781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Host variables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69860C6-7790-4581-AF44-C014F555BA2D}"/>
              </a:ext>
            </a:extLst>
          </p:cNvPr>
          <p:cNvSpPr txBox="1"/>
          <p:nvPr/>
        </p:nvSpPr>
        <p:spPr>
          <a:xfrm>
            <a:off x="796636" y="7311893"/>
            <a:ext cx="15925800" cy="8781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Ansible configuration (ansible.cfg)</a:t>
            </a:r>
          </a:p>
        </p:txBody>
      </p:sp>
    </p:spTree>
    <p:extLst>
      <p:ext uri="{BB962C8B-B14F-4D97-AF65-F5344CB8AC3E}">
        <p14:creationId xmlns:p14="http://schemas.microsoft.com/office/powerpoint/2010/main" val="1915388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  <p:bldP spid="7" grpId="0"/>
      <p:bldP spid="8" grpId="0"/>
      <p:bldP spid="11" grpId="0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7B0D4F9-72B8-4907-A86D-713CE989537B}"/>
              </a:ext>
            </a:extLst>
          </p:cNvPr>
          <p:cNvSpPr txBox="1"/>
          <p:nvPr/>
        </p:nvSpPr>
        <p:spPr>
          <a:xfrm>
            <a:off x="762000" y="2019300"/>
            <a:ext cx="159258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[win20191]</a:t>
            </a:r>
          </a:p>
          <a:p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192.168.1.150</a:t>
            </a:r>
          </a:p>
          <a:p>
            <a:b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[win20191:vars]</a:t>
            </a:r>
          </a:p>
          <a:p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ansible_user = administrator</a:t>
            </a:r>
          </a:p>
          <a:p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ansible_password = c00l@abc</a:t>
            </a:r>
          </a:p>
          <a:p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ansible_connection = winrm</a:t>
            </a:r>
          </a:p>
          <a:p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ansible_port = 5985</a:t>
            </a:r>
          </a:p>
          <a:p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ansible_winrm_transport = ntlm</a:t>
            </a:r>
          </a:p>
          <a:p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ansible_winrm_server_cert_validation = ignore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A8A778-D3A3-427C-A618-2D5C1DB1DD17}"/>
              </a:ext>
            </a:extLst>
          </p:cNvPr>
          <p:cNvSpPr txBox="1"/>
          <p:nvPr/>
        </p:nvSpPr>
        <p:spPr>
          <a:xfrm>
            <a:off x="228600" y="1005870"/>
            <a:ext cx="115062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500" dirty="0"/>
              <a:t>&gt;_ </a:t>
            </a:r>
            <a:r>
              <a:rPr lang="en-IN" sz="4500" b="1" dirty="0">
                <a:latin typeface="Courier New" panose="02070309020205020404" pitchFamily="49" charset="0"/>
                <a:cs typeface="Courier New" panose="02070309020205020404" pitchFamily="49" charset="0"/>
              </a:rPr>
              <a:t>Get-Content .\inventory.ini</a:t>
            </a:r>
            <a:endParaRPr lang="en-US" sz="45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7663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1742</TotalTime>
  <Words>741</Words>
  <Application>Microsoft Office PowerPoint</Application>
  <PresentationFormat>Custom</PresentationFormat>
  <Paragraphs>132</Paragraphs>
  <Slides>16</Slides>
  <Notes>2</Notes>
  <HiddenSlides>2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 Unicode MS</vt:lpstr>
      <vt:lpstr>Calibri</vt:lpstr>
      <vt:lpstr>Bahnschrift SemiCondensed</vt:lpstr>
      <vt:lpstr>Dubai Medium</vt:lpstr>
      <vt:lpstr>Arial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POwershell conference asia</dc:title>
  <dc:creator>Prateek Singh</dc:creator>
  <cp:lastModifiedBy>prasoon karunan v</cp:lastModifiedBy>
  <cp:revision>61</cp:revision>
  <dcterms:created xsi:type="dcterms:W3CDTF">2006-08-16T00:00:00Z</dcterms:created>
  <dcterms:modified xsi:type="dcterms:W3CDTF">2019-09-21T07:01:47Z</dcterms:modified>
  <dc:identifier>DADhJp9RznA</dc:identifier>
</cp:coreProperties>
</file>