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4" r:id="rId4"/>
    <p:sldId id="262" r:id="rId5"/>
    <p:sldId id="269" r:id="rId6"/>
    <p:sldId id="274" r:id="rId7"/>
    <p:sldId id="266" r:id="rId8"/>
    <p:sldId id="263" r:id="rId9"/>
    <p:sldId id="278" r:id="rId10"/>
    <p:sldId id="276" r:id="rId11"/>
    <p:sldId id="277" r:id="rId12"/>
  </p:sldIdLst>
  <p:sldSz cx="18288000" cy="10287000"/>
  <p:notesSz cx="6858000" cy="9144000"/>
  <p:embeddedFontLst>
    <p:embeddedFont>
      <p:font typeface="Bahnschrift SemiCondensed" panose="020B0502040204020203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ubai Medium" panose="020B0603030403030204" pitchFamily="34" charset="-78"/>
      <p:regular r:id="rId20"/>
    </p:embeddedFont>
    <p:embeddedFont>
      <p:font typeface="Space Mono" panose="02000809030000020004" pitchFamily="49" charset="0"/>
      <p:bold r:id="rId21"/>
    </p:embeddedFont>
    <p:embeddedFont>
      <p:font typeface="Space Mono" panose="02000809030000020004" pitchFamily="49" charset="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544"/>
    <a:srgbClr val="0C1241"/>
    <a:srgbClr val="E8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3706" autoAdjust="0"/>
  </p:normalViewPr>
  <p:slideViewPr>
    <p:cSldViewPr>
      <p:cViewPr varScale="1">
        <p:scale>
          <a:sx n="31" d="100"/>
          <a:sy n="31" d="100"/>
        </p:scale>
        <p:origin x="52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031E-CC76-4CD4-B9E1-CA1DF717680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8A43-E6D0-42D1-8646-D1BD1132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PowerShell in multiple versions is in use today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Since PowerShell 6, PowerShell is not OS-specific</a:t>
            </a:r>
          </a:p>
          <a:p>
            <a:pPr marL="171450" indent="-171450">
              <a:buFontTx/>
              <a:buChar char="-"/>
            </a:pPr>
            <a:r>
              <a:rPr lang="en-US" dirty="0"/>
              <a:t>Available on Windows Client/Server/IoT, macOS, Linux – Ubuntu, Debian, RedHat, CentOS, Fedora, Alpine, Raspberry Pi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Xplat</a:t>
            </a:r>
            <a:r>
              <a:rPr lang="en-US" dirty="0"/>
              <a:t> applications use PowerShell under the hood and need it to work where they do</a:t>
            </a:r>
          </a:p>
          <a:p>
            <a:pPr marL="171450" indent="-171450">
              <a:buFontTx/>
              <a:buChar char="-"/>
            </a:pPr>
            <a:r>
              <a:rPr lang="en-US" dirty="0"/>
              <a:t>Many platform-specific PowerShell applications still need to work with common modules – these must support large numbers of platforms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6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Can try to write one script per platform</a:t>
            </a:r>
          </a:p>
          <a:p>
            <a:pPr marL="171450" indent="-171450">
              <a:buFontTx/>
              <a:buChar char="-"/>
            </a:pPr>
            <a:r>
              <a:rPr lang="en-AU" dirty="0"/>
              <a:t>But most of the code will probably do the same thing</a:t>
            </a:r>
          </a:p>
          <a:p>
            <a:pPr marL="171450" indent="-171450">
              <a:buFontTx/>
              <a:buChar char="-"/>
            </a:pPr>
            <a:r>
              <a:rPr lang="en-AU" dirty="0"/>
              <a:t>And usually needs to start from a common entry point/call anyway</a:t>
            </a:r>
          </a:p>
          <a:p>
            <a:pPr marL="171450" indent="-171450">
              <a:buFontTx/>
              <a:buChar char="-"/>
            </a:pPr>
            <a:r>
              <a:rPr lang="en-AU" dirty="0"/>
              <a:t>Platforms aren’t as simple as PowerShell version and OS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Combination of PS, OS, .NET version, installed features, modules, etc.</a:t>
            </a:r>
          </a:p>
          <a:p>
            <a:pPr marL="171450" lvl="0" indent="-171450">
              <a:buFontTx/>
              <a:buChar char="-"/>
            </a:pPr>
            <a:r>
              <a:rPr lang="en-AU" dirty="0"/>
              <a:t>So instead, strategy is to write code that uses PS and .NET abstractions</a:t>
            </a:r>
          </a:p>
          <a:p>
            <a:pPr marL="171450" lvl="0" indent="-171450">
              <a:buFontTx/>
              <a:buChar char="-"/>
            </a:pPr>
            <a:r>
              <a:rPr lang="en-AU" dirty="0"/>
              <a:t>Can deviate with logic for specific platform needs</a:t>
            </a:r>
          </a:p>
          <a:p>
            <a:pPr marL="171450" lvl="0" indent="-171450">
              <a:buFontTx/>
              <a:buChar char="-"/>
            </a:pPr>
            <a:r>
              <a:rPr lang="en-AU" dirty="0"/>
              <a:t>Some general strategies for this</a:t>
            </a:r>
          </a:p>
          <a:p>
            <a:pPr marL="171450" lvl="0" indent="-171450">
              <a:buFontTx/>
              <a:buChar char="-"/>
            </a:pPr>
            <a:r>
              <a:rPr lang="en-AU" dirty="0"/>
              <a:t>But also there are tools that can help with it, especially all the small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Choice of editor is important and there are a number of options</a:t>
            </a:r>
          </a:p>
          <a:p>
            <a:pPr marL="171450" indent="-171450">
              <a:buFontTx/>
              <a:buChar char="-"/>
            </a:pPr>
            <a:r>
              <a:rPr lang="en-AU" dirty="0"/>
              <a:t>But going to talk about </a:t>
            </a:r>
            <a:r>
              <a:rPr lang="en-AU" dirty="0" err="1"/>
              <a:t>VSCode</a:t>
            </a:r>
            <a:r>
              <a:rPr lang="en-AU" dirty="0"/>
              <a:t> because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It’s very cross-platform and works in all the places PowerShell does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It has excellent support for more than PowerShell</a:t>
            </a:r>
          </a:p>
          <a:p>
            <a:pPr marL="1085850" lvl="2" indent="-171450">
              <a:buFontTx/>
              <a:buChar char="-"/>
            </a:pPr>
            <a:r>
              <a:rPr lang="en-AU" dirty="0"/>
              <a:t>Declarative config languages like JSON, XML, YAML</a:t>
            </a:r>
          </a:p>
          <a:p>
            <a:pPr marL="1085850" lvl="2" indent="-171450">
              <a:buFontTx/>
              <a:buChar char="-"/>
            </a:pPr>
            <a:r>
              <a:rPr lang="en-AU" dirty="0"/>
              <a:t>Also other tools, like C#, Python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Recently added remote extension support for working from one machine on another – totally separate from PowerShell remoting</a:t>
            </a:r>
          </a:p>
          <a:p>
            <a:pPr marL="171450" lvl="0" indent="-171450">
              <a:buFontTx/>
              <a:buChar char="-"/>
            </a:pPr>
            <a:r>
              <a:rPr lang="en-AU" dirty="0"/>
              <a:t>The PowerShell extension adds PowerShell IDE support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Completions, debugging, integrated console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Recently released a new version</a:t>
            </a:r>
          </a:p>
          <a:p>
            <a:pPr marL="171450" lvl="0" indent="-171450">
              <a:buFontTx/>
              <a:buChar char="-"/>
            </a:pPr>
            <a:r>
              <a:rPr lang="en-AU" dirty="0" err="1"/>
              <a:t>PSScriptAnalyzer</a:t>
            </a:r>
            <a:r>
              <a:rPr lang="en-AU" dirty="0"/>
              <a:t> provides linting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Powerful tool for cross-platform script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Prevents bad habits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Encourages portable PowerShell usage</a:t>
            </a:r>
          </a:p>
          <a:p>
            <a:pPr marL="171450" lvl="0" indent="-171450">
              <a:buFontTx/>
              <a:buChar char="-"/>
            </a:pPr>
            <a:r>
              <a:rPr lang="en-AU" dirty="0"/>
              <a:t>Cross compatibility rules recently introduced in 1.18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Designed specifically to help author PowerShell targeting different platforms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Will show more on this shortly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Innocent looking command, runs fine in PS 6+, but problems in PS 5</a:t>
            </a:r>
          </a:p>
          <a:p>
            <a:pPr marL="171450" indent="-171450">
              <a:buFontTx/>
              <a:buChar char="-"/>
            </a:pPr>
            <a:r>
              <a:rPr lang="en-AU" dirty="0"/>
              <a:t>Show running in PS 7 and then PS 5</a:t>
            </a:r>
          </a:p>
          <a:p>
            <a:pPr marL="171450" indent="-171450">
              <a:buFontTx/>
              <a:buChar char="-"/>
            </a:pPr>
            <a:r>
              <a:rPr lang="en-AU" dirty="0"/>
              <a:t>Command is ASCII until dash, then UTF-8</a:t>
            </a:r>
          </a:p>
          <a:p>
            <a:pPr marL="171450" indent="-171450">
              <a:buFontTx/>
              <a:buChar char="-"/>
            </a:pPr>
            <a:r>
              <a:rPr lang="en-AU" dirty="0"/>
              <a:t>Windows PowerShell guesses CP-1252 / latin-1</a:t>
            </a:r>
          </a:p>
          <a:p>
            <a:pPr marL="171450" indent="-171450">
              <a:buFontTx/>
              <a:buChar char="-"/>
            </a:pPr>
            <a:r>
              <a:rPr lang="en-AU" dirty="0"/>
              <a:t>Old behaviour needed to be changed because language specific</a:t>
            </a:r>
          </a:p>
          <a:p>
            <a:pPr marL="171450" indent="-171450">
              <a:buFontTx/>
              <a:buChar char="-"/>
            </a:pPr>
            <a:r>
              <a:rPr lang="en-AU" dirty="0"/>
              <a:t>Fix with a BOM, PowerShell sees this and knows UTF-8</a:t>
            </a:r>
          </a:p>
          <a:p>
            <a:pPr marL="171450" indent="-171450">
              <a:buFontTx/>
              <a:buChar char="-"/>
            </a:pPr>
            <a:r>
              <a:rPr lang="en-AU" dirty="0"/>
              <a:t>Not a perfect solution – Linux utilities don’t like it as much</a:t>
            </a:r>
          </a:p>
          <a:p>
            <a:pPr marL="171450" indent="-171450">
              <a:buFontTx/>
              <a:buChar char="-"/>
            </a:pPr>
            <a:r>
              <a:rPr lang="en-AU" dirty="0" err="1"/>
              <a:t>VSCode</a:t>
            </a:r>
            <a:r>
              <a:rPr lang="en-AU" dirty="0"/>
              <a:t> makes setting and opening files in encoding easy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Notepad can do this too</a:t>
            </a:r>
          </a:p>
          <a:p>
            <a:pPr marL="171450" lvl="0" indent="-171450">
              <a:buFontTx/>
              <a:buChar char="-"/>
            </a:pPr>
            <a:r>
              <a:rPr lang="en-AU" dirty="0"/>
              <a:t>ISE does not configure this easily at all, although it’s possible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Has a tendency to resave files</a:t>
            </a:r>
          </a:p>
          <a:p>
            <a:pPr marL="171450" lvl="0" indent="-171450">
              <a:buFontTx/>
              <a:buChar char="-"/>
            </a:pPr>
            <a:r>
              <a:rPr lang="en-AU" dirty="0"/>
              <a:t>Clipboard in Windows also does some mangling, e.g. copying over RDP or Hyper-V</a:t>
            </a:r>
          </a:p>
          <a:p>
            <a:pPr marL="171450" lvl="0" indent="-171450">
              <a:buFontTx/>
              <a:buChar char="-"/>
            </a:pPr>
            <a:r>
              <a:rPr lang="en-AU" dirty="0"/>
              <a:t>If you share code, beware of editors that quietly change encoding back</a:t>
            </a:r>
          </a:p>
          <a:p>
            <a:pPr marL="171450" lvl="0" indent="-171450">
              <a:buFontTx/>
              <a:buChar char="-"/>
            </a:pPr>
            <a:r>
              <a:rPr lang="en-AU" dirty="0"/>
              <a:t>Source control makes this look like a huge diff where nothing has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3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owerShell/PSScriptAnalyzer/tree/master/PSCompatibilityCollecto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SScriptAnalyzer/blob/master/RuleDocumentation/UseCompatibleCommands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SScriptAnalyzer/tree/master/PSCompatibilityCollector/optional_pro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7137-5EA9-4A26-9AEE-D947CFE284D0}"/>
              </a:ext>
            </a:extLst>
          </p:cNvPr>
          <p:cNvSpPr txBox="1"/>
          <p:nvPr/>
        </p:nvSpPr>
        <p:spPr>
          <a:xfrm>
            <a:off x="3048000" y="1943100"/>
            <a:ext cx="12649200" cy="15388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400" dirty="0">
                <a:latin typeface="Dubai Medium"/>
                <a:cs typeface="Dubai Medium"/>
              </a:rPr>
              <a:t>Cross-Platform Scripting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E560D-5201-4258-A16C-54FA205073F4}"/>
              </a:ext>
            </a:extLst>
          </p:cNvPr>
          <p:cNvSpPr txBox="1"/>
          <p:nvPr/>
        </p:nvSpPr>
        <p:spPr>
          <a:xfrm>
            <a:off x="2171700" y="3481983"/>
            <a:ext cx="139446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Dubai Medium"/>
                <a:cs typeface="Dubai Medium"/>
              </a:rPr>
              <a:t>With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Dubai Medium"/>
                <a:cs typeface="Dubai Medium"/>
              </a:rPr>
              <a:t>VSCode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Dubai Medium"/>
                <a:cs typeface="Dubai Medium"/>
              </a:rPr>
              <a:t> and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Dubai Medium"/>
                <a:cs typeface="Dubai Medium"/>
              </a:rPr>
              <a:t>PSScriptAnalyzer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D8BAC-A2F5-4F32-8943-DF53A9201993}"/>
              </a:ext>
            </a:extLst>
          </p:cNvPr>
          <p:cNvSpPr txBox="1"/>
          <p:nvPr/>
        </p:nvSpPr>
        <p:spPr>
          <a:xfrm>
            <a:off x="3713018" y="6035577"/>
            <a:ext cx="10861964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dirty="0">
                <a:latin typeface="Bahnschrift SemiCondensed"/>
                <a:cs typeface="Dubai Medium"/>
              </a:rPr>
              <a:t>Rob Holt</a:t>
            </a:r>
            <a:br>
              <a:rPr lang="en-US" sz="6000" dirty="0">
                <a:latin typeface="Bahnschrift SemiCondensed" panose="020B0502040204020203" pitchFamily="34" charset="0"/>
                <a:cs typeface="Dubai Medium" panose="020B0604020202020204" pitchFamily="34" charset="-78"/>
              </a:rPr>
            </a:b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Bahnschrift SemiCondensed"/>
                <a:cs typeface="Dubai Medium"/>
              </a:rPr>
              <a:t>Software Engineer, PowerShell Team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Condensed"/>
              <a:cs typeface="Dubai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1AC8B8-FA40-4826-BC18-273B785FBA7F}"/>
              </a:ext>
            </a:extLst>
          </p:cNvPr>
          <p:cNvSpPr/>
          <p:nvPr/>
        </p:nvSpPr>
        <p:spPr>
          <a:xfrm>
            <a:off x="16916400" y="83439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436D2E-28A2-4CC8-9AD7-911BEDAB9E5F}"/>
              </a:ext>
            </a:extLst>
          </p:cNvPr>
          <p:cNvSpPr/>
          <p:nvPr/>
        </p:nvSpPr>
        <p:spPr>
          <a:xfrm>
            <a:off x="15240000" y="8343900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30487-402C-4373-9D78-F45D29DBFEF7}"/>
              </a:ext>
            </a:extLst>
          </p:cNvPr>
          <p:cNvSpPr/>
          <p:nvPr/>
        </p:nvSpPr>
        <p:spPr>
          <a:xfrm>
            <a:off x="1714500" y="8357938"/>
            <a:ext cx="2667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3DBD2-A058-4B59-A349-68B00CE30A64}"/>
              </a:ext>
            </a:extLst>
          </p:cNvPr>
          <p:cNvSpPr txBox="1"/>
          <p:nvPr/>
        </p:nvSpPr>
        <p:spPr>
          <a:xfrm>
            <a:off x="16916400" y="8294249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26844-108C-4F33-8AAB-F110B481EC43}"/>
              </a:ext>
            </a:extLst>
          </p:cNvPr>
          <p:cNvSpPr txBox="1"/>
          <p:nvPr/>
        </p:nvSpPr>
        <p:spPr>
          <a:xfrm>
            <a:off x="15240000" y="8267700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2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4AE374-67F4-4FD9-B49D-0779E71EDF7C}"/>
              </a:ext>
            </a:extLst>
          </p:cNvPr>
          <p:cNvSpPr txBox="1">
            <a:spLocks/>
          </p:cNvSpPr>
          <p:nvPr/>
        </p:nvSpPr>
        <p:spPr>
          <a:xfrm>
            <a:off x="533400" y="1104899"/>
            <a:ext cx="16687800" cy="172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How does it work?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BF1E18-5222-40BB-BE2C-E75F071A36B4}"/>
              </a:ext>
            </a:extLst>
          </p:cNvPr>
          <p:cNvSpPr txBox="1">
            <a:spLocks/>
          </p:cNvSpPr>
          <p:nvPr/>
        </p:nvSpPr>
        <p:spPr>
          <a:xfrm>
            <a:off x="533400" y="2430462"/>
            <a:ext cx="16687800" cy="682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Magic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Store a big dump of JSON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Build a common profile (everything from any profile)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Look for things not in a target but in the common profile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Can manipulate with </a:t>
            </a:r>
            <a:r>
              <a:rPr lang="en-AU" sz="44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PSCompatibilityCollector</a:t>
            </a: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module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Build your own! Plan to publish to </a:t>
            </a:r>
            <a:r>
              <a:rPr lang="en-AU" sz="44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PSGallery</a:t>
            </a: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soon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  <a:hlinkClick r:id="rId4"/>
              </a:rPr>
              <a:t>https://github.com/PowerShell/PSScriptAnalyzer/tree/master/PSCompatibilityCollector</a:t>
            </a:r>
            <a:endParaRPr lang="en-AU" sz="40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764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4AE374-67F4-4FD9-B49D-0779E71EDF7C}"/>
              </a:ext>
            </a:extLst>
          </p:cNvPr>
          <p:cNvSpPr txBox="1">
            <a:spLocks/>
          </p:cNvSpPr>
          <p:nvPr/>
        </p:nvSpPr>
        <p:spPr>
          <a:xfrm>
            <a:off x="533400" y="1104899"/>
            <a:ext cx="16687800" cy="172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Summary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BF1E18-5222-40BB-BE2C-E75F071A36B4}"/>
              </a:ext>
            </a:extLst>
          </p:cNvPr>
          <p:cNvSpPr txBox="1">
            <a:spLocks/>
          </p:cNvSpPr>
          <p:nvPr/>
        </p:nvSpPr>
        <p:spPr>
          <a:xfrm>
            <a:off x="533400" y="2430462"/>
            <a:ext cx="16687800" cy="682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VSCode</a:t>
            </a: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has tooling to help cross-plat scripting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PSScriptAnalyzer</a:t>
            </a: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default rules also help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Cross-compatibility rules really come into play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Rules aren’t all-powerful, but they find hidden traps before executing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Plenty of tricks we could add – help us</a:t>
            </a:r>
          </a:p>
          <a:p>
            <a:pPr algn="l"/>
            <a:endParaRPr lang="en-AU" sz="44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AU" sz="44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458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4AE374-67F4-4FD9-B49D-0779E71EDF7C}"/>
              </a:ext>
            </a:extLst>
          </p:cNvPr>
          <p:cNvSpPr txBox="1">
            <a:spLocks/>
          </p:cNvSpPr>
          <p:nvPr/>
        </p:nvSpPr>
        <p:spPr>
          <a:xfrm>
            <a:off x="533400" y="1104899"/>
            <a:ext cx="16687800" cy="172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Multiple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PowerShells</a:t>
            </a:r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, Multiple Platforms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BF1E18-5222-40BB-BE2C-E75F071A36B4}"/>
              </a:ext>
            </a:extLst>
          </p:cNvPr>
          <p:cNvSpPr txBox="1">
            <a:spLocks/>
          </p:cNvSpPr>
          <p:nvPr/>
        </p:nvSpPr>
        <p:spPr>
          <a:xfrm>
            <a:off x="533400" y="2430462"/>
            <a:ext cx="16687800" cy="682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PowerShell 3, 4, 5.1, 6.2, 7 all in use today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PowerShell 6+ supports multiple operating systems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PowerShell scripts deployed to different OSes, different PS versions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Modules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40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PSScriptAnalyzer</a:t>
            </a: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, </a:t>
            </a:r>
            <a:r>
              <a:rPr lang="en-AU" sz="40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PowerShellEditorServices</a:t>
            </a: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, Pester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AU" sz="44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643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4AE374-67F4-4FD9-B49D-0779E71EDF7C}"/>
              </a:ext>
            </a:extLst>
          </p:cNvPr>
          <p:cNvSpPr txBox="1">
            <a:spLocks/>
          </p:cNvSpPr>
          <p:nvPr/>
        </p:nvSpPr>
        <p:spPr>
          <a:xfrm>
            <a:off x="533400" y="1104899"/>
            <a:ext cx="16687800" cy="172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Cross-platform Strategies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BF1E18-5222-40BB-BE2C-E75F071A36B4}"/>
              </a:ext>
            </a:extLst>
          </p:cNvPr>
          <p:cNvSpPr txBox="1">
            <a:spLocks/>
          </p:cNvSpPr>
          <p:nvPr/>
        </p:nvSpPr>
        <p:spPr>
          <a:xfrm>
            <a:off x="533400" y="2430462"/>
            <a:ext cx="16687800" cy="682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One script per platform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Code duplication, still need an entry point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Combinatorics are bad (OS x PS version x other stuff?)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(Re)write code to be more general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Apply a few general tips: encoding, casing, paths, environment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Tool it!</a:t>
            </a:r>
          </a:p>
        </p:txBody>
      </p:sp>
    </p:spTree>
    <p:extLst>
      <p:ext uri="{BB962C8B-B14F-4D97-AF65-F5344CB8AC3E}">
        <p14:creationId xmlns:p14="http://schemas.microsoft.com/office/powerpoint/2010/main" val="414380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4AE374-67F4-4FD9-B49D-0779E71EDF7C}"/>
              </a:ext>
            </a:extLst>
          </p:cNvPr>
          <p:cNvSpPr txBox="1">
            <a:spLocks/>
          </p:cNvSpPr>
          <p:nvPr/>
        </p:nvSpPr>
        <p:spPr>
          <a:xfrm>
            <a:off x="533400" y="1104899"/>
            <a:ext cx="16687800" cy="172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VSCode</a:t>
            </a:r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 +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PSScriptAnalyzer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BF1E18-5222-40BB-BE2C-E75F071A36B4}"/>
              </a:ext>
            </a:extLst>
          </p:cNvPr>
          <p:cNvSpPr txBox="1">
            <a:spLocks/>
          </p:cNvSpPr>
          <p:nvPr/>
        </p:nvSpPr>
        <p:spPr>
          <a:xfrm>
            <a:off x="533400" y="2430462"/>
            <a:ext cx="16687800" cy="682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VSCode</a:t>
            </a:r>
            <a:endParaRPr lang="en-AU" sz="44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Cross-platform editor: works where PowerShell does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Excellent support beyond PowerShell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Remove development extensions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PowerShell extension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IDE features for PowerShell in </a:t>
            </a:r>
            <a:r>
              <a:rPr lang="en-AU" sz="40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VSCode</a:t>
            </a:r>
            <a:endParaRPr lang="en-AU" sz="40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PSScriptAnalyzer</a:t>
            </a:r>
            <a:endParaRPr lang="en-AU" sz="44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Static analysis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Helps enforce portability and generality in scripts</a:t>
            </a:r>
          </a:p>
        </p:txBody>
      </p:sp>
    </p:spTree>
    <p:extLst>
      <p:ext uri="{BB962C8B-B14F-4D97-AF65-F5344CB8AC3E}">
        <p14:creationId xmlns:p14="http://schemas.microsoft.com/office/powerpoint/2010/main" val="40149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4AE374-67F4-4FD9-B49D-0779E71EDF7C}"/>
              </a:ext>
            </a:extLst>
          </p:cNvPr>
          <p:cNvSpPr txBox="1">
            <a:spLocks/>
          </p:cNvSpPr>
          <p:nvPr/>
        </p:nvSpPr>
        <p:spPr>
          <a:xfrm>
            <a:off x="533400" y="1104899"/>
            <a:ext cx="16687800" cy="172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Public Service Announcement: Encoding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BF1E18-5222-40BB-BE2C-E75F071A36B4}"/>
              </a:ext>
            </a:extLst>
          </p:cNvPr>
          <p:cNvSpPr txBox="1">
            <a:spLocks/>
          </p:cNvSpPr>
          <p:nvPr/>
        </p:nvSpPr>
        <p:spPr>
          <a:xfrm>
            <a:off x="533400" y="2430462"/>
            <a:ext cx="16687800" cy="682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VSCode</a:t>
            </a: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PS extension can switch between in-box </a:t>
            </a:r>
            <a:r>
              <a:rPr lang="en-AU" sz="40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PowerShells</a:t>
            </a:r>
            <a:endParaRPr lang="en-AU" sz="40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Also can manipulate file encoding (how characters are saved to bytes)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Demo: Invoke-Command –</a:t>
            </a:r>
            <a:r>
              <a:rPr lang="en-AU" sz="40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ScriptBlock</a:t>
            </a: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{ "Hello" }</a:t>
            </a:r>
            <a:endParaRPr lang="en-AU" sz="36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Windows PowerShell guesses older, less portable encoding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Pick the encoding most suited for your platforms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Usually UTF-8 with BOM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PSScriptAnalyzer</a:t>
            </a: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: </a:t>
            </a:r>
            <a:r>
              <a:rPr lang="en-AU" sz="40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PSUseBOMForUnicodeEncodedFile</a:t>
            </a:r>
            <a:endParaRPr lang="en-AU" sz="40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Easy to set in </a:t>
            </a:r>
            <a:r>
              <a:rPr lang="en-AU" sz="40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VSCode</a:t>
            </a: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(also Notepad)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Beware of ISE, clipboard, shared code, source control, colleagues</a:t>
            </a:r>
          </a:p>
        </p:txBody>
      </p:sp>
    </p:spTree>
    <p:extLst>
      <p:ext uri="{BB962C8B-B14F-4D97-AF65-F5344CB8AC3E}">
        <p14:creationId xmlns:p14="http://schemas.microsoft.com/office/powerpoint/2010/main" val="35009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4AE374-67F4-4FD9-B49D-0779E71EDF7C}"/>
              </a:ext>
            </a:extLst>
          </p:cNvPr>
          <p:cNvSpPr txBox="1">
            <a:spLocks/>
          </p:cNvSpPr>
          <p:nvPr/>
        </p:nvSpPr>
        <p:spPr>
          <a:xfrm>
            <a:off x="533400" y="1104899"/>
            <a:ext cx="16687800" cy="172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Using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PSScriptAnalyzer</a:t>
            </a:r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 for cross-compatibility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BF1E18-5222-40BB-BE2C-E75F071A36B4}"/>
              </a:ext>
            </a:extLst>
          </p:cNvPr>
          <p:cNvSpPr txBox="1">
            <a:spLocks/>
          </p:cNvSpPr>
          <p:nvPr/>
        </p:nvSpPr>
        <p:spPr>
          <a:xfrm>
            <a:off x="533400" y="2430462"/>
            <a:ext cx="16687800" cy="682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Ordinary PowerShell module: Invoke-</a:t>
            </a:r>
            <a:r>
              <a:rPr lang="en-AU" sz="40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ScriptAnalyzer</a:t>
            </a:r>
            <a:endParaRPr lang="en-AU" sz="40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Reads tokens/AST of PowerShell to analyse usage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Integrates with </a:t>
            </a:r>
            <a:r>
              <a:rPr lang="en-AU" sz="40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VSCode</a:t>
            </a: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PS extension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Includes a number of default rules which are helpful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Get-</a:t>
            </a:r>
            <a:r>
              <a:rPr lang="en-AU" sz="40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ScriptAnalyzerRule</a:t>
            </a: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to provide rules + info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Some rules that require configuration (can’t be default)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Cross-compatibility rules from 1.18!</a:t>
            </a:r>
          </a:p>
        </p:txBody>
      </p:sp>
    </p:spTree>
    <p:extLst>
      <p:ext uri="{BB962C8B-B14F-4D97-AF65-F5344CB8AC3E}">
        <p14:creationId xmlns:p14="http://schemas.microsoft.com/office/powerpoint/2010/main" val="233900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4AE374-67F4-4FD9-B49D-0779E71EDF7C}"/>
              </a:ext>
            </a:extLst>
          </p:cNvPr>
          <p:cNvSpPr txBox="1">
            <a:spLocks/>
          </p:cNvSpPr>
          <p:nvPr/>
        </p:nvSpPr>
        <p:spPr>
          <a:xfrm>
            <a:off x="533400" y="1104899"/>
            <a:ext cx="16687800" cy="172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Cross-compatibility rules in PSSA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BF1E18-5222-40BB-BE2C-E75F071A36B4}"/>
              </a:ext>
            </a:extLst>
          </p:cNvPr>
          <p:cNvSpPr txBox="1">
            <a:spLocks/>
          </p:cNvSpPr>
          <p:nvPr/>
        </p:nvSpPr>
        <p:spPr>
          <a:xfrm>
            <a:off x="533400" y="2430462"/>
            <a:ext cx="16687800" cy="682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UseCompatibleCommands</a:t>
            </a: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: Catch commands/parameters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Get-</a:t>
            </a:r>
            <a:r>
              <a:rPr lang="en-AU" sz="36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WMIObject</a:t>
            </a:r>
            <a:r>
              <a:rPr lang="en-AU" sz="3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, Restart-Service, Import-Module –</a:t>
            </a:r>
            <a:r>
              <a:rPr lang="en-AU" sz="36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FullyQualifiedName</a:t>
            </a:r>
            <a:endParaRPr lang="en-AU" sz="36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UseCompatibleTypes</a:t>
            </a: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: Catch types/static methods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[</a:t>
            </a:r>
            <a:r>
              <a:rPr lang="en-AU" sz="36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WildcardPattern</a:t>
            </a:r>
            <a:r>
              <a:rPr lang="en-AU" sz="3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], [</a:t>
            </a:r>
            <a:r>
              <a:rPr lang="en-AU" sz="36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LanguagePrimitives</a:t>
            </a:r>
            <a:r>
              <a:rPr lang="en-AU" sz="3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]::</a:t>
            </a:r>
            <a:r>
              <a:rPr lang="en-AU" sz="36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ConvertTypeNameToPSTypeName</a:t>
            </a:r>
            <a:r>
              <a:rPr lang="en-AU" sz="3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()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UseCompatibleSyntax</a:t>
            </a: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: Catch version-incompatible syntax</a:t>
            </a:r>
            <a:endParaRPr lang="en-AU" sz="36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[type]::new(), [type]::$</a:t>
            </a:r>
            <a:r>
              <a:rPr lang="en-AU" sz="36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dynamicName</a:t>
            </a:r>
            <a:r>
              <a:rPr lang="en-AU" sz="3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, using, workflow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Documentation is your friend!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  <a:hlinkClick r:id="rId3"/>
              </a:rPr>
              <a:t>https://github.com/PowerShell/PSScriptAnalyzer/blob/master/RuleDocumentation/UseCompatibleCommands.md</a:t>
            </a:r>
            <a:endParaRPr lang="en-AU" sz="36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AU" sz="36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9230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4AE374-67F4-4FD9-B49D-0779E71EDF7C}"/>
              </a:ext>
            </a:extLst>
          </p:cNvPr>
          <p:cNvSpPr txBox="1">
            <a:spLocks/>
          </p:cNvSpPr>
          <p:nvPr/>
        </p:nvSpPr>
        <p:spPr>
          <a:xfrm>
            <a:off x="533400" y="1104899"/>
            <a:ext cx="16687800" cy="172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Porting a Windows PowerShell script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BF1E18-5222-40BB-BE2C-E75F071A36B4}"/>
              </a:ext>
            </a:extLst>
          </p:cNvPr>
          <p:cNvSpPr txBox="1">
            <a:spLocks/>
          </p:cNvSpPr>
          <p:nvPr/>
        </p:nvSpPr>
        <p:spPr>
          <a:xfrm>
            <a:off x="533400" y="2430462"/>
            <a:ext cx="16687800" cy="682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Have a Windows PowerShell script</a:t>
            </a: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that works with 5.1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Start by porting it to PS 6 on Windows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Begin with Invoke-</a:t>
            </a:r>
            <a:r>
              <a:rPr lang="en-AU" sz="36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ScriptAnalyzer</a:t>
            </a:r>
            <a:r>
              <a:rPr lang="en-AU" sz="3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and </a:t>
            </a:r>
            <a:r>
              <a:rPr lang="en-AU" sz="36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UseCompatibleCommands</a:t>
            </a:r>
            <a:endParaRPr lang="en-AU" sz="36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Integrate with PS extension for </a:t>
            </a:r>
            <a:r>
              <a:rPr lang="en-AU" sz="36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VSCode</a:t>
            </a:r>
            <a:endParaRPr lang="en-AU" sz="36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Then try PS 6 on Ubuntu 18.04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Finally, let’s also port it to PS 4</a:t>
            </a:r>
            <a:endParaRPr lang="en-AU" sz="44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032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4AE374-67F4-4FD9-B49D-0779E71EDF7C}"/>
              </a:ext>
            </a:extLst>
          </p:cNvPr>
          <p:cNvSpPr txBox="1">
            <a:spLocks/>
          </p:cNvSpPr>
          <p:nvPr/>
        </p:nvSpPr>
        <p:spPr>
          <a:xfrm>
            <a:off x="533400" y="1104899"/>
            <a:ext cx="16687800" cy="172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More than just the default profiles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BF1E18-5222-40BB-BE2C-E75F071A36B4}"/>
              </a:ext>
            </a:extLst>
          </p:cNvPr>
          <p:cNvSpPr txBox="1">
            <a:spLocks/>
          </p:cNvSpPr>
          <p:nvPr/>
        </p:nvSpPr>
        <p:spPr>
          <a:xfrm>
            <a:off x="533400" y="2430462"/>
            <a:ext cx="16687800" cy="682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Other profiles exist at </a:t>
            </a: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  <a:hlinkClick r:id="rId3"/>
              </a:rPr>
              <a:t>https://github.com/PowerShell/PSScriptAnalyzer/tree/master/PSCompatibilityCollector/optional_profiles</a:t>
            </a:r>
            <a:endParaRPr lang="en-AU" sz="44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Target RHEL or macOS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Generate your own with </a:t>
            </a:r>
            <a:r>
              <a:rPr lang="en-AU" sz="4400" dirty="0" err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PSCompatibilityCollector</a:t>
            </a:r>
            <a:endParaRPr lang="en-AU" sz="44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Plan to improve target availability and specification experience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Download from a remote repository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Get past clunky names!</a:t>
            </a:r>
          </a:p>
        </p:txBody>
      </p:sp>
    </p:spTree>
    <p:extLst>
      <p:ext uri="{BB962C8B-B14F-4D97-AF65-F5344CB8AC3E}">
        <p14:creationId xmlns:p14="http://schemas.microsoft.com/office/powerpoint/2010/main" val="256254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9453</TotalTime>
  <Words>1034</Words>
  <Application>Microsoft Office PowerPoint</Application>
  <PresentationFormat>Custom</PresentationFormat>
  <Paragraphs>154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Space Mono</vt:lpstr>
      <vt:lpstr>Space Mono</vt:lpstr>
      <vt:lpstr>Bahnschrift SemiCondensed</vt:lpstr>
      <vt:lpstr>Arial</vt:lpstr>
      <vt:lpstr>Dubai Medium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conference asia</dc:title>
  <dc:creator>Prateek Singh</dc:creator>
  <cp:lastModifiedBy>Robert Holt</cp:lastModifiedBy>
  <cp:revision>84</cp:revision>
  <dcterms:created xsi:type="dcterms:W3CDTF">2006-08-16T00:00:00Z</dcterms:created>
  <dcterms:modified xsi:type="dcterms:W3CDTF">2019-09-23T16:58:38Z</dcterms:modified>
  <dc:identifier>DADhJp9RznA</dc:identifier>
</cp:coreProperties>
</file>