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5"/>
  </p:notesMasterIdLst>
  <p:sldIdLst>
    <p:sldId id="259" r:id="rId2"/>
    <p:sldId id="260" r:id="rId3"/>
    <p:sldId id="262" r:id="rId4"/>
    <p:sldId id="261" r:id="rId5"/>
    <p:sldId id="288" r:id="rId6"/>
    <p:sldId id="266" r:id="rId7"/>
    <p:sldId id="267" r:id="rId8"/>
    <p:sldId id="265" r:id="rId9"/>
    <p:sldId id="285" r:id="rId10"/>
    <p:sldId id="298" r:id="rId11"/>
    <p:sldId id="351" r:id="rId12"/>
    <p:sldId id="352" r:id="rId13"/>
    <p:sldId id="353" r:id="rId14"/>
    <p:sldId id="355" r:id="rId15"/>
    <p:sldId id="356" r:id="rId16"/>
    <p:sldId id="357" r:id="rId17"/>
    <p:sldId id="358" r:id="rId18"/>
    <p:sldId id="359" r:id="rId19"/>
    <p:sldId id="363" r:id="rId20"/>
    <p:sldId id="360" r:id="rId21"/>
    <p:sldId id="361" r:id="rId22"/>
    <p:sldId id="362" r:id="rId23"/>
    <p:sldId id="418" r:id="rId24"/>
    <p:sldId id="419" r:id="rId25"/>
    <p:sldId id="269" r:id="rId26"/>
    <p:sldId id="273" r:id="rId27"/>
    <p:sldId id="289" r:id="rId28"/>
    <p:sldId id="290" r:id="rId29"/>
    <p:sldId id="291" r:id="rId30"/>
    <p:sldId id="292" r:id="rId31"/>
    <p:sldId id="287" r:id="rId32"/>
    <p:sldId id="365" r:id="rId33"/>
    <p:sldId id="366" r:id="rId34"/>
    <p:sldId id="364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96" r:id="rId44"/>
    <p:sldId id="397" r:id="rId45"/>
    <p:sldId id="375" r:id="rId46"/>
    <p:sldId id="376" r:id="rId47"/>
    <p:sldId id="377" r:id="rId48"/>
    <p:sldId id="378" r:id="rId49"/>
    <p:sldId id="379" r:id="rId50"/>
    <p:sldId id="391" r:id="rId51"/>
    <p:sldId id="392" r:id="rId52"/>
    <p:sldId id="393" r:id="rId53"/>
    <p:sldId id="390" r:id="rId54"/>
    <p:sldId id="380" r:id="rId55"/>
    <p:sldId id="383" r:id="rId56"/>
    <p:sldId id="384" r:id="rId57"/>
    <p:sldId id="382" r:id="rId58"/>
    <p:sldId id="385" r:id="rId59"/>
    <p:sldId id="386" r:id="rId60"/>
    <p:sldId id="398" r:id="rId61"/>
    <p:sldId id="399" r:id="rId62"/>
    <p:sldId id="388" r:id="rId63"/>
    <p:sldId id="389" r:id="rId64"/>
    <p:sldId id="394" r:id="rId65"/>
    <p:sldId id="395" r:id="rId66"/>
    <p:sldId id="400" r:id="rId67"/>
    <p:sldId id="401" r:id="rId68"/>
    <p:sldId id="402" r:id="rId69"/>
    <p:sldId id="403" r:id="rId70"/>
    <p:sldId id="296" r:id="rId71"/>
    <p:sldId id="405" r:id="rId72"/>
    <p:sldId id="406" r:id="rId73"/>
    <p:sldId id="407" r:id="rId74"/>
    <p:sldId id="408" r:id="rId75"/>
    <p:sldId id="297" r:id="rId76"/>
    <p:sldId id="274" r:id="rId77"/>
    <p:sldId id="409" r:id="rId78"/>
    <p:sldId id="411" r:id="rId79"/>
    <p:sldId id="412" r:id="rId80"/>
    <p:sldId id="413" r:id="rId81"/>
    <p:sldId id="410" r:id="rId82"/>
    <p:sldId id="415" r:id="rId83"/>
    <p:sldId id="414" r:id="rId84"/>
    <p:sldId id="313" r:id="rId85"/>
    <p:sldId id="311" r:id="rId86"/>
    <p:sldId id="312" r:id="rId87"/>
    <p:sldId id="314" r:id="rId88"/>
    <p:sldId id="315" r:id="rId89"/>
    <p:sldId id="316" r:id="rId90"/>
    <p:sldId id="317" r:id="rId91"/>
    <p:sldId id="320" r:id="rId92"/>
    <p:sldId id="321" r:id="rId93"/>
    <p:sldId id="322" r:id="rId94"/>
    <p:sldId id="323" r:id="rId95"/>
    <p:sldId id="324" r:id="rId96"/>
    <p:sldId id="325" r:id="rId97"/>
    <p:sldId id="326" r:id="rId98"/>
    <p:sldId id="327" r:id="rId99"/>
    <p:sldId id="328" r:id="rId100"/>
    <p:sldId id="329" r:id="rId101"/>
    <p:sldId id="416" r:id="rId102"/>
    <p:sldId id="417" r:id="rId103"/>
    <p:sldId id="286" r:id="rId104"/>
    <p:sldId id="276" r:id="rId105"/>
    <p:sldId id="333" r:id="rId106"/>
    <p:sldId id="334" r:id="rId107"/>
    <p:sldId id="335" r:id="rId108"/>
    <p:sldId id="339" r:id="rId109"/>
    <p:sldId id="338" r:id="rId110"/>
    <p:sldId id="331" r:id="rId111"/>
    <p:sldId id="337" r:id="rId112"/>
    <p:sldId id="340" r:id="rId113"/>
    <p:sldId id="341" r:id="rId114"/>
    <p:sldId id="342" r:id="rId115"/>
    <p:sldId id="343" r:id="rId116"/>
    <p:sldId id="344" r:id="rId117"/>
    <p:sldId id="345" r:id="rId118"/>
    <p:sldId id="346" r:id="rId119"/>
    <p:sldId id="347" r:id="rId120"/>
    <p:sldId id="348" r:id="rId121"/>
    <p:sldId id="349" r:id="rId122"/>
    <p:sldId id="350" r:id="rId123"/>
    <p:sldId id="270" r:id="rId124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126"/>
      <p:bold r:id="rId127"/>
    </p:embeddedFont>
    <p:embeddedFont>
      <p:font typeface="Calibri" panose="020F0502020204030204" pitchFamily="34" charset="0"/>
      <p:regular r:id="rId128"/>
      <p:bold r:id="rId129"/>
      <p:italic r:id="rId130"/>
      <p:boldItalic r:id="rId131"/>
    </p:embeddedFont>
    <p:embeddedFont>
      <p:font typeface="Consolas" panose="020B0609020204030204" pitchFamily="49" charset="0"/>
      <p:regular r:id="rId132"/>
      <p:bold r:id="rId133"/>
      <p:italic r:id="rId134"/>
      <p:boldItalic r:id="rId135"/>
    </p:embeddedFont>
    <p:embeddedFont>
      <p:font typeface="Dubai Medium" panose="020B0603030403030204" pitchFamily="34" charset="-78"/>
      <p:regular r:id="rId136"/>
    </p:embeddedFont>
    <p:embeddedFont>
      <p:font typeface="Space Mono" panose="02000809030000020004" pitchFamily="49" charset="0"/>
      <p:bold r:id="rId137"/>
    </p:embeddedFont>
    <p:embeddedFont>
      <p:font typeface="Space Mono" panose="02000809030000020004" pitchFamily="49" charset="0"/>
      <p:bold r:id="rId1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1544"/>
    <a:srgbClr val="0C1241"/>
    <a:srgbClr val="E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7582" autoAdjust="0"/>
  </p:normalViewPr>
  <p:slideViewPr>
    <p:cSldViewPr>
      <p:cViewPr varScale="1">
        <p:scale>
          <a:sx n="29" d="100"/>
          <a:sy n="29" d="100"/>
        </p:scale>
        <p:origin x="155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9.fntdata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4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5.fntdata"/><Relationship Id="rId135" Type="http://schemas.openxmlformats.org/officeDocument/2006/relationships/font" Target="fonts/font10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6.fntdata"/><Relationship Id="rId136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7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8.fntdata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Begin with psd1, since finding that will set the rest of the whole module’s structure</a:t>
            </a:r>
          </a:p>
          <a:p>
            <a:pPr marL="171450" indent="-171450">
              <a:buFontTx/>
              <a:buChar char="-"/>
            </a:pPr>
            <a:r>
              <a:rPr lang="en-AU" dirty="0"/>
              <a:t>Otherwise, proceed in a standard list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Note we never look for a ps1 file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While these can be imported as modules, they don’t work well as structured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Ni.dll means a DLL that has been compiled to native code to make it faster</a:t>
            </a:r>
          </a:p>
          <a:p>
            <a:pPr marL="171450" indent="-171450">
              <a:buFontTx/>
              <a:buChar char="-"/>
            </a:pPr>
            <a:r>
              <a:rPr lang="en-AU" dirty="0"/>
              <a:t>This is sometimes generated from a DLL on first run by .NET</a:t>
            </a:r>
          </a:p>
          <a:p>
            <a:pPr marL="171450" indent="-171450">
              <a:buFontTx/>
              <a:buChar char="-"/>
            </a:pPr>
            <a:r>
              <a:rPr lang="en-AU" dirty="0"/>
              <a:t>We look for this first, since it will be a faster version of the DLL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8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Ni.dll means a DLL that has been compiled to native code to make it faster</a:t>
            </a:r>
          </a:p>
          <a:p>
            <a:pPr marL="171450" indent="-171450">
              <a:buFontTx/>
              <a:buChar char="-"/>
            </a:pPr>
            <a:r>
              <a:rPr lang="en-AU" dirty="0"/>
              <a:t>This is sometimes generated from a DLL on first run by .NET</a:t>
            </a:r>
          </a:p>
          <a:p>
            <a:pPr marL="171450" indent="-171450">
              <a:buFontTx/>
              <a:buChar char="-"/>
            </a:pPr>
            <a:r>
              <a:rPr lang="en-AU" dirty="0"/>
              <a:t>We look for this first, since it will be a faster version of the DLL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Since PS 6, EXEs can be loaded as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Naturally we look for this last since (1) all other file types should be preferred and (2) this was added most recently, so putting it first would break existing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1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Since PS 6, EXEs can be loaded as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Naturally we look for this last since (1) all other file types should be preferred and (2) this was added most recently, so putting it first would break existing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Since PS 6, EXEs can be loaded as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Naturally we look for this last since (1) all other file types should be preferred and (2) this was added most recently, so putting it first would break existing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0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Since PS 6, EXEs can be loaded as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Naturally we look for this last since (1) all other file types should be preferred and (2) this was added most recently, so putting it first would break existing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7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Since PS 6, EXEs can be loaded as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Naturally we look for this last since (1) all other file types should be preferred and (2) this was added most recently, so putting it first would break existing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Since PS 6, EXEs can be loaded as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Naturally we look for this last since (1) all other file types should be preferred and (2) this was added most recently, so putting it first would break existing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1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Since PS 6, EXEs can be loaded as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Naturally we look for this last since (1) all other file types should be preferred and (2) this was added most recently, so putting it first would break existing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Dot-sourcing doesn’t distinguish internal implementation from external interface</a:t>
            </a:r>
          </a:p>
          <a:p>
            <a:pPr marL="171450" indent="-171450">
              <a:buFontTx/>
              <a:buChar char="-"/>
            </a:pPr>
            <a:r>
              <a:rPr lang="en-AU" dirty="0"/>
              <a:t>Psm1 is a signal for a declarative approach; what functions it exports is the important part, not the 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 session state is like a context or big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 initial session state is like the precursor to a session state, a template for 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Modules are loaded into a session state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each module contains its own session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Classes compiled to dynamic assembly that is scoped to the current module</a:t>
            </a:r>
          </a:p>
          <a:p>
            <a:pPr marL="171450" indent="-171450">
              <a:buFontTx/>
              <a:buChar char="-"/>
            </a:pPr>
            <a:r>
              <a:rPr lang="en-AU" dirty="0"/>
              <a:t>This happens before other exports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6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9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5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0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9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93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Get/Import/Remove are main interfaces for module manipulation</a:t>
            </a:r>
          </a:p>
          <a:p>
            <a:pPr marL="171450" indent="-171450">
              <a:buFontTx/>
              <a:buChar char="-"/>
            </a:pPr>
            <a:r>
              <a:rPr lang="en-AU" dirty="0"/>
              <a:t>Other cmdlets also work with modules, but we won’t look at those</a:t>
            </a:r>
          </a:p>
          <a:p>
            <a:pPr marL="171450" indent="-171450">
              <a:buFontTx/>
              <a:buChar char="-"/>
            </a:pPr>
            <a:r>
              <a:rPr lang="en-AU" dirty="0"/>
              <a:t>All use </a:t>
            </a:r>
            <a:r>
              <a:rPr lang="en-AU" dirty="0" err="1"/>
              <a:t>ModuleCmdletBase</a:t>
            </a:r>
            <a:r>
              <a:rPr lang="en-AU" dirty="0"/>
              <a:t>, inherit from it, most code in there</a:t>
            </a:r>
          </a:p>
          <a:p>
            <a:pPr marL="171450" indent="-171450">
              <a:buFontTx/>
              <a:buChar char="-"/>
            </a:pPr>
            <a:r>
              <a:rPr lang="en-AU" dirty="0"/>
              <a:t>All work around </a:t>
            </a:r>
            <a:r>
              <a:rPr lang="en-AU" dirty="0" err="1"/>
              <a:t>PSModuleInfo</a:t>
            </a:r>
            <a:r>
              <a:rPr lang="en-AU" dirty="0"/>
              <a:t>, the data structure representing a module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ScriptAnalysis</a:t>
            </a:r>
            <a:r>
              <a:rPr lang="en-AU" dirty="0"/>
              <a:t> is for analysing modules without running or loading them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ModuleInstrinsics</a:t>
            </a:r>
            <a:r>
              <a:rPr lang="en-AU" dirty="0"/>
              <a:t> deals with loading and tracking modules</a:t>
            </a:r>
          </a:p>
          <a:p>
            <a:pPr marL="171450" indent="-171450">
              <a:buFontTx/>
              <a:buChar char="-"/>
            </a:pPr>
            <a:r>
              <a:rPr lang="en-AU" dirty="0" err="1"/>
              <a:t>ExecutionContext</a:t>
            </a:r>
            <a:r>
              <a:rPr lang="en-AU" dirty="0"/>
              <a:t> and </a:t>
            </a:r>
            <a:r>
              <a:rPr lang="en-AU" dirty="0" err="1"/>
              <a:t>SessionStateInternal</a:t>
            </a:r>
            <a:r>
              <a:rPr lang="en-AU" dirty="0"/>
              <a:t> represent the greater PowerShell context and are effectively what modules are being loaded into</a:t>
            </a:r>
          </a:p>
          <a:p>
            <a:pPr marL="171450" indent="-171450">
              <a:buFontTx/>
              <a:buChar char="-"/>
            </a:pPr>
            <a:r>
              <a:rPr lang="en-AU" dirty="0"/>
              <a:t>But </a:t>
            </a:r>
            <a:r>
              <a:rPr lang="en-AU" dirty="0" err="1"/>
              <a:t>ModuleCmdletBase</a:t>
            </a:r>
            <a:r>
              <a:rPr lang="en-AU" dirty="0"/>
              <a:t> is where all the fun happens and most of what we’ll be looking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6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05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68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8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8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0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2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4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1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To use a module in any way, we have to go from specifying it to finding the actual code</a:t>
            </a:r>
          </a:p>
          <a:p>
            <a:pPr marL="171450" indent="-171450">
              <a:buFontTx/>
              <a:buChar char="-"/>
            </a:pPr>
            <a:r>
              <a:rPr lang="en-AU" dirty="0"/>
              <a:t>Specifying a module by path is relatively straightforward</a:t>
            </a:r>
          </a:p>
          <a:p>
            <a:pPr marL="171450" indent="-171450">
              <a:buFontTx/>
              <a:buChar char="-"/>
            </a:pPr>
            <a:r>
              <a:rPr lang="en-AU" dirty="0"/>
              <a:t>But modules can be pointed at by directory, which still requires some searching</a:t>
            </a:r>
          </a:p>
          <a:p>
            <a:pPr marL="171450" indent="-171450">
              <a:buFontTx/>
              <a:buChar char="-"/>
            </a:pPr>
            <a:r>
              <a:rPr lang="en-AU" dirty="0"/>
              <a:t>More commonly, we load by name</a:t>
            </a:r>
          </a:p>
          <a:p>
            <a:pPr marL="171450" indent="-171450">
              <a:buFontTx/>
              <a:buChar char="-"/>
            </a:pPr>
            <a:r>
              <a:rPr lang="en-AU" dirty="0"/>
              <a:t>This means not only loading from a directory, but first finding that directory on the </a:t>
            </a:r>
            <a:r>
              <a:rPr lang="en-AU" dirty="0" err="1"/>
              <a:t>PSModulePath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4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58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9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3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2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56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3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4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3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3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First look for the module directory</a:t>
            </a:r>
          </a:p>
          <a:p>
            <a:pPr marL="171450" indent="-171450">
              <a:buFontTx/>
              <a:buChar char="-"/>
            </a:pPr>
            <a:r>
              <a:rPr lang="en-AU" dirty="0"/>
              <a:t>In this case, it’s not there so move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99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10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39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80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61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16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36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064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81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39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Find the module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3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58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83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3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739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08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55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58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59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3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Look for versioned directory; </a:t>
            </a:r>
            <a:r>
              <a:rPr lang="en-AU" dirty="0" err="1"/>
              <a:t>SxS</a:t>
            </a:r>
            <a:r>
              <a:rPr lang="en-AU" dirty="0"/>
              <a:t> module versions since 5.0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found, so begin extension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24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50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39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Remove-Module basically the only way to do this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431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230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Also removes nested modules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78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Also removes nested modules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Begin with psd1, since finding that will set the rest of the whole module’s structure</a:t>
            </a:r>
          </a:p>
          <a:p>
            <a:pPr marL="171450" indent="-171450">
              <a:buFontTx/>
              <a:buChar char="-"/>
            </a:pPr>
            <a:r>
              <a:rPr lang="en-AU" dirty="0"/>
              <a:t>Otherwise, proceed in a standard list</a:t>
            </a:r>
          </a:p>
          <a:p>
            <a:pPr marL="171450" indent="-171450">
              <a:buFontTx/>
              <a:buChar char="-"/>
            </a:pPr>
            <a:r>
              <a:rPr lang="en-AU" dirty="0"/>
              <a:t>Note we never look for a ps1 file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While these can be imported as modules, they don’t work well as structured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3200400" y="1943100"/>
            <a:ext cx="11887200" cy="1538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400" dirty="0">
                <a:latin typeface="Dubai Medium"/>
                <a:cs typeface="Dubai Medium"/>
              </a:rPr>
              <a:t>PowerShell Modules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E560D-5201-4258-A16C-54FA205073F4}"/>
              </a:ext>
            </a:extLst>
          </p:cNvPr>
          <p:cNvSpPr txBox="1"/>
          <p:nvPr/>
        </p:nvSpPr>
        <p:spPr>
          <a:xfrm>
            <a:off x="2171700" y="3481983"/>
            <a:ext cx="139446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From Manifest to Memory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713018" y="6035577"/>
            <a:ext cx="10861964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latin typeface="Bahnschrift SemiCondensed"/>
                <a:cs typeface="Dubai Medium"/>
              </a:rPr>
              <a:t>Rob Holt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/>
                <a:cs typeface="Dubai Medium"/>
              </a:rPr>
              <a:t>Software Engineer, PowerShell Team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Condensed"/>
              <a:cs typeface="Dubai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AC8B8-FA40-4826-BC18-273B785FBA7F}"/>
              </a:ext>
            </a:extLst>
          </p:cNvPr>
          <p:cNvSpPr/>
          <p:nvPr/>
        </p:nvSpPr>
        <p:spPr>
          <a:xfrm>
            <a:off x="16916400" y="83439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36D2E-28A2-4CC8-9AD7-911BEDAB9E5F}"/>
              </a:ext>
            </a:extLst>
          </p:cNvPr>
          <p:cNvSpPr/>
          <p:nvPr/>
        </p:nvSpPr>
        <p:spPr>
          <a:xfrm>
            <a:off x="15240000" y="8343900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30487-402C-4373-9D78-F45D29DBFEF7}"/>
              </a:ext>
            </a:extLst>
          </p:cNvPr>
          <p:cNvSpPr/>
          <p:nvPr/>
        </p:nvSpPr>
        <p:spPr>
          <a:xfrm>
            <a:off x="1714500" y="8357938"/>
            <a:ext cx="2667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3DBD2-A058-4B59-A349-68B00CE30A64}"/>
              </a:ext>
            </a:extLst>
          </p:cNvPr>
          <p:cNvSpPr txBox="1"/>
          <p:nvPr/>
        </p:nvSpPr>
        <p:spPr>
          <a:xfrm>
            <a:off x="16916400" y="8294249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26844-108C-4F33-8AAB-F110B481EC43}"/>
              </a:ext>
            </a:extLst>
          </p:cNvPr>
          <p:cNvSpPr txBox="1"/>
          <p:nvPr/>
        </p:nvSpPr>
        <p:spPr>
          <a:xfrm>
            <a:off x="15240000" y="8267700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7010400" y="3771900"/>
            <a:ext cx="26670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4838700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C:\second\</a:t>
            </a:r>
            <a:endParaRPr lang="en-AU" sz="4400" dirty="0">
              <a:latin typeface="Consolas" panose="020B0609020204030204" pitchFamily="49" charset="0"/>
            </a:endParaRP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321743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7841938" y="4199582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0280338" y="4177989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0591800" y="4208293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3202227" y="4179131"/>
            <a:ext cx="4388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2F8FDD-C52C-47AF-AF9F-9611468C869D}"/>
              </a:ext>
            </a:extLst>
          </p:cNvPr>
          <p:cNvSpPr txBox="1"/>
          <p:nvPr/>
        </p:nvSpPr>
        <p:spPr>
          <a:xfrm>
            <a:off x="3202227" y="4990616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9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7841938" y="4199582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0280338" y="4177989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0591800" y="4208293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3202227" y="4179131"/>
            <a:ext cx="4388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2F8FDD-C52C-47AF-AF9F-9611468C869D}"/>
              </a:ext>
            </a:extLst>
          </p:cNvPr>
          <p:cNvSpPr txBox="1"/>
          <p:nvPr/>
        </p:nvSpPr>
        <p:spPr>
          <a:xfrm>
            <a:off x="3202227" y="4990616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E5D19-E60D-4958-B1BE-D4A002C689BB}"/>
              </a:ext>
            </a:extLst>
          </p:cNvPr>
          <p:cNvSpPr txBox="1"/>
          <p:nvPr/>
        </p:nvSpPr>
        <p:spPr>
          <a:xfrm>
            <a:off x="1524000" y="7181146"/>
            <a:ext cx="1432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# Turn autoloading off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$</a:t>
            </a:r>
            <a:r>
              <a:rPr lang="en-AU" sz="4400" dirty="0" err="1">
                <a:latin typeface="Consolas" panose="020B0609020204030204" pitchFamily="49" charset="0"/>
              </a:rPr>
              <a:t>PSModuleAutoloadingPreference</a:t>
            </a:r>
            <a:r>
              <a:rPr lang="en-AU" sz="4400" dirty="0">
                <a:latin typeface="Consolas" panose="020B0609020204030204" pitchFamily="49" charset="0"/>
              </a:rPr>
              <a:t> = ‘None’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7841938" y="4199582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0280338" y="4177989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0591800" y="4208293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3202227" y="4179131"/>
            <a:ext cx="4388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2F8FDD-C52C-47AF-AF9F-9611468C869D}"/>
              </a:ext>
            </a:extLst>
          </p:cNvPr>
          <p:cNvSpPr txBox="1"/>
          <p:nvPr/>
        </p:nvSpPr>
        <p:spPr>
          <a:xfrm>
            <a:off x="3202227" y="4990616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E5D19-E60D-4958-B1BE-D4A002C689BB}"/>
              </a:ext>
            </a:extLst>
          </p:cNvPr>
          <p:cNvSpPr txBox="1"/>
          <p:nvPr/>
        </p:nvSpPr>
        <p:spPr>
          <a:xfrm>
            <a:off x="1066800" y="6438900"/>
            <a:ext cx="1615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# Limit autoloading to only module-qualified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# (No </a:t>
            </a:r>
            <a:r>
              <a:rPr lang="en-AU" sz="4400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 search)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$</a:t>
            </a:r>
            <a:r>
              <a:rPr lang="en-AU" sz="4400" dirty="0" err="1">
                <a:latin typeface="Consolas" panose="020B0609020204030204" pitchFamily="49" charset="0"/>
              </a:rPr>
              <a:t>PSModuleAutoloadingPreference</a:t>
            </a:r>
            <a:r>
              <a:rPr lang="en-AU" sz="4400" dirty="0">
                <a:latin typeface="Consolas" panose="020B0609020204030204" pitchFamily="49" charset="0"/>
              </a:rPr>
              <a:t> = ‘</a:t>
            </a:r>
            <a:r>
              <a:rPr lang="en-AU" sz="4400" dirty="0" err="1">
                <a:latin typeface="Consolas" panose="020B0609020204030204" pitchFamily="49" charset="0"/>
              </a:rPr>
              <a:t>ModuleQualified</a:t>
            </a:r>
            <a:r>
              <a:rPr lang="en-AU" sz="4400" dirty="0">
                <a:latin typeface="Consolas" panose="020B0609020204030204" pitchFamily="49" charset="0"/>
              </a:rPr>
              <a:t>’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0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Determining exports without 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46180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How do we avoid executing code? Static analysis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DLL: Can’t avoid execution, so we don’t analyse. Turns out this is rare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PSM1: Hard; we must read the code for exports. Not always possible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PSD1: Easy – written right there. RECOMMENDED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Wildcard patterns make this slower (they force analysis)!</a:t>
            </a: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1"/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FunctionsToExport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= @() (Default is *)</a:t>
            </a:r>
            <a:endParaRPr lang="en-AU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AB9A5-A0C3-4B34-83B0-8367BE7D1159}"/>
              </a:ext>
            </a:extLst>
          </p:cNvPr>
          <p:cNvSpPr txBox="1"/>
          <p:nvPr/>
        </p:nvSpPr>
        <p:spPr>
          <a:xfrm>
            <a:off x="2438400" y="4798516"/>
            <a:ext cx="1653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function Test-Thing { $true }</a:t>
            </a:r>
          </a:p>
          <a:p>
            <a:endParaRPr lang="en-AU" sz="4400" dirty="0">
              <a:latin typeface="Consolas" panose="020B0609020204030204" pitchFamily="49" charset="0"/>
            </a:endParaRPr>
          </a:p>
          <a:p>
            <a:r>
              <a:rPr lang="en-AU" sz="4400" dirty="0">
                <a:latin typeface="Consolas" panose="020B0609020204030204" pitchFamily="49" charset="0"/>
              </a:rPr>
              <a:t>$</a:t>
            </a:r>
            <a:r>
              <a:rPr lang="en-AU" sz="4400" dirty="0" err="1">
                <a:latin typeface="Consolas" panose="020B0609020204030204" pitchFamily="49" charset="0"/>
              </a:rPr>
              <a:t>func</a:t>
            </a:r>
            <a:r>
              <a:rPr lang="en-AU" sz="4400" dirty="0">
                <a:latin typeface="Consolas" panose="020B0609020204030204" pitchFamily="49" charset="0"/>
              </a:rPr>
              <a:t> = (Get-Item ‘</a:t>
            </a:r>
            <a:r>
              <a:rPr lang="en-AU" sz="4400" dirty="0" err="1">
                <a:latin typeface="Consolas" panose="020B0609020204030204" pitchFamily="49" charset="0"/>
              </a:rPr>
              <a:t>function:Test-Thing</a:t>
            </a:r>
            <a:r>
              <a:rPr lang="en-AU" sz="4400" dirty="0">
                <a:latin typeface="Consolas" panose="020B0609020204030204" pitchFamily="49" charset="0"/>
              </a:rPr>
              <a:t>’).Name</a:t>
            </a:r>
          </a:p>
          <a:p>
            <a:endParaRPr lang="en-AU" sz="4400" dirty="0">
              <a:latin typeface="Consolas" panose="020B0609020204030204" pitchFamily="49" charset="0"/>
            </a:endParaRPr>
          </a:p>
          <a:p>
            <a:r>
              <a:rPr lang="en-AU" sz="4400" dirty="0">
                <a:latin typeface="Consolas" panose="020B0609020204030204" pitchFamily="49" charset="0"/>
              </a:rPr>
              <a:t>Export-</a:t>
            </a:r>
            <a:r>
              <a:rPr lang="en-AU" sz="4400" dirty="0" err="1">
                <a:latin typeface="Consolas" panose="020B0609020204030204" pitchFamily="49" charset="0"/>
              </a:rPr>
              <a:t>ModuleMember</a:t>
            </a:r>
            <a:r>
              <a:rPr lang="en-AU" sz="4400" dirty="0">
                <a:latin typeface="Consolas" panose="020B0609020204030204" pitchFamily="49" charset="0"/>
              </a:rPr>
              <a:t> –Function $</a:t>
            </a:r>
            <a:r>
              <a:rPr lang="en-AU" sz="4400" dirty="0" err="1">
                <a:latin typeface="Consolas" panose="020B0609020204030204" pitchFamily="49" charset="0"/>
              </a:rPr>
              <a:t>func</a:t>
            </a:r>
            <a:endParaRPr lang="en-AU" sz="4400" dirty="0">
              <a:latin typeface="Consolas" panose="020B0609020204030204" pitchFamily="49" charset="0"/>
            </a:endParaRPr>
          </a:p>
          <a:p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9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designed for .NET compatibility and performance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Compiled into a dynamic assembly when script is parsed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Parsing happens before Import-Module =&gt; problem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Type dependencies defined in the wrong order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using module: Import a module at parse time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Really Import-Module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5878125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EE0E0-1074-4D92-846D-F6C141A96953}"/>
              </a:ext>
            </a:extLst>
          </p:cNvPr>
          <p:cNvSpPr txBox="1"/>
          <p:nvPr/>
        </p:nvSpPr>
        <p:spPr>
          <a:xfrm>
            <a:off x="5410200" y="3728978"/>
            <a:ext cx="7010400" cy="175432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AU" sz="3600" dirty="0">
              <a:latin typeface="Consolas" panose="020B0609020204030204" pitchFamily="49" charset="0"/>
            </a:endParaRPr>
          </a:p>
          <a:p>
            <a:endParaRPr lang="en-AU" sz="3600" dirty="0">
              <a:latin typeface="Consolas" panose="020B0609020204030204" pitchFamily="49" charset="0"/>
            </a:endParaRPr>
          </a:p>
          <a:p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990600" y="4080421"/>
            <a:ext cx="37935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2"/>
                </a:solidFill>
              </a:rPr>
              <a:t>Stage 0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Authoring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Program (text)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86C45-ACDE-4D35-9988-B533D72D662E}"/>
              </a:ext>
            </a:extLst>
          </p:cNvPr>
          <p:cNvSpPr txBox="1"/>
          <p:nvPr/>
        </p:nvSpPr>
        <p:spPr>
          <a:xfrm>
            <a:off x="5385486" y="3695700"/>
            <a:ext cx="1624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class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3BD5B-A5FA-4232-8050-EBE804E53D8C}"/>
              </a:ext>
            </a:extLst>
          </p:cNvPr>
          <p:cNvSpPr txBox="1"/>
          <p:nvPr/>
        </p:nvSpPr>
        <p:spPr>
          <a:xfrm>
            <a:off x="5537886" y="2857500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9E6D1-F5C0-4757-AF36-7A91ABD3CE0D}"/>
              </a:ext>
            </a:extLst>
          </p:cNvPr>
          <p:cNvSpPr txBox="1"/>
          <p:nvPr/>
        </p:nvSpPr>
        <p:spPr>
          <a:xfrm>
            <a:off x="6858000" y="3695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latin typeface="Consolas" panose="020B0609020204030204" pitchFamily="49" charset="0"/>
              </a:rPr>
              <a:t>MyClass</a:t>
            </a:r>
            <a:endParaRPr lang="en-US" sz="3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C430E-AE0C-465B-8E51-1456E06B436C}"/>
              </a:ext>
            </a:extLst>
          </p:cNvPr>
          <p:cNvSpPr/>
          <p:nvPr/>
        </p:nvSpPr>
        <p:spPr>
          <a:xfrm>
            <a:off x="7264743" y="6286500"/>
            <a:ext cx="3301314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Parser</a:t>
            </a:r>
            <a:endParaRPr lang="en-US" sz="4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664629-4224-443C-9E79-3430A712F2C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915400" y="5483304"/>
            <a:ext cx="0" cy="8031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6592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7976286" y="2347665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48EAF9-DA91-4C45-A74C-75A1C57F133A}"/>
              </a:ext>
            </a:extLst>
          </p:cNvPr>
          <p:cNvGrpSpPr/>
          <p:nvPr/>
        </p:nvGrpSpPr>
        <p:grpSpPr>
          <a:xfrm>
            <a:off x="4722341" y="2389139"/>
            <a:ext cx="8841259" cy="3094165"/>
            <a:chOff x="4722341" y="2389138"/>
            <a:chExt cx="8841259" cy="7010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54E34C-8147-467A-87F3-F18CCBBBEA1D}"/>
                </a:ext>
              </a:extLst>
            </p:cNvPr>
            <p:cNvSpPr/>
            <p:nvPr/>
          </p:nvSpPr>
          <p:spPr>
            <a:xfrm>
              <a:off x="4724400" y="2389138"/>
              <a:ext cx="8839200" cy="701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4AC47-3E9E-4E50-9D1B-A4FA29C96A0F}"/>
                </a:ext>
              </a:extLst>
            </p:cNvPr>
            <p:cNvSpPr txBox="1"/>
            <p:nvPr/>
          </p:nvSpPr>
          <p:spPr>
            <a:xfrm>
              <a:off x="4722341" y="2425175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/>
                <a:t>Program</a:t>
              </a:r>
              <a:endParaRPr lang="en-US" sz="36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EF41D-458E-4D4E-A4BB-7818129F6AEC}"/>
              </a:ext>
            </a:extLst>
          </p:cNvPr>
          <p:cNvGrpSpPr/>
          <p:nvPr/>
        </p:nvGrpSpPr>
        <p:grpSpPr>
          <a:xfrm>
            <a:off x="5618204" y="3497711"/>
            <a:ext cx="6499655" cy="1724322"/>
            <a:chOff x="6149545" y="6608417"/>
            <a:chExt cx="6499655" cy="17243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A39489-8373-4993-B84C-947496B109B2}"/>
                </a:ext>
              </a:extLst>
            </p:cNvPr>
            <p:cNvSpPr/>
            <p:nvPr/>
          </p:nvSpPr>
          <p:spPr>
            <a:xfrm>
              <a:off x="6172200" y="6608417"/>
              <a:ext cx="6477000" cy="1724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2DD74-B0E1-493C-B4D1-191419459C99}"/>
                </a:ext>
              </a:extLst>
            </p:cNvPr>
            <p:cNvSpPr txBox="1"/>
            <p:nvPr/>
          </p:nvSpPr>
          <p:spPr>
            <a:xfrm>
              <a:off x="6149545" y="6664005"/>
              <a:ext cx="473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 err="1"/>
                <a:t>TypeDefinition</a:t>
              </a:r>
              <a:r>
                <a:rPr lang="en-AU" sz="3600" b="1" dirty="0"/>
                <a:t> [class]</a:t>
              </a:r>
              <a:endParaRPr lang="en-US" sz="36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EA21EBD-D3A1-4E8B-A66D-FC7186AA0887}"/>
              </a:ext>
            </a:extLst>
          </p:cNvPr>
          <p:cNvSpPr txBox="1"/>
          <p:nvPr/>
        </p:nvSpPr>
        <p:spPr>
          <a:xfrm>
            <a:off x="617837" y="2846726"/>
            <a:ext cx="40221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2"/>
                </a:solidFill>
              </a:rPr>
              <a:t>Stage 1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Parsing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Abstract</a:t>
            </a:r>
          </a:p>
          <a:p>
            <a:r>
              <a:rPr lang="en-AU" sz="4400" b="1" dirty="0">
                <a:solidFill>
                  <a:schemeClr val="tx2"/>
                </a:solidFill>
              </a:rPr>
              <a:t>Syntax</a:t>
            </a:r>
          </a:p>
          <a:p>
            <a:r>
              <a:rPr lang="en-AU" sz="4400" b="1" dirty="0">
                <a:solidFill>
                  <a:schemeClr val="tx2"/>
                </a:solidFill>
              </a:rPr>
              <a:t>Tree</a:t>
            </a:r>
          </a:p>
          <a:p>
            <a:r>
              <a:rPr lang="en-AU" sz="4400" b="1" dirty="0">
                <a:solidFill>
                  <a:schemeClr val="tx2"/>
                </a:solidFill>
              </a:rPr>
              <a:t>(data structure)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0823-6260-4111-914C-30F5AA9BDA64}"/>
              </a:ext>
            </a:extLst>
          </p:cNvPr>
          <p:cNvSpPr txBox="1"/>
          <p:nvPr/>
        </p:nvSpPr>
        <p:spPr>
          <a:xfrm>
            <a:off x="5811795" y="422178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latin typeface="Consolas" panose="020B0609020204030204" pitchFamily="49" charset="0"/>
              </a:rPr>
              <a:t>MyClass</a:t>
            </a:r>
            <a:endParaRPr lang="en-US" sz="3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845F94-71EA-44C4-A247-D21AB5203541}"/>
              </a:ext>
            </a:extLst>
          </p:cNvPr>
          <p:cNvSpPr/>
          <p:nvPr/>
        </p:nvSpPr>
        <p:spPr>
          <a:xfrm>
            <a:off x="7264743" y="6286500"/>
            <a:ext cx="3301314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Compiler</a:t>
            </a:r>
            <a:endParaRPr lang="en-US" sz="4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02C416-4EE0-4E67-A5FE-35D690418E9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915400" y="5483304"/>
            <a:ext cx="0" cy="8031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7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7976286" y="2347665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48EAF9-DA91-4C45-A74C-75A1C57F133A}"/>
              </a:ext>
            </a:extLst>
          </p:cNvPr>
          <p:cNvGrpSpPr/>
          <p:nvPr/>
        </p:nvGrpSpPr>
        <p:grpSpPr>
          <a:xfrm>
            <a:off x="4722341" y="2389138"/>
            <a:ext cx="8841259" cy="3398966"/>
            <a:chOff x="4722341" y="2389138"/>
            <a:chExt cx="8841259" cy="7010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54E34C-8147-467A-87F3-F18CCBBBEA1D}"/>
                </a:ext>
              </a:extLst>
            </p:cNvPr>
            <p:cNvSpPr/>
            <p:nvPr/>
          </p:nvSpPr>
          <p:spPr>
            <a:xfrm>
              <a:off x="4724400" y="2389138"/>
              <a:ext cx="8839200" cy="701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4AC47-3E9E-4E50-9D1B-A4FA29C96A0F}"/>
                </a:ext>
              </a:extLst>
            </p:cNvPr>
            <p:cNvSpPr txBox="1"/>
            <p:nvPr/>
          </p:nvSpPr>
          <p:spPr>
            <a:xfrm>
              <a:off x="4722341" y="2425175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Program</a:t>
              </a:r>
              <a:endParaRPr lang="en-US" sz="36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EF41D-458E-4D4E-A4BB-7818129F6AEC}"/>
              </a:ext>
            </a:extLst>
          </p:cNvPr>
          <p:cNvGrpSpPr/>
          <p:nvPr/>
        </p:nvGrpSpPr>
        <p:grpSpPr>
          <a:xfrm>
            <a:off x="5867400" y="3238500"/>
            <a:ext cx="6477000" cy="2286000"/>
            <a:chOff x="6172200" y="6608417"/>
            <a:chExt cx="6477000" cy="17243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A39489-8373-4993-B84C-947496B109B2}"/>
                </a:ext>
              </a:extLst>
            </p:cNvPr>
            <p:cNvSpPr/>
            <p:nvPr/>
          </p:nvSpPr>
          <p:spPr>
            <a:xfrm>
              <a:off x="6172200" y="6608417"/>
              <a:ext cx="6477000" cy="1724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2DD74-B0E1-493C-B4D1-191419459C99}"/>
                </a:ext>
              </a:extLst>
            </p:cNvPr>
            <p:cNvSpPr txBox="1"/>
            <p:nvPr/>
          </p:nvSpPr>
          <p:spPr>
            <a:xfrm>
              <a:off x="7123670" y="6762124"/>
              <a:ext cx="4735727" cy="485259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.NET Assembly</a:t>
              </a:r>
              <a:endParaRPr lang="en-US" sz="36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EA21EBD-D3A1-4E8B-A66D-FC7186AA0887}"/>
              </a:ext>
            </a:extLst>
          </p:cNvPr>
          <p:cNvSpPr txBox="1"/>
          <p:nvPr/>
        </p:nvSpPr>
        <p:spPr>
          <a:xfrm>
            <a:off x="838200" y="4162842"/>
            <a:ext cx="40221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2"/>
                </a:solidFill>
              </a:rPr>
              <a:t>Stage 3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Compilation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Generated Code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F9D411-8381-44B3-A942-3DCDD708A881}"/>
              </a:ext>
            </a:extLst>
          </p:cNvPr>
          <p:cNvSpPr txBox="1"/>
          <p:nvPr/>
        </p:nvSpPr>
        <p:spPr>
          <a:xfrm>
            <a:off x="8196133" y="454325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latin typeface="Consolas" panose="020B0609020204030204" pitchFamily="49" charset="0"/>
              </a:rPr>
              <a:t>MyClass</a:t>
            </a:r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464B0D-AE87-4C4F-B0CB-4DDD36EA7D63}"/>
              </a:ext>
            </a:extLst>
          </p:cNvPr>
          <p:cNvSpPr/>
          <p:nvPr/>
        </p:nvSpPr>
        <p:spPr>
          <a:xfrm>
            <a:off x="7162800" y="6591300"/>
            <a:ext cx="3962400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PowerShell</a:t>
            </a:r>
          </a:p>
          <a:p>
            <a:pPr algn="ctr"/>
            <a:r>
              <a:rPr lang="en-AU" sz="4400" dirty="0"/>
              <a:t>Runtime</a:t>
            </a:r>
            <a:endParaRPr lang="en-US" sz="4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B4FD59-2B5C-4390-9CA9-53A2FC531CB2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9144000" y="5788104"/>
            <a:ext cx="0" cy="8031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9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7976286" y="2347665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48EAF9-DA91-4C45-A74C-75A1C57F133A}"/>
              </a:ext>
            </a:extLst>
          </p:cNvPr>
          <p:cNvGrpSpPr/>
          <p:nvPr/>
        </p:nvGrpSpPr>
        <p:grpSpPr>
          <a:xfrm>
            <a:off x="4722341" y="2389138"/>
            <a:ext cx="8841259" cy="3398966"/>
            <a:chOff x="4722341" y="2389138"/>
            <a:chExt cx="8841259" cy="7010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54E34C-8147-467A-87F3-F18CCBBBEA1D}"/>
                </a:ext>
              </a:extLst>
            </p:cNvPr>
            <p:cNvSpPr/>
            <p:nvPr/>
          </p:nvSpPr>
          <p:spPr>
            <a:xfrm>
              <a:off x="4724400" y="2389138"/>
              <a:ext cx="8839200" cy="701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4AC47-3E9E-4E50-9D1B-A4FA29C96A0F}"/>
                </a:ext>
              </a:extLst>
            </p:cNvPr>
            <p:cNvSpPr txBox="1"/>
            <p:nvPr/>
          </p:nvSpPr>
          <p:spPr>
            <a:xfrm>
              <a:off x="4722341" y="2425175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Program</a:t>
              </a:r>
              <a:endParaRPr lang="en-US" sz="36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EF41D-458E-4D4E-A4BB-7818129F6AEC}"/>
              </a:ext>
            </a:extLst>
          </p:cNvPr>
          <p:cNvGrpSpPr/>
          <p:nvPr/>
        </p:nvGrpSpPr>
        <p:grpSpPr>
          <a:xfrm>
            <a:off x="5867400" y="3238500"/>
            <a:ext cx="6477000" cy="2286000"/>
            <a:chOff x="6172200" y="6608417"/>
            <a:chExt cx="6477000" cy="17243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A39489-8373-4993-B84C-947496B109B2}"/>
                </a:ext>
              </a:extLst>
            </p:cNvPr>
            <p:cNvSpPr/>
            <p:nvPr/>
          </p:nvSpPr>
          <p:spPr>
            <a:xfrm>
              <a:off x="6172200" y="6608417"/>
              <a:ext cx="6477000" cy="1724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2DD74-B0E1-493C-B4D1-191419459C99}"/>
                </a:ext>
              </a:extLst>
            </p:cNvPr>
            <p:cNvSpPr txBox="1"/>
            <p:nvPr/>
          </p:nvSpPr>
          <p:spPr>
            <a:xfrm>
              <a:off x="7123670" y="6762124"/>
              <a:ext cx="4735727" cy="485259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.NET Assembly</a:t>
              </a:r>
              <a:endParaRPr lang="en-US" sz="36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EA21EBD-D3A1-4E8B-A66D-FC7186AA0887}"/>
              </a:ext>
            </a:extLst>
          </p:cNvPr>
          <p:cNvSpPr txBox="1"/>
          <p:nvPr/>
        </p:nvSpPr>
        <p:spPr>
          <a:xfrm>
            <a:off x="838200" y="4162842"/>
            <a:ext cx="40221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2"/>
                </a:solidFill>
              </a:rPr>
              <a:t>Stage 3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Compilation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Generated Code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F9D411-8381-44B3-A942-3DCDD708A881}"/>
              </a:ext>
            </a:extLst>
          </p:cNvPr>
          <p:cNvSpPr txBox="1"/>
          <p:nvPr/>
        </p:nvSpPr>
        <p:spPr>
          <a:xfrm>
            <a:off x="8196133" y="454325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latin typeface="Consolas" panose="020B0609020204030204" pitchFamily="49" charset="0"/>
              </a:rPr>
              <a:t>MyClass</a:t>
            </a:r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464B0D-AE87-4C4F-B0CB-4DDD36EA7D63}"/>
              </a:ext>
            </a:extLst>
          </p:cNvPr>
          <p:cNvSpPr/>
          <p:nvPr/>
        </p:nvSpPr>
        <p:spPr>
          <a:xfrm>
            <a:off x="7162800" y="6591300"/>
            <a:ext cx="3962400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PowerShell</a:t>
            </a:r>
          </a:p>
          <a:p>
            <a:pPr algn="ctr"/>
            <a:r>
              <a:rPr lang="en-AU" sz="4400" dirty="0"/>
              <a:t>Runtime</a:t>
            </a:r>
            <a:endParaRPr lang="en-US" sz="4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B4FD59-2B5C-4390-9CA9-53A2FC531CB2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9144000" y="5788104"/>
            <a:ext cx="0" cy="8031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0B9ECF-39DE-424C-B6C7-171DB9E29DC2}"/>
              </a:ext>
            </a:extLst>
          </p:cNvPr>
          <p:cNvSpPr txBox="1"/>
          <p:nvPr/>
        </p:nvSpPr>
        <p:spPr>
          <a:xfrm>
            <a:off x="11887200" y="6208710"/>
            <a:ext cx="45447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All dependencies of </a:t>
            </a:r>
            <a:r>
              <a:rPr lang="en-AU" sz="4400" dirty="0" err="1"/>
              <a:t>MyClass</a:t>
            </a:r>
            <a:r>
              <a:rPr lang="en-AU" sz="4400" dirty="0"/>
              <a:t> required to create</a:t>
            </a:r>
          </a:p>
          <a:p>
            <a:r>
              <a:rPr lang="en-AU" sz="4400" dirty="0"/>
              <a:t>assembly </a:t>
            </a:r>
            <a:endParaRPr lang="en-US" sz="4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C43895-DCD6-41B9-819C-1FE1E69E9DDA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11395865" y="5189723"/>
            <a:ext cx="567535" cy="10076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0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A64DF-205C-4F48-A091-E2F29384C91A}"/>
              </a:ext>
            </a:extLst>
          </p:cNvPr>
          <p:cNvSpPr/>
          <p:nvPr/>
        </p:nvSpPr>
        <p:spPr>
          <a:xfrm>
            <a:off x="7810500" y="5491876"/>
            <a:ext cx="2971800" cy="9645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File</a:t>
            </a:r>
            <a:endParaRPr lang="en-US" sz="4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E216C4-ACBF-4AF8-9D8A-A87CE1D775B3}"/>
              </a:ext>
            </a:extLst>
          </p:cNvPr>
          <p:cNvGrpSpPr/>
          <p:nvPr/>
        </p:nvGrpSpPr>
        <p:grpSpPr>
          <a:xfrm>
            <a:off x="3581400" y="5143500"/>
            <a:ext cx="8841259" cy="644604"/>
            <a:chOff x="4722341" y="2389138"/>
            <a:chExt cx="8841259" cy="701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062691-BA9E-4FF4-8C68-DCEEFA61E8F9}"/>
                </a:ext>
              </a:extLst>
            </p:cNvPr>
            <p:cNvSpPr/>
            <p:nvPr/>
          </p:nvSpPr>
          <p:spPr>
            <a:xfrm>
              <a:off x="4724400" y="2389138"/>
              <a:ext cx="8839200" cy="7010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278F3-5EE1-48EA-A6C9-549A21DE34D3}"/>
                </a:ext>
              </a:extLst>
            </p:cNvPr>
            <p:cNvSpPr txBox="1"/>
            <p:nvPr/>
          </p:nvSpPr>
          <p:spPr>
            <a:xfrm>
              <a:off x="4722341" y="2425175"/>
              <a:ext cx="20574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Program</a:t>
              </a:r>
              <a:endParaRPr lang="en-US" sz="3600" b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21EBD-D3A1-4E8B-A66D-FC7186AA0887}"/>
              </a:ext>
            </a:extLst>
          </p:cNvPr>
          <p:cNvSpPr txBox="1"/>
          <p:nvPr/>
        </p:nvSpPr>
        <p:spPr>
          <a:xfrm>
            <a:off x="838199" y="4162842"/>
            <a:ext cx="47243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2"/>
                </a:solidFill>
              </a:rPr>
              <a:t>Stage 4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Execution</a:t>
            </a:r>
          </a:p>
          <a:p>
            <a:endParaRPr lang="en-AU" sz="4400" b="1" dirty="0">
              <a:solidFill>
                <a:schemeClr val="tx2"/>
              </a:solidFill>
            </a:endParaRPr>
          </a:p>
          <a:p>
            <a:r>
              <a:rPr lang="en-AU" sz="4400" b="1" dirty="0">
                <a:solidFill>
                  <a:schemeClr val="tx2"/>
                </a:solidFill>
              </a:rPr>
              <a:t>Effects</a:t>
            </a:r>
          </a:p>
          <a:p>
            <a:r>
              <a:rPr lang="en-AU" sz="4400" b="1" dirty="0">
                <a:solidFill>
                  <a:schemeClr val="tx2"/>
                </a:solidFill>
              </a:rPr>
              <a:t>(e.g. create a file)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464B0D-AE87-4C4F-B0CB-4DDD36EA7D63}"/>
              </a:ext>
            </a:extLst>
          </p:cNvPr>
          <p:cNvSpPr/>
          <p:nvPr/>
        </p:nvSpPr>
        <p:spPr>
          <a:xfrm>
            <a:off x="7315200" y="3716298"/>
            <a:ext cx="3962400" cy="3408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PowerShell</a:t>
            </a:r>
          </a:p>
          <a:p>
            <a:pPr algn="ctr"/>
            <a:r>
              <a:rPr lang="en-AU" sz="4400" dirty="0"/>
              <a:t>Runtime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875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83951E-6 L 0.25833 -0.00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170803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EE0E0-1074-4D92-846D-F6C141A96953}"/>
              </a:ext>
            </a:extLst>
          </p:cNvPr>
          <p:cNvSpPr txBox="1"/>
          <p:nvPr/>
        </p:nvSpPr>
        <p:spPr>
          <a:xfrm>
            <a:off x="9244914" y="3728978"/>
            <a:ext cx="7010400" cy="286232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AU" sz="3600" dirty="0">
              <a:latin typeface="Consolas" panose="020B0609020204030204" pitchFamily="49" charset="0"/>
            </a:endParaRPr>
          </a:p>
          <a:p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MyClass</a:t>
            </a:r>
            <a:r>
              <a:rPr lang="en-AU" sz="3600" dirty="0">
                <a:latin typeface="Consolas" panose="020B0609020204030204" pitchFamily="49" charset="0"/>
              </a:rPr>
              <a:t> :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9220200" y="2705100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C6239-2745-43B4-B4EA-135457304825}"/>
              </a:ext>
            </a:extLst>
          </p:cNvPr>
          <p:cNvSpPr txBox="1"/>
          <p:nvPr/>
        </p:nvSpPr>
        <p:spPr>
          <a:xfrm>
            <a:off x="1600200" y="3728112"/>
            <a:ext cx="7010400" cy="175432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7D28E-A147-4BD4-A546-FB84200CD768}"/>
              </a:ext>
            </a:extLst>
          </p:cNvPr>
          <p:cNvSpPr txBox="1"/>
          <p:nvPr/>
        </p:nvSpPr>
        <p:spPr>
          <a:xfrm>
            <a:off x="1600200" y="2829221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Sub.psm1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6F729-5EAA-4865-83E5-F37A9DC92DC4}"/>
              </a:ext>
            </a:extLst>
          </p:cNvPr>
          <p:cNvSpPr txBox="1"/>
          <p:nvPr/>
        </p:nvSpPr>
        <p:spPr>
          <a:xfrm>
            <a:off x="9220200" y="3769705"/>
            <a:ext cx="524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Import-Module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BB501-2371-48C9-A961-D27ADB48DD4E}"/>
              </a:ext>
            </a:extLst>
          </p:cNvPr>
          <p:cNvSpPr txBox="1"/>
          <p:nvPr/>
        </p:nvSpPr>
        <p:spPr>
          <a:xfrm>
            <a:off x="12682151" y="376045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Sub.psm1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1728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EE0E0-1074-4D92-846D-F6C141A96953}"/>
              </a:ext>
            </a:extLst>
          </p:cNvPr>
          <p:cNvSpPr txBox="1"/>
          <p:nvPr/>
        </p:nvSpPr>
        <p:spPr>
          <a:xfrm>
            <a:off x="9244914" y="3728978"/>
            <a:ext cx="7010400" cy="286232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AU" sz="3600" dirty="0">
              <a:latin typeface="Consolas" panose="020B0609020204030204" pitchFamily="49" charset="0"/>
            </a:endParaRPr>
          </a:p>
          <a:p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MyClass</a:t>
            </a:r>
            <a:r>
              <a:rPr lang="en-AU" sz="3600" dirty="0">
                <a:latin typeface="Consolas" panose="020B0609020204030204" pitchFamily="49" charset="0"/>
              </a:rPr>
              <a:t> :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9220200" y="2705100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C6239-2745-43B4-B4EA-135457304825}"/>
              </a:ext>
            </a:extLst>
          </p:cNvPr>
          <p:cNvSpPr txBox="1"/>
          <p:nvPr/>
        </p:nvSpPr>
        <p:spPr>
          <a:xfrm>
            <a:off x="1600200" y="3728112"/>
            <a:ext cx="7010400" cy="175432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7D28E-A147-4BD4-A546-FB84200CD768}"/>
              </a:ext>
            </a:extLst>
          </p:cNvPr>
          <p:cNvSpPr txBox="1"/>
          <p:nvPr/>
        </p:nvSpPr>
        <p:spPr>
          <a:xfrm>
            <a:off x="1600200" y="2829221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Sub.psm1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6F729-5EAA-4865-83E5-F37A9DC92DC4}"/>
              </a:ext>
            </a:extLst>
          </p:cNvPr>
          <p:cNvSpPr txBox="1"/>
          <p:nvPr/>
        </p:nvSpPr>
        <p:spPr>
          <a:xfrm>
            <a:off x="9220200" y="3769705"/>
            <a:ext cx="524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Import-Module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BB501-2371-48C9-A961-D27ADB48DD4E}"/>
              </a:ext>
            </a:extLst>
          </p:cNvPr>
          <p:cNvSpPr txBox="1"/>
          <p:nvPr/>
        </p:nvSpPr>
        <p:spPr>
          <a:xfrm>
            <a:off x="12682151" y="376045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Sub.psm1</a:t>
            </a:r>
            <a:endParaRPr lang="en-US" sz="3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CB9DAD-6821-4A83-9958-72E84AA1D45E}"/>
              </a:ext>
            </a:extLst>
          </p:cNvPr>
          <p:cNvSpPr/>
          <p:nvPr/>
        </p:nvSpPr>
        <p:spPr>
          <a:xfrm>
            <a:off x="12366024" y="4558140"/>
            <a:ext cx="4191000" cy="129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AC7A1-BE78-4A05-9083-64A1B5BCD7F2}"/>
              </a:ext>
            </a:extLst>
          </p:cNvPr>
          <p:cNvSpPr txBox="1"/>
          <p:nvPr/>
        </p:nvSpPr>
        <p:spPr>
          <a:xfrm>
            <a:off x="12750114" y="5898261"/>
            <a:ext cx="344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Compilation (S 3)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699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EE0E0-1074-4D92-846D-F6C141A96953}"/>
              </a:ext>
            </a:extLst>
          </p:cNvPr>
          <p:cNvSpPr txBox="1"/>
          <p:nvPr/>
        </p:nvSpPr>
        <p:spPr>
          <a:xfrm>
            <a:off x="9244914" y="3728978"/>
            <a:ext cx="7010400" cy="286232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AU" sz="3600" dirty="0">
              <a:latin typeface="Consolas" panose="020B0609020204030204" pitchFamily="49" charset="0"/>
            </a:endParaRPr>
          </a:p>
          <a:p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MyClass</a:t>
            </a:r>
            <a:r>
              <a:rPr lang="en-AU" sz="3600" dirty="0">
                <a:latin typeface="Consolas" panose="020B0609020204030204" pitchFamily="49" charset="0"/>
              </a:rPr>
              <a:t> :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9220200" y="2705100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C6239-2745-43B4-B4EA-135457304825}"/>
              </a:ext>
            </a:extLst>
          </p:cNvPr>
          <p:cNvSpPr txBox="1"/>
          <p:nvPr/>
        </p:nvSpPr>
        <p:spPr>
          <a:xfrm>
            <a:off x="1600200" y="3728112"/>
            <a:ext cx="7010400" cy="175432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7D28E-A147-4BD4-A546-FB84200CD768}"/>
              </a:ext>
            </a:extLst>
          </p:cNvPr>
          <p:cNvSpPr txBox="1"/>
          <p:nvPr/>
        </p:nvSpPr>
        <p:spPr>
          <a:xfrm>
            <a:off x="1600200" y="2829221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Sub.psm1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6F729-5EAA-4865-83E5-F37A9DC92DC4}"/>
              </a:ext>
            </a:extLst>
          </p:cNvPr>
          <p:cNvSpPr txBox="1"/>
          <p:nvPr/>
        </p:nvSpPr>
        <p:spPr>
          <a:xfrm>
            <a:off x="9220200" y="3769705"/>
            <a:ext cx="524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Import-Module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BB501-2371-48C9-A961-D27ADB48DD4E}"/>
              </a:ext>
            </a:extLst>
          </p:cNvPr>
          <p:cNvSpPr txBox="1"/>
          <p:nvPr/>
        </p:nvSpPr>
        <p:spPr>
          <a:xfrm>
            <a:off x="12682151" y="376045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Sub.psm1</a:t>
            </a:r>
            <a:endParaRPr lang="en-US" sz="3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CB9DAD-6821-4A83-9958-72E84AA1D45E}"/>
              </a:ext>
            </a:extLst>
          </p:cNvPr>
          <p:cNvSpPr/>
          <p:nvPr/>
        </p:nvSpPr>
        <p:spPr>
          <a:xfrm>
            <a:off x="12366024" y="4558140"/>
            <a:ext cx="4191000" cy="129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AC7A1-BE78-4A05-9083-64A1B5BCD7F2}"/>
              </a:ext>
            </a:extLst>
          </p:cNvPr>
          <p:cNvSpPr txBox="1"/>
          <p:nvPr/>
        </p:nvSpPr>
        <p:spPr>
          <a:xfrm>
            <a:off x="12750114" y="5898261"/>
            <a:ext cx="344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Compilation (S 3)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3AD93-ECFE-4E11-A893-2ACF0042F074}"/>
              </a:ext>
            </a:extLst>
          </p:cNvPr>
          <p:cNvSpPr/>
          <p:nvPr/>
        </p:nvSpPr>
        <p:spPr>
          <a:xfrm>
            <a:off x="9028669" y="3411455"/>
            <a:ext cx="6015682" cy="129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A2F02-BA97-43BF-BF10-40F667FCAD29}"/>
              </a:ext>
            </a:extLst>
          </p:cNvPr>
          <p:cNvSpPr txBox="1"/>
          <p:nvPr/>
        </p:nvSpPr>
        <p:spPr>
          <a:xfrm>
            <a:off x="12160078" y="2786334"/>
            <a:ext cx="344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Execution (S 4)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517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Classes and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EE0E0-1074-4D92-846D-F6C141A96953}"/>
              </a:ext>
            </a:extLst>
          </p:cNvPr>
          <p:cNvSpPr txBox="1"/>
          <p:nvPr/>
        </p:nvSpPr>
        <p:spPr>
          <a:xfrm>
            <a:off x="9244914" y="3728978"/>
            <a:ext cx="7010400" cy="286232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AU" sz="3600" dirty="0">
              <a:latin typeface="Consolas" panose="020B0609020204030204" pitchFamily="49" charset="0"/>
            </a:endParaRPr>
          </a:p>
          <a:p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MyClass</a:t>
            </a:r>
            <a:r>
              <a:rPr lang="en-AU" sz="3600" dirty="0">
                <a:latin typeface="Consolas" panose="020B0609020204030204" pitchFamily="49" charset="0"/>
              </a:rPr>
              <a:t> :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FCC75-4301-400C-91CD-3F2FAA3ED42E}"/>
              </a:ext>
            </a:extLst>
          </p:cNvPr>
          <p:cNvSpPr txBox="1"/>
          <p:nvPr/>
        </p:nvSpPr>
        <p:spPr>
          <a:xfrm>
            <a:off x="9220200" y="2705100"/>
            <a:ext cx="330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Main.psm1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C6239-2745-43B4-B4EA-135457304825}"/>
              </a:ext>
            </a:extLst>
          </p:cNvPr>
          <p:cNvSpPr txBox="1"/>
          <p:nvPr/>
        </p:nvSpPr>
        <p:spPr>
          <a:xfrm>
            <a:off x="1600200" y="3728112"/>
            <a:ext cx="7010400" cy="175432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class </a:t>
            </a:r>
            <a:r>
              <a:rPr lang="en-AU" sz="3600" dirty="0" err="1">
                <a:latin typeface="Consolas" panose="020B0609020204030204" pitchFamily="49" charset="0"/>
              </a:rPr>
              <a:t>SubClass</a:t>
            </a:r>
            <a:endParaRPr lang="en-AU" sz="3600" dirty="0">
              <a:latin typeface="Consolas" panose="020B0609020204030204" pitchFamily="49" charset="0"/>
            </a:endParaRP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7D28E-A147-4BD4-A546-FB84200CD768}"/>
              </a:ext>
            </a:extLst>
          </p:cNvPr>
          <p:cNvSpPr txBox="1"/>
          <p:nvPr/>
        </p:nvSpPr>
        <p:spPr>
          <a:xfrm>
            <a:off x="1600200" y="2829221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Sub.psm1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6F729-5EAA-4865-83E5-F37A9DC92DC4}"/>
              </a:ext>
            </a:extLst>
          </p:cNvPr>
          <p:cNvSpPr txBox="1"/>
          <p:nvPr/>
        </p:nvSpPr>
        <p:spPr>
          <a:xfrm>
            <a:off x="9220200" y="3769705"/>
            <a:ext cx="524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using module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BB501-2371-48C9-A961-D27ADB48DD4E}"/>
              </a:ext>
            </a:extLst>
          </p:cNvPr>
          <p:cNvSpPr txBox="1"/>
          <p:nvPr/>
        </p:nvSpPr>
        <p:spPr>
          <a:xfrm>
            <a:off x="12682151" y="376045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Sub.psm1</a:t>
            </a:r>
            <a:endParaRPr lang="en-US" sz="3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CB9DAD-6821-4A83-9958-72E84AA1D45E}"/>
              </a:ext>
            </a:extLst>
          </p:cNvPr>
          <p:cNvSpPr/>
          <p:nvPr/>
        </p:nvSpPr>
        <p:spPr>
          <a:xfrm>
            <a:off x="12366024" y="4558140"/>
            <a:ext cx="4191000" cy="129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AC7A1-BE78-4A05-9083-64A1B5BCD7F2}"/>
              </a:ext>
            </a:extLst>
          </p:cNvPr>
          <p:cNvSpPr txBox="1"/>
          <p:nvPr/>
        </p:nvSpPr>
        <p:spPr>
          <a:xfrm>
            <a:off x="12750114" y="5898261"/>
            <a:ext cx="344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Compilation (S 3)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3AD93-ECFE-4E11-A893-2ACF0042F074}"/>
              </a:ext>
            </a:extLst>
          </p:cNvPr>
          <p:cNvSpPr/>
          <p:nvPr/>
        </p:nvSpPr>
        <p:spPr>
          <a:xfrm>
            <a:off x="9028669" y="3411455"/>
            <a:ext cx="6015682" cy="1293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A2F02-BA97-43BF-BF10-40F667FCAD29}"/>
              </a:ext>
            </a:extLst>
          </p:cNvPr>
          <p:cNvSpPr txBox="1"/>
          <p:nvPr/>
        </p:nvSpPr>
        <p:spPr>
          <a:xfrm>
            <a:off x="12160078" y="2786334"/>
            <a:ext cx="344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Parsing (S 2)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835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7429500" y="42291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19554-67FC-48FD-9A46-296094C10671}"/>
              </a:ext>
            </a:extLst>
          </p:cNvPr>
          <p:cNvSpPr/>
          <p:nvPr/>
        </p:nvSpPr>
        <p:spPr>
          <a:xfrm>
            <a:off x="9678945" y="3179302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197DD3-C5A5-4C07-9E03-15CB8D110334}"/>
              </a:ext>
            </a:extLst>
          </p:cNvPr>
          <p:cNvSpPr/>
          <p:nvPr/>
        </p:nvSpPr>
        <p:spPr>
          <a:xfrm>
            <a:off x="9805600" y="6694664"/>
            <a:ext cx="32004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E89D66-C568-4AE0-A468-644E4462F80E}"/>
              </a:ext>
            </a:extLst>
          </p:cNvPr>
          <p:cNvSpPr/>
          <p:nvPr/>
        </p:nvSpPr>
        <p:spPr>
          <a:xfrm>
            <a:off x="5560537" y="6743200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501EE2-76F2-41E2-8721-21817BDFE99E}"/>
              </a:ext>
            </a:extLst>
          </p:cNvPr>
          <p:cNvSpPr/>
          <p:nvPr/>
        </p:nvSpPr>
        <p:spPr>
          <a:xfrm>
            <a:off x="5993482" y="328022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771BC-3FD4-45A0-BBA8-618F4AA746E0}"/>
              </a:ext>
            </a:extLst>
          </p:cNvPr>
          <p:cNvSpPr/>
          <p:nvPr/>
        </p:nvSpPr>
        <p:spPr>
          <a:xfrm>
            <a:off x="7569541" y="773590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F83375-EA52-4612-8210-8F62440D485C}"/>
              </a:ext>
            </a:extLst>
          </p:cNvPr>
          <p:cNvCxnSpPr>
            <a:stCxn id="13" idx="7"/>
            <a:endCxn id="21" idx="4"/>
          </p:cNvCxnSpPr>
          <p:nvPr/>
        </p:nvCxnSpPr>
        <p:spPr>
          <a:xfrm flipV="1">
            <a:off x="9901049" y="4009282"/>
            <a:ext cx="1073296" cy="59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113B0F-9872-4E9A-9401-2D0E3B1A8E39}"/>
              </a:ext>
            </a:extLst>
          </p:cNvPr>
          <p:cNvCxnSpPr>
            <a:cxnSpLocks/>
            <a:stCxn id="13" idx="1"/>
            <a:endCxn id="24" idx="4"/>
          </p:cNvCxnSpPr>
          <p:nvPr/>
        </p:nvCxnSpPr>
        <p:spPr>
          <a:xfrm flipH="1" flipV="1">
            <a:off x="7499977" y="4110201"/>
            <a:ext cx="353574" cy="4983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A82DAF-945D-4BF3-A1AC-F6A56AB41FB9}"/>
              </a:ext>
            </a:extLst>
          </p:cNvPr>
          <p:cNvCxnSpPr>
            <a:cxnSpLocks/>
            <a:stCxn id="13" idx="5"/>
            <a:endCxn id="22" idx="1"/>
          </p:cNvCxnSpPr>
          <p:nvPr/>
        </p:nvCxnSpPr>
        <p:spPr>
          <a:xfrm>
            <a:off x="9901049" y="6440486"/>
            <a:ext cx="373239" cy="3757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ED43B2-F2ED-4C17-A5C1-5071B491A7A5}"/>
              </a:ext>
            </a:extLst>
          </p:cNvPr>
          <p:cNvCxnSpPr>
            <a:cxnSpLocks/>
            <a:stCxn id="23" idx="0"/>
            <a:endCxn id="13" idx="3"/>
          </p:cNvCxnSpPr>
          <p:nvPr/>
        </p:nvCxnSpPr>
        <p:spPr>
          <a:xfrm flipV="1">
            <a:off x="6855937" y="6440486"/>
            <a:ext cx="997614" cy="3027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C00D9B-6633-4F35-B0F7-A0141B4E6A86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>
            <a:off x="8877300" y="6819900"/>
            <a:ext cx="198736" cy="916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373E184-4C5E-449E-830D-BB576833F47F}"/>
              </a:ext>
            </a:extLst>
          </p:cNvPr>
          <p:cNvSpPr/>
          <p:nvPr/>
        </p:nvSpPr>
        <p:spPr>
          <a:xfrm>
            <a:off x="14314112" y="3761913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2F1DCD-C8F0-4EF8-8772-4DE0B8944D20}"/>
              </a:ext>
            </a:extLst>
          </p:cNvPr>
          <p:cNvSpPr/>
          <p:nvPr/>
        </p:nvSpPr>
        <p:spPr>
          <a:xfrm>
            <a:off x="14314112" y="4927588"/>
            <a:ext cx="32004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D2B2DD-ADD3-4F9D-9004-4A5504A97DC2}"/>
              </a:ext>
            </a:extLst>
          </p:cNvPr>
          <p:cNvSpPr/>
          <p:nvPr/>
        </p:nvSpPr>
        <p:spPr>
          <a:xfrm>
            <a:off x="11761411" y="5610506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744C4C-29D9-431B-81BE-5D84D4FC353A}"/>
              </a:ext>
            </a:extLst>
          </p:cNvPr>
          <p:cNvSpPr/>
          <p:nvPr/>
        </p:nvSpPr>
        <p:spPr>
          <a:xfrm>
            <a:off x="11550317" y="4393379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14AB0-8576-4EF4-B091-91269E12F0CC}"/>
              </a:ext>
            </a:extLst>
          </p:cNvPr>
          <p:cNvSpPr/>
          <p:nvPr/>
        </p:nvSpPr>
        <p:spPr>
          <a:xfrm>
            <a:off x="14527103" y="6085144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09DA1-568F-42AF-B647-BF84708ECC2A}"/>
              </a:ext>
            </a:extLst>
          </p:cNvPr>
          <p:cNvSpPr txBox="1"/>
          <p:nvPr/>
        </p:nvSpPr>
        <p:spPr>
          <a:xfrm>
            <a:off x="7447989" y="8618822"/>
            <a:ext cx="482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Remove-Module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0818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7429500" y="42291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19554-67FC-48FD-9A46-296094C10671}"/>
              </a:ext>
            </a:extLst>
          </p:cNvPr>
          <p:cNvSpPr/>
          <p:nvPr/>
        </p:nvSpPr>
        <p:spPr>
          <a:xfrm>
            <a:off x="9678945" y="3179302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197DD3-C5A5-4C07-9E03-15CB8D110334}"/>
              </a:ext>
            </a:extLst>
          </p:cNvPr>
          <p:cNvSpPr/>
          <p:nvPr/>
        </p:nvSpPr>
        <p:spPr>
          <a:xfrm>
            <a:off x="9805600" y="6694664"/>
            <a:ext cx="32004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E89D66-C568-4AE0-A468-644E4462F80E}"/>
              </a:ext>
            </a:extLst>
          </p:cNvPr>
          <p:cNvSpPr/>
          <p:nvPr/>
        </p:nvSpPr>
        <p:spPr>
          <a:xfrm>
            <a:off x="5560537" y="6743200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501EE2-76F2-41E2-8721-21817BDFE99E}"/>
              </a:ext>
            </a:extLst>
          </p:cNvPr>
          <p:cNvSpPr/>
          <p:nvPr/>
        </p:nvSpPr>
        <p:spPr>
          <a:xfrm>
            <a:off x="5993482" y="328022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771BC-3FD4-45A0-BBA8-618F4AA746E0}"/>
              </a:ext>
            </a:extLst>
          </p:cNvPr>
          <p:cNvSpPr/>
          <p:nvPr/>
        </p:nvSpPr>
        <p:spPr>
          <a:xfrm>
            <a:off x="7569541" y="773590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F83375-EA52-4612-8210-8F62440D485C}"/>
              </a:ext>
            </a:extLst>
          </p:cNvPr>
          <p:cNvCxnSpPr>
            <a:stCxn id="13" idx="7"/>
            <a:endCxn id="21" idx="4"/>
          </p:cNvCxnSpPr>
          <p:nvPr/>
        </p:nvCxnSpPr>
        <p:spPr>
          <a:xfrm flipV="1">
            <a:off x="9901049" y="4009282"/>
            <a:ext cx="1073296" cy="59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113B0F-9872-4E9A-9401-2D0E3B1A8E39}"/>
              </a:ext>
            </a:extLst>
          </p:cNvPr>
          <p:cNvCxnSpPr>
            <a:cxnSpLocks/>
            <a:stCxn id="13" idx="1"/>
            <a:endCxn id="24" idx="4"/>
          </p:cNvCxnSpPr>
          <p:nvPr/>
        </p:nvCxnSpPr>
        <p:spPr>
          <a:xfrm flipH="1" flipV="1">
            <a:off x="7499977" y="4110201"/>
            <a:ext cx="353574" cy="4983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A82DAF-945D-4BF3-A1AC-F6A56AB41FB9}"/>
              </a:ext>
            </a:extLst>
          </p:cNvPr>
          <p:cNvCxnSpPr>
            <a:cxnSpLocks/>
            <a:stCxn id="13" idx="5"/>
            <a:endCxn id="22" idx="1"/>
          </p:cNvCxnSpPr>
          <p:nvPr/>
        </p:nvCxnSpPr>
        <p:spPr>
          <a:xfrm>
            <a:off x="9901049" y="6440486"/>
            <a:ext cx="373239" cy="3757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ED43B2-F2ED-4C17-A5C1-5071B491A7A5}"/>
              </a:ext>
            </a:extLst>
          </p:cNvPr>
          <p:cNvCxnSpPr>
            <a:cxnSpLocks/>
            <a:stCxn id="23" idx="0"/>
            <a:endCxn id="13" idx="3"/>
          </p:cNvCxnSpPr>
          <p:nvPr/>
        </p:nvCxnSpPr>
        <p:spPr>
          <a:xfrm flipV="1">
            <a:off x="6855937" y="6440486"/>
            <a:ext cx="997614" cy="3027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C00D9B-6633-4F35-B0F7-A0141B4E6A86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>
            <a:off x="8877300" y="6819900"/>
            <a:ext cx="198736" cy="916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373E184-4C5E-449E-830D-BB576833F47F}"/>
              </a:ext>
            </a:extLst>
          </p:cNvPr>
          <p:cNvSpPr/>
          <p:nvPr/>
        </p:nvSpPr>
        <p:spPr>
          <a:xfrm>
            <a:off x="14314112" y="3761913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2F1DCD-C8F0-4EF8-8772-4DE0B8944D20}"/>
              </a:ext>
            </a:extLst>
          </p:cNvPr>
          <p:cNvSpPr/>
          <p:nvPr/>
        </p:nvSpPr>
        <p:spPr>
          <a:xfrm>
            <a:off x="14314112" y="4927588"/>
            <a:ext cx="32004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D2B2DD-ADD3-4F9D-9004-4A5504A97DC2}"/>
              </a:ext>
            </a:extLst>
          </p:cNvPr>
          <p:cNvSpPr/>
          <p:nvPr/>
        </p:nvSpPr>
        <p:spPr>
          <a:xfrm>
            <a:off x="11761411" y="5610506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744C4C-29D9-431B-81BE-5D84D4FC353A}"/>
              </a:ext>
            </a:extLst>
          </p:cNvPr>
          <p:cNvSpPr/>
          <p:nvPr/>
        </p:nvSpPr>
        <p:spPr>
          <a:xfrm>
            <a:off x="11550317" y="4393379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14AB0-8576-4EF4-B091-91269E12F0CC}"/>
              </a:ext>
            </a:extLst>
          </p:cNvPr>
          <p:cNvSpPr/>
          <p:nvPr/>
        </p:nvSpPr>
        <p:spPr>
          <a:xfrm>
            <a:off x="14527103" y="6085144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8D4623-FB60-49D3-BB7C-56FE48F6CFA5}"/>
              </a:ext>
            </a:extLst>
          </p:cNvPr>
          <p:cNvCxnSpPr>
            <a:cxnSpLocks/>
            <a:stCxn id="13" idx="4"/>
            <a:endCxn id="16" idx="1"/>
          </p:cNvCxnSpPr>
          <p:nvPr/>
        </p:nvCxnSpPr>
        <p:spPr>
          <a:xfrm>
            <a:off x="8877300" y="6819900"/>
            <a:ext cx="3012989" cy="177381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07C964-DFFE-427F-AC8F-086F5797B87E}"/>
              </a:ext>
            </a:extLst>
          </p:cNvPr>
          <p:cNvSpPr/>
          <p:nvPr/>
        </p:nvSpPr>
        <p:spPr>
          <a:xfrm>
            <a:off x="11890289" y="7778822"/>
            <a:ext cx="4683211" cy="16297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>
                <a:solidFill>
                  <a:schemeClr val="bg1"/>
                </a:solidFill>
              </a:rPr>
              <a:t>OnRemove</a:t>
            </a:r>
            <a:r>
              <a:rPr lang="en-AU" sz="4400" dirty="0">
                <a:solidFill>
                  <a:schemeClr val="bg1"/>
                </a:solidFill>
              </a:rPr>
              <a:t> {  … }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626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7429500" y="42291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19554-67FC-48FD-9A46-296094C10671}"/>
              </a:ext>
            </a:extLst>
          </p:cNvPr>
          <p:cNvSpPr/>
          <p:nvPr/>
        </p:nvSpPr>
        <p:spPr>
          <a:xfrm>
            <a:off x="9678945" y="3179302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197DD3-C5A5-4C07-9E03-15CB8D110334}"/>
              </a:ext>
            </a:extLst>
          </p:cNvPr>
          <p:cNvSpPr/>
          <p:nvPr/>
        </p:nvSpPr>
        <p:spPr>
          <a:xfrm>
            <a:off x="9805600" y="6694664"/>
            <a:ext cx="32004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E89D66-C568-4AE0-A468-644E4462F80E}"/>
              </a:ext>
            </a:extLst>
          </p:cNvPr>
          <p:cNvSpPr/>
          <p:nvPr/>
        </p:nvSpPr>
        <p:spPr>
          <a:xfrm>
            <a:off x="5560537" y="6743200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501EE2-76F2-41E2-8721-21817BDFE99E}"/>
              </a:ext>
            </a:extLst>
          </p:cNvPr>
          <p:cNvSpPr/>
          <p:nvPr/>
        </p:nvSpPr>
        <p:spPr>
          <a:xfrm>
            <a:off x="5993482" y="328022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771BC-3FD4-45A0-BBA8-618F4AA746E0}"/>
              </a:ext>
            </a:extLst>
          </p:cNvPr>
          <p:cNvSpPr/>
          <p:nvPr/>
        </p:nvSpPr>
        <p:spPr>
          <a:xfrm>
            <a:off x="7569541" y="773590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F83375-EA52-4612-8210-8F62440D485C}"/>
              </a:ext>
            </a:extLst>
          </p:cNvPr>
          <p:cNvCxnSpPr>
            <a:stCxn id="13" idx="7"/>
            <a:endCxn id="21" idx="4"/>
          </p:cNvCxnSpPr>
          <p:nvPr/>
        </p:nvCxnSpPr>
        <p:spPr>
          <a:xfrm flipV="1">
            <a:off x="9901049" y="4009282"/>
            <a:ext cx="1073296" cy="59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113B0F-9872-4E9A-9401-2D0E3B1A8E39}"/>
              </a:ext>
            </a:extLst>
          </p:cNvPr>
          <p:cNvCxnSpPr>
            <a:cxnSpLocks/>
            <a:stCxn id="13" idx="1"/>
            <a:endCxn id="24" idx="4"/>
          </p:cNvCxnSpPr>
          <p:nvPr/>
        </p:nvCxnSpPr>
        <p:spPr>
          <a:xfrm flipH="1" flipV="1">
            <a:off x="7499977" y="4110201"/>
            <a:ext cx="353574" cy="4983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A82DAF-945D-4BF3-A1AC-F6A56AB41FB9}"/>
              </a:ext>
            </a:extLst>
          </p:cNvPr>
          <p:cNvCxnSpPr>
            <a:cxnSpLocks/>
            <a:stCxn id="13" idx="5"/>
            <a:endCxn id="22" idx="1"/>
          </p:cNvCxnSpPr>
          <p:nvPr/>
        </p:nvCxnSpPr>
        <p:spPr>
          <a:xfrm>
            <a:off x="9901049" y="6440486"/>
            <a:ext cx="373239" cy="3757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ED43B2-F2ED-4C17-A5C1-5071B491A7A5}"/>
              </a:ext>
            </a:extLst>
          </p:cNvPr>
          <p:cNvCxnSpPr>
            <a:cxnSpLocks/>
            <a:stCxn id="23" idx="0"/>
            <a:endCxn id="13" idx="3"/>
          </p:cNvCxnSpPr>
          <p:nvPr/>
        </p:nvCxnSpPr>
        <p:spPr>
          <a:xfrm flipV="1">
            <a:off x="6855937" y="6440486"/>
            <a:ext cx="997614" cy="3027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C00D9B-6633-4F35-B0F7-A0141B4E6A86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>
            <a:off x="8877300" y="6819900"/>
            <a:ext cx="198736" cy="916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373E184-4C5E-449E-830D-BB576833F47F}"/>
              </a:ext>
            </a:extLst>
          </p:cNvPr>
          <p:cNvSpPr/>
          <p:nvPr/>
        </p:nvSpPr>
        <p:spPr>
          <a:xfrm>
            <a:off x="14314112" y="3761913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2F1DCD-C8F0-4EF8-8772-4DE0B8944D20}"/>
              </a:ext>
            </a:extLst>
          </p:cNvPr>
          <p:cNvSpPr/>
          <p:nvPr/>
        </p:nvSpPr>
        <p:spPr>
          <a:xfrm>
            <a:off x="14314112" y="4927588"/>
            <a:ext cx="32004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D2B2DD-ADD3-4F9D-9004-4A5504A97DC2}"/>
              </a:ext>
            </a:extLst>
          </p:cNvPr>
          <p:cNvSpPr/>
          <p:nvPr/>
        </p:nvSpPr>
        <p:spPr>
          <a:xfrm>
            <a:off x="11761411" y="5610506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744C4C-29D9-431B-81BE-5D84D4FC353A}"/>
              </a:ext>
            </a:extLst>
          </p:cNvPr>
          <p:cNvSpPr/>
          <p:nvPr/>
        </p:nvSpPr>
        <p:spPr>
          <a:xfrm>
            <a:off x="11550317" y="4393379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14AB0-8576-4EF4-B091-91269E12F0CC}"/>
              </a:ext>
            </a:extLst>
          </p:cNvPr>
          <p:cNvSpPr/>
          <p:nvPr/>
        </p:nvSpPr>
        <p:spPr>
          <a:xfrm>
            <a:off x="14527103" y="6085144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3DB40-0A1A-4DC3-9ACF-1A701F780B3E}"/>
              </a:ext>
            </a:extLst>
          </p:cNvPr>
          <p:cNvSpPr/>
          <p:nvPr/>
        </p:nvSpPr>
        <p:spPr>
          <a:xfrm>
            <a:off x="10831400" y="7891772"/>
            <a:ext cx="6638670" cy="14939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IModuleAssemblyCleanup</a:t>
            </a:r>
            <a:endParaRPr lang="en-AU" sz="4400" dirty="0"/>
          </a:p>
          <a:p>
            <a:pPr algn="ctr"/>
            <a:r>
              <a:rPr lang="en-AU" sz="4400" dirty="0"/>
              <a:t>.</a:t>
            </a:r>
            <a:r>
              <a:rPr lang="en-AU" sz="4400" dirty="0" err="1"/>
              <a:t>OnRemove</a:t>
            </a:r>
            <a:r>
              <a:rPr lang="en-AU" sz="4400" dirty="0"/>
              <a:t>(…)</a:t>
            </a:r>
            <a:endParaRPr lang="en-US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60F01-4C61-4B62-BD4E-EE9631A6958D}"/>
              </a:ext>
            </a:extLst>
          </p:cNvPr>
          <p:cNvCxnSpPr>
            <a:stCxn id="13" idx="4"/>
            <a:endCxn id="8" idx="1"/>
          </p:cNvCxnSpPr>
          <p:nvPr/>
        </p:nvCxnSpPr>
        <p:spPr>
          <a:xfrm>
            <a:off x="8877300" y="6819900"/>
            <a:ext cx="1954100" cy="181886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745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7429500" y="42291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19554-67FC-48FD-9A46-296094C10671}"/>
              </a:ext>
            </a:extLst>
          </p:cNvPr>
          <p:cNvSpPr/>
          <p:nvPr/>
        </p:nvSpPr>
        <p:spPr>
          <a:xfrm>
            <a:off x="9678945" y="3179302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197DD3-C5A5-4C07-9E03-15CB8D110334}"/>
              </a:ext>
            </a:extLst>
          </p:cNvPr>
          <p:cNvSpPr/>
          <p:nvPr/>
        </p:nvSpPr>
        <p:spPr>
          <a:xfrm>
            <a:off x="9805600" y="6694664"/>
            <a:ext cx="32004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E89D66-C568-4AE0-A468-644E4462F80E}"/>
              </a:ext>
            </a:extLst>
          </p:cNvPr>
          <p:cNvSpPr/>
          <p:nvPr/>
        </p:nvSpPr>
        <p:spPr>
          <a:xfrm>
            <a:off x="5560537" y="6743200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501EE2-76F2-41E2-8721-21817BDFE99E}"/>
              </a:ext>
            </a:extLst>
          </p:cNvPr>
          <p:cNvSpPr/>
          <p:nvPr/>
        </p:nvSpPr>
        <p:spPr>
          <a:xfrm>
            <a:off x="5993482" y="328022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771BC-3FD4-45A0-BBA8-618F4AA746E0}"/>
              </a:ext>
            </a:extLst>
          </p:cNvPr>
          <p:cNvSpPr/>
          <p:nvPr/>
        </p:nvSpPr>
        <p:spPr>
          <a:xfrm>
            <a:off x="7569541" y="7735901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F83375-EA52-4612-8210-8F62440D485C}"/>
              </a:ext>
            </a:extLst>
          </p:cNvPr>
          <p:cNvCxnSpPr>
            <a:stCxn id="13" idx="7"/>
            <a:endCxn id="21" idx="4"/>
          </p:cNvCxnSpPr>
          <p:nvPr/>
        </p:nvCxnSpPr>
        <p:spPr>
          <a:xfrm flipV="1">
            <a:off x="9901049" y="4009282"/>
            <a:ext cx="1073296" cy="59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113B0F-9872-4E9A-9401-2D0E3B1A8E39}"/>
              </a:ext>
            </a:extLst>
          </p:cNvPr>
          <p:cNvCxnSpPr>
            <a:cxnSpLocks/>
            <a:stCxn id="13" idx="1"/>
            <a:endCxn id="24" idx="4"/>
          </p:cNvCxnSpPr>
          <p:nvPr/>
        </p:nvCxnSpPr>
        <p:spPr>
          <a:xfrm flipH="1" flipV="1">
            <a:off x="7499977" y="4110201"/>
            <a:ext cx="353574" cy="4983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A82DAF-945D-4BF3-A1AC-F6A56AB41FB9}"/>
              </a:ext>
            </a:extLst>
          </p:cNvPr>
          <p:cNvCxnSpPr>
            <a:cxnSpLocks/>
            <a:stCxn id="13" idx="5"/>
            <a:endCxn id="22" idx="1"/>
          </p:cNvCxnSpPr>
          <p:nvPr/>
        </p:nvCxnSpPr>
        <p:spPr>
          <a:xfrm>
            <a:off x="9901049" y="6440486"/>
            <a:ext cx="373239" cy="3757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ED43B2-F2ED-4C17-A5C1-5071B491A7A5}"/>
              </a:ext>
            </a:extLst>
          </p:cNvPr>
          <p:cNvCxnSpPr>
            <a:cxnSpLocks/>
            <a:stCxn id="23" idx="0"/>
            <a:endCxn id="13" idx="3"/>
          </p:cNvCxnSpPr>
          <p:nvPr/>
        </p:nvCxnSpPr>
        <p:spPr>
          <a:xfrm flipV="1">
            <a:off x="6855937" y="6440486"/>
            <a:ext cx="997614" cy="3027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C00D9B-6633-4F35-B0F7-A0141B4E6A86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>
            <a:off x="8877300" y="6819900"/>
            <a:ext cx="198736" cy="916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373E184-4C5E-449E-830D-BB576833F47F}"/>
              </a:ext>
            </a:extLst>
          </p:cNvPr>
          <p:cNvSpPr/>
          <p:nvPr/>
        </p:nvSpPr>
        <p:spPr>
          <a:xfrm>
            <a:off x="14314112" y="3761913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2F1DCD-C8F0-4EF8-8772-4DE0B8944D20}"/>
              </a:ext>
            </a:extLst>
          </p:cNvPr>
          <p:cNvSpPr/>
          <p:nvPr/>
        </p:nvSpPr>
        <p:spPr>
          <a:xfrm>
            <a:off x="14314112" y="4927588"/>
            <a:ext cx="32004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D2B2DD-ADD3-4F9D-9004-4A5504A97DC2}"/>
              </a:ext>
            </a:extLst>
          </p:cNvPr>
          <p:cNvSpPr/>
          <p:nvPr/>
        </p:nvSpPr>
        <p:spPr>
          <a:xfrm>
            <a:off x="11761411" y="5610506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744C4C-29D9-431B-81BE-5D84D4FC353A}"/>
              </a:ext>
            </a:extLst>
          </p:cNvPr>
          <p:cNvSpPr/>
          <p:nvPr/>
        </p:nvSpPr>
        <p:spPr>
          <a:xfrm>
            <a:off x="11550317" y="4393379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14AB0-8576-4EF4-B091-91269E12F0CC}"/>
              </a:ext>
            </a:extLst>
          </p:cNvPr>
          <p:cNvSpPr/>
          <p:nvPr/>
        </p:nvSpPr>
        <p:spPr>
          <a:xfrm>
            <a:off x="14527103" y="6085144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78AB7-471A-47E1-B1D6-437BFC391CE9}"/>
              </a:ext>
            </a:extLst>
          </p:cNvPr>
          <p:cNvSpPr txBox="1"/>
          <p:nvPr/>
        </p:nvSpPr>
        <p:spPr>
          <a:xfrm>
            <a:off x="11146819" y="7771388"/>
            <a:ext cx="5670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Remove exported members from 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10769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7429500" y="42291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3E184-4C5E-449E-830D-BB576833F47F}"/>
              </a:ext>
            </a:extLst>
          </p:cNvPr>
          <p:cNvSpPr/>
          <p:nvPr/>
        </p:nvSpPr>
        <p:spPr>
          <a:xfrm>
            <a:off x="14314112" y="3761913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2F1DCD-C8F0-4EF8-8772-4DE0B8944D20}"/>
              </a:ext>
            </a:extLst>
          </p:cNvPr>
          <p:cNvSpPr/>
          <p:nvPr/>
        </p:nvSpPr>
        <p:spPr>
          <a:xfrm>
            <a:off x="14314112" y="4927588"/>
            <a:ext cx="32004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D2B2DD-ADD3-4F9D-9004-4A5504A97DC2}"/>
              </a:ext>
            </a:extLst>
          </p:cNvPr>
          <p:cNvSpPr/>
          <p:nvPr/>
        </p:nvSpPr>
        <p:spPr>
          <a:xfrm>
            <a:off x="11761411" y="5610506"/>
            <a:ext cx="2590800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744C4C-29D9-431B-81BE-5D84D4FC353A}"/>
              </a:ext>
            </a:extLst>
          </p:cNvPr>
          <p:cNvSpPr/>
          <p:nvPr/>
        </p:nvSpPr>
        <p:spPr>
          <a:xfrm>
            <a:off x="11550317" y="4393379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14AB0-8576-4EF4-B091-91269E12F0CC}"/>
              </a:ext>
            </a:extLst>
          </p:cNvPr>
          <p:cNvSpPr/>
          <p:nvPr/>
        </p:nvSpPr>
        <p:spPr>
          <a:xfrm>
            <a:off x="14527103" y="6085144"/>
            <a:ext cx="3012989" cy="829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78AB7-471A-47E1-B1D6-437BFC391CE9}"/>
              </a:ext>
            </a:extLst>
          </p:cNvPr>
          <p:cNvSpPr txBox="1"/>
          <p:nvPr/>
        </p:nvSpPr>
        <p:spPr>
          <a:xfrm>
            <a:off x="11146819" y="7771388"/>
            <a:ext cx="5670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Remove exported members from session</a:t>
            </a: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19554-67FC-48FD-9A46-296094C10671}"/>
              </a:ext>
            </a:extLst>
          </p:cNvPr>
          <p:cNvSpPr/>
          <p:nvPr/>
        </p:nvSpPr>
        <p:spPr>
          <a:xfrm>
            <a:off x="14314112" y="3784816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197DD3-C5A5-4C07-9E03-15CB8D110334}"/>
              </a:ext>
            </a:extLst>
          </p:cNvPr>
          <p:cNvSpPr/>
          <p:nvPr/>
        </p:nvSpPr>
        <p:spPr>
          <a:xfrm>
            <a:off x="14384294" y="4940730"/>
            <a:ext cx="32004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E89D66-C568-4AE0-A468-644E4462F80E}"/>
              </a:ext>
            </a:extLst>
          </p:cNvPr>
          <p:cNvSpPr/>
          <p:nvPr/>
        </p:nvSpPr>
        <p:spPr>
          <a:xfrm>
            <a:off x="11745143" y="5558703"/>
            <a:ext cx="2590800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501EE2-76F2-41E2-8721-21817BDFE99E}"/>
              </a:ext>
            </a:extLst>
          </p:cNvPr>
          <p:cNvSpPr/>
          <p:nvPr/>
        </p:nvSpPr>
        <p:spPr>
          <a:xfrm>
            <a:off x="11550317" y="4403529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771BC-3FD4-45A0-BBA8-618F4AA746E0}"/>
              </a:ext>
            </a:extLst>
          </p:cNvPr>
          <p:cNvSpPr/>
          <p:nvPr/>
        </p:nvSpPr>
        <p:spPr>
          <a:xfrm>
            <a:off x="14536693" y="6068592"/>
            <a:ext cx="3012989" cy="8299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Providers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09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7429500" y="42291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78AB7-471A-47E1-B1D6-437BFC391CE9}"/>
              </a:ext>
            </a:extLst>
          </p:cNvPr>
          <p:cNvSpPr txBox="1"/>
          <p:nvPr/>
        </p:nvSpPr>
        <p:spPr>
          <a:xfrm>
            <a:off x="5638800" y="7532341"/>
            <a:ext cx="5670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Remove module from the module table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584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X.Y.Z\</a:t>
            </a:r>
          </a:p>
        </p:txBody>
      </p:sp>
    </p:spTree>
    <p:extLst>
      <p:ext uri="{BB962C8B-B14F-4D97-AF65-F5344CB8AC3E}">
        <p14:creationId xmlns:p14="http://schemas.microsoft.com/office/powerpoint/2010/main" val="381905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7369341" y="4246479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78AB7-471A-47E1-B1D6-437BFC391CE9}"/>
              </a:ext>
            </a:extLst>
          </p:cNvPr>
          <p:cNvSpPr txBox="1"/>
          <p:nvPr/>
        </p:nvSpPr>
        <p:spPr>
          <a:xfrm>
            <a:off x="5638800" y="7532341"/>
            <a:ext cx="5670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Remove module from the module table</a:t>
            </a:r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BA83E1-09AA-48E9-A522-A5E60E8CD8C2}"/>
              </a:ext>
            </a:extLst>
          </p:cNvPr>
          <p:cNvCxnSpPr>
            <a:stCxn id="13" idx="2"/>
            <a:endCxn id="49" idx="3"/>
          </p:cNvCxnSpPr>
          <p:nvPr/>
        </p:nvCxnSpPr>
        <p:spPr>
          <a:xfrm flipH="1" flipV="1">
            <a:off x="5079293" y="5463207"/>
            <a:ext cx="2290048" cy="78672"/>
          </a:xfrm>
          <a:prstGeom prst="line">
            <a:avLst/>
          </a:prstGeom>
          <a:ln w="571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4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C2766-66AD-48F7-9C83-E0976A3B550C}"/>
              </a:ext>
            </a:extLst>
          </p:cNvPr>
          <p:cNvSpPr/>
          <p:nvPr/>
        </p:nvSpPr>
        <p:spPr>
          <a:xfrm>
            <a:off x="14859000" y="10553700"/>
            <a:ext cx="28956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To Remove</a:t>
            </a:r>
            <a:endParaRPr lang="en-US" sz="4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78AB7-471A-47E1-B1D6-437BFC391CE9}"/>
              </a:ext>
            </a:extLst>
          </p:cNvPr>
          <p:cNvSpPr txBox="1"/>
          <p:nvPr/>
        </p:nvSpPr>
        <p:spPr>
          <a:xfrm>
            <a:off x="5638800" y="7532341"/>
            <a:ext cx="5670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Remove module from the module table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11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69062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Removing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200CA-97AF-439F-BF5D-45C62EA7BD7A}"/>
              </a:ext>
            </a:extLst>
          </p:cNvPr>
          <p:cNvSpPr/>
          <p:nvPr/>
        </p:nvSpPr>
        <p:spPr>
          <a:xfrm>
            <a:off x="11582400" y="196706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9A553-CE83-4DA8-8540-13D2445A3484}"/>
              </a:ext>
            </a:extLst>
          </p:cNvPr>
          <p:cNvSpPr txBox="1"/>
          <p:nvPr/>
        </p:nvSpPr>
        <p:spPr>
          <a:xfrm>
            <a:off x="14058900" y="21131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tx2"/>
                </a:solidFill>
              </a:rPr>
              <a:t>Current </a:t>
            </a:r>
            <a:r>
              <a:rPr lang="en-AU" sz="3600" dirty="0" err="1">
                <a:solidFill>
                  <a:schemeClr val="tx2"/>
                </a:solidFill>
              </a:rPr>
              <a:t>SessionState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C7199-930C-416D-8319-86EE63A54704}"/>
              </a:ext>
            </a:extLst>
          </p:cNvPr>
          <p:cNvSpPr/>
          <p:nvPr/>
        </p:nvSpPr>
        <p:spPr>
          <a:xfrm>
            <a:off x="-685800" y="2136840"/>
            <a:ext cx="7010400" cy="6810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BC74B-C85A-43C4-A477-3CF2B71AD432}"/>
              </a:ext>
            </a:extLst>
          </p:cNvPr>
          <p:cNvSpPr txBox="1"/>
          <p:nvPr/>
        </p:nvSpPr>
        <p:spPr>
          <a:xfrm>
            <a:off x="1162050" y="250605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tx2"/>
                </a:solidFill>
              </a:rPr>
              <a:t>ModuleIntrinsics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5C456-E54B-4008-9930-D0F0402C1F79}"/>
              </a:ext>
            </a:extLst>
          </p:cNvPr>
          <p:cNvSpPr/>
          <p:nvPr/>
        </p:nvSpPr>
        <p:spPr>
          <a:xfrm>
            <a:off x="683948" y="4298064"/>
            <a:ext cx="4395345" cy="2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 Table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78AB7-471A-47E1-B1D6-437BFC391CE9}"/>
              </a:ext>
            </a:extLst>
          </p:cNvPr>
          <p:cNvSpPr txBox="1"/>
          <p:nvPr/>
        </p:nvSpPr>
        <p:spPr>
          <a:xfrm>
            <a:off x="5638800" y="7532341"/>
            <a:ext cx="5670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Remove module from the module table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95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Final word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Recommendations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Use Import-Module if you know you’ll need the commands</a:t>
            </a:r>
          </a:p>
          <a:p>
            <a:pPr lvl="1"/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Use a module manifest with your modules, no wildcards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Modules plumb together PowerShell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If it’s working, you’re probably not thinking about it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It can be ugly underneath, but for reasons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Sometimes it helps to know about modules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Open an issue at 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  <a:hlinkClick r:id="rId3"/>
              </a:rPr>
              <a:t>https://github.com/PowerShell/PowerShell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!</a:t>
            </a:r>
          </a:p>
          <a:p>
            <a:pPr marL="0" indent="0">
              <a:buNone/>
            </a:pP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80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61341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</p:spTree>
    <p:extLst>
      <p:ext uri="{BB962C8B-B14F-4D97-AF65-F5344CB8AC3E}">
        <p14:creationId xmlns:p14="http://schemas.microsoft.com/office/powerpoint/2010/main" val="155432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54483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</p:spTree>
    <p:extLst>
      <p:ext uri="{BB962C8B-B14F-4D97-AF65-F5344CB8AC3E}">
        <p14:creationId xmlns:p14="http://schemas.microsoft.com/office/powerpoint/2010/main" val="2070542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47625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latin typeface="Consolas" panose="020B0609020204030204" pitchFamily="49" charset="0"/>
              </a:rPr>
              <a:t>MyModule.cdxml</a:t>
            </a:r>
            <a:endParaRPr lang="en-AU" sz="4400" dirty="0"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</p:spTree>
    <p:extLst>
      <p:ext uri="{BB962C8B-B14F-4D97-AF65-F5344CB8AC3E}">
        <p14:creationId xmlns:p14="http://schemas.microsoft.com/office/powerpoint/2010/main" val="107282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4112716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159862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3426916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249265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27813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latin typeface="Consolas" panose="020B0609020204030204" pitchFamily="49" charset="0"/>
              </a:rPr>
              <a:t>MyModule.exe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9829800" y="3771900"/>
            <a:ext cx="29337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54582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1464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12877800" y="3771900"/>
            <a:ext cx="26670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61440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251653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Modules? What are those?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Reusable, contained unit of functionality</a:t>
            </a:r>
          </a:p>
          <a:p>
            <a:pPr lvl="1"/>
            <a:r>
              <a:rPr lang="en-AU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Install, load, use, unload, uninstall</a:t>
            </a:r>
          </a:p>
          <a:p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Usually cohesive around some feature or domain</a:t>
            </a:r>
          </a:p>
          <a:p>
            <a:pPr lvl="1"/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The PowerShell API/SDK for…</a:t>
            </a:r>
            <a:endParaRPr lang="en-AU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Provides commands, but also types, formatters, providers, …</a:t>
            </a:r>
          </a:p>
          <a:p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Core piece of PowerShell functionality</a:t>
            </a:r>
          </a:p>
          <a:p>
            <a:pPr lvl="1"/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Almost all PowerShell cmdlets come from modules</a:t>
            </a:r>
          </a:p>
          <a:p>
            <a:r>
              <a:rPr lang="en-US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Designed to be largely invisible</a:t>
            </a:r>
          </a:p>
          <a:p>
            <a:pPr lvl="1"/>
            <a:r>
              <a:rPr lang="en-US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“</a:t>
            </a:r>
            <a:r>
              <a:rPr lang="en-US" sz="3600" dirty="0"/>
              <a:t>the thing about an operating system is that you're never ever supposed to see it”</a:t>
            </a:r>
            <a:endParaRPr lang="en-US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64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X.Y.Z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12877800" y="3771900"/>
            <a:ext cx="26670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61440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96611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61341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12877800" y="3764459"/>
            <a:ext cx="26670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r>
              <a:rPr lang="en-AU" sz="4400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61440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395720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10953750" y="61341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A71A3-635F-482D-97BB-2A5520BBE102}"/>
              </a:ext>
            </a:extLst>
          </p:cNvPr>
          <p:cNvSpPr/>
          <p:nvPr/>
        </p:nvSpPr>
        <p:spPr>
          <a:xfrm>
            <a:off x="12877800" y="3771900"/>
            <a:ext cx="2667000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8153400" y="61341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MyModule</a:t>
            </a:r>
            <a:r>
              <a:rPr lang="en-AU" sz="4400" b="1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3886200" y="61440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b="1" dirty="0"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C:\first\</a:t>
            </a:r>
          </a:p>
        </p:txBody>
      </p:sp>
    </p:spTree>
    <p:extLst>
      <p:ext uri="{BB962C8B-B14F-4D97-AF65-F5344CB8AC3E}">
        <p14:creationId xmlns:p14="http://schemas.microsoft.com/office/powerpoint/2010/main" val="239879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2819400" y="28674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b="1" dirty="0"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C:\first\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9886950" y="28575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638800" y="44577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7086600" y="28575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MyModule</a:t>
            </a:r>
            <a:r>
              <a:rPr lang="en-AU" sz="4400" b="1" dirty="0">
                <a:latin typeface="Consolas" panose="020B0609020204030204" pitchFamily="49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70600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716706A-FC69-4C8C-B75F-F01AF4C8B8DB}"/>
              </a:ext>
            </a:extLst>
          </p:cNvPr>
          <p:cNvSpPr txBox="1"/>
          <p:nvPr/>
        </p:nvSpPr>
        <p:spPr>
          <a:xfrm>
            <a:off x="2819400" y="2867442"/>
            <a:ext cx="441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b="1" dirty="0">
                <a:latin typeface="Consolas" panose="020B0609020204030204" pitchFamily="49" charset="0"/>
              </a:rPr>
              <a:t>C:\third\</a:t>
            </a:r>
          </a:p>
          <a:p>
            <a:pPr algn="r"/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C:\second\</a:t>
            </a:r>
          </a:p>
          <a:p>
            <a:pPr algn="r"/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C:\first\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C2DA-C533-49D0-802C-79184A4274EF}"/>
              </a:ext>
            </a:extLst>
          </p:cNvPr>
          <p:cNvSpPr txBox="1"/>
          <p:nvPr/>
        </p:nvSpPr>
        <p:spPr>
          <a:xfrm>
            <a:off x="9886950" y="2857500"/>
            <a:ext cx="563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latin typeface="Consolas" panose="020B0609020204030204" pitchFamily="49" charset="0"/>
              </a:rPr>
              <a:t>MyModule.psd1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MyModule.psm1</a:t>
            </a:r>
            <a:b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AU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MyModule.cdxml</a:t>
            </a:r>
            <a:endParaRPr lang="en-AU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MyModule.ni.dll</a:t>
            </a:r>
          </a:p>
          <a:p>
            <a:r>
              <a:rPr lang="en-AU" sz="4400" dirty="0">
                <a:solidFill>
                  <a:schemeClr val="bg1"/>
                </a:solidFill>
                <a:latin typeface="Consolas" panose="020B0609020204030204" pitchFamily="49" charset="0"/>
              </a:rPr>
              <a:t>MyModule.dll</a:t>
            </a:r>
            <a:br>
              <a:rPr lang="en-AU" sz="4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AU" sz="4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MyModule.exe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638800" y="44577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0BC6A-8AE5-4808-BE22-F9D4CC63C202}"/>
              </a:ext>
            </a:extLst>
          </p:cNvPr>
          <p:cNvSpPr txBox="1"/>
          <p:nvPr/>
        </p:nvSpPr>
        <p:spPr>
          <a:xfrm>
            <a:off x="7086600" y="28575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MyModule</a:t>
            </a:r>
            <a:r>
              <a:rPr lang="en-AU" sz="4400" b="1" dirty="0">
                <a:latin typeface="Consolas" panose="020B0609020204030204" pitchFamily="49" charset="0"/>
              </a:rPr>
              <a:t>\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64764-341A-4971-AE70-3CB13D13417A}"/>
              </a:ext>
            </a:extLst>
          </p:cNvPr>
          <p:cNvSpPr txBox="1"/>
          <p:nvPr/>
        </p:nvSpPr>
        <p:spPr>
          <a:xfrm>
            <a:off x="2879667" y="6140292"/>
            <a:ext cx="133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Note: Although paths  on *nix are case-sensitive, this search for the module by name is not. `</a:t>
            </a:r>
            <a:r>
              <a:rPr lang="en-AU" sz="4000" dirty="0" err="1"/>
              <a:t>mymodule</a:t>
            </a:r>
            <a:r>
              <a:rPr lang="en-AU" sz="4000" dirty="0"/>
              <a:t>` will match `</a:t>
            </a:r>
            <a:r>
              <a:rPr lang="en-AU" sz="4000" dirty="0" err="1"/>
              <a:t>MyModule</a:t>
            </a:r>
            <a:r>
              <a:rPr lang="en-AU" sz="4000" dirty="0"/>
              <a:t>/MyModule.psd1` on macOS.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84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a module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Determine the module type from the extension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Process some parts in an </a:t>
            </a:r>
            <a:r>
              <a:rPr lang="en-AU" sz="4400" b="1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InitialSessionState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(template for a </a:t>
            </a:r>
            <a:r>
              <a:rPr lang="en-AU" sz="4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SS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 it into a fresh scope in </a:t>
            </a:r>
            <a:r>
              <a:rPr lang="en-AU" sz="4400" b="1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SessionState</a:t>
            </a: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Put all the relevant parts in a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PSModuleInfo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object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Flush the exports into the calling </a:t>
            </a:r>
            <a:r>
              <a:rPr lang="en-AU" sz="4400" b="1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SessionState</a:t>
            </a:r>
            <a:r>
              <a:rPr lang="en-AU" sz="4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(your session)</a:t>
            </a:r>
            <a:endParaRPr lang="en-AU" sz="44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Add the module to the module table</a:t>
            </a:r>
          </a:p>
        </p:txBody>
      </p:sp>
    </p:spTree>
    <p:extLst>
      <p:ext uri="{BB962C8B-B14F-4D97-AF65-F5344CB8AC3E}">
        <p14:creationId xmlns:p14="http://schemas.microsoft.com/office/powerpoint/2010/main" val="37891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PSModuleInfo</a:t>
            </a:r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object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Beating heart of a module</a:t>
            </a:r>
            <a:endParaRPr lang="en-AU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Can represent a loaded module, or be a thin manifest wrapper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Import-Module -</a:t>
            </a:r>
            <a:r>
              <a:rPr lang="en-AU" sz="4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PassThru</a:t>
            </a:r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vs Get-Module –</a:t>
            </a:r>
            <a:r>
              <a:rPr lang="en-AU" sz="4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ListAvailable</a:t>
            </a:r>
            <a:endParaRPr lang="en-AU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Tracks all the exports of a module + metadata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Publicly looks like the manifest</a:t>
            </a:r>
            <a:endParaRPr lang="en-AU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Internally keeps track of module scope and state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Some settable properties (e.g.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AccessMode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,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OnRemove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33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D24A3-D922-4170-94C6-751EBB9EE00D}"/>
              </a:ext>
            </a:extLst>
          </p:cNvPr>
          <p:cNvGrpSpPr/>
          <p:nvPr/>
        </p:nvGrpSpPr>
        <p:grpSpPr>
          <a:xfrm>
            <a:off x="13270383" y="102895"/>
            <a:ext cx="10896600" cy="10515600"/>
            <a:chOff x="13270383" y="102895"/>
            <a:chExt cx="10896600" cy="105156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3378D30-E8DD-4CF5-9290-E26030A4A299}"/>
                </a:ext>
              </a:extLst>
            </p:cNvPr>
            <p:cNvSpPr/>
            <p:nvPr/>
          </p:nvSpPr>
          <p:spPr>
            <a:xfrm>
              <a:off x="13270383" y="102895"/>
              <a:ext cx="10896600" cy="10515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68FADD-CD8C-4CDD-ADF1-4AA14A9BE20B}"/>
                </a:ext>
              </a:extLst>
            </p:cNvPr>
            <p:cNvSpPr txBox="1"/>
            <p:nvPr/>
          </p:nvSpPr>
          <p:spPr>
            <a:xfrm>
              <a:off x="14181853" y="2305728"/>
              <a:ext cx="44225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Current</a:t>
              </a:r>
            </a:p>
            <a:p>
              <a:r>
                <a:rPr lang="en-AU" sz="4400" dirty="0" err="1">
                  <a:solidFill>
                    <a:schemeClr val="tx2"/>
                  </a:solidFill>
                </a:rPr>
                <a:t>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D3C5D5-6EC9-4773-ABB0-0619EAAD4602}"/>
              </a:ext>
            </a:extLst>
          </p:cNvPr>
          <p:cNvCxnSpPr>
            <a:cxnSpLocks/>
            <a:stCxn id="71" idx="2"/>
            <a:endCxn id="70" idx="6"/>
          </p:cNvCxnSpPr>
          <p:nvPr/>
        </p:nvCxnSpPr>
        <p:spPr>
          <a:xfrm flipH="1">
            <a:off x="8443453" y="4303247"/>
            <a:ext cx="981994" cy="14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D70AA9-AF9B-4E12-8EBB-AB7B2F0AADB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877300" y="6057900"/>
            <a:ext cx="0" cy="905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C61270-C92E-416D-B426-C53E772D5433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9677400" y="4707138"/>
            <a:ext cx="876300" cy="26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binary (DLL)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50790-3B50-4E8D-A632-58611621E132}"/>
              </a:ext>
            </a:extLst>
          </p:cNvPr>
          <p:cNvGrpSpPr/>
          <p:nvPr/>
        </p:nvGrpSpPr>
        <p:grpSpPr>
          <a:xfrm>
            <a:off x="5943600" y="2305728"/>
            <a:ext cx="5943600" cy="5686804"/>
            <a:chOff x="5029200" y="2552701"/>
            <a:chExt cx="6438900" cy="59608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89BC13-8B9C-4AD1-8ADB-2127EB6CF108}"/>
                </a:ext>
              </a:extLst>
            </p:cNvPr>
            <p:cNvSpPr/>
            <p:nvPr/>
          </p:nvSpPr>
          <p:spPr>
            <a:xfrm>
              <a:off x="5029200" y="2552701"/>
              <a:ext cx="6438900" cy="59608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35A5F4-ECCE-482C-A100-1B17648CA1EE}"/>
                </a:ext>
              </a:extLst>
            </p:cNvPr>
            <p:cNvSpPr txBox="1"/>
            <p:nvPr/>
          </p:nvSpPr>
          <p:spPr>
            <a:xfrm>
              <a:off x="5937250" y="3207046"/>
              <a:ext cx="4715934" cy="80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 err="1">
                  <a:solidFill>
                    <a:schemeClr val="tx2"/>
                  </a:solidFill>
                </a:rPr>
                <a:t>InitialSessionState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D8D6F37-E013-4A1D-8763-CA2AB415EB96}"/>
              </a:ext>
            </a:extLst>
          </p:cNvPr>
          <p:cNvSpPr/>
          <p:nvPr/>
        </p:nvSpPr>
        <p:spPr>
          <a:xfrm>
            <a:off x="7315200" y="8221131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Module.dll</a:t>
            </a:r>
            <a:endParaRPr lang="en-US" sz="4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C4B65A-E039-4980-BE75-E49E0AAB15E9}"/>
              </a:ext>
            </a:extLst>
          </p:cNvPr>
          <p:cNvSpPr/>
          <p:nvPr/>
        </p:nvSpPr>
        <p:spPr>
          <a:xfrm>
            <a:off x="7543800" y="8106831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/>
              <a:t>Module</a:t>
            </a:r>
          </a:p>
          <a:p>
            <a:pPr algn="ctr"/>
            <a:r>
              <a:rPr lang="en-AU" sz="3000" dirty="0"/>
              <a:t>Assembly</a:t>
            </a:r>
            <a:endParaRPr lang="en-US" sz="3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B0F294-018C-48BA-BADE-28D061571F65}"/>
              </a:ext>
            </a:extLst>
          </p:cNvPr>
          <p:cNvSpPr/>
          <p:nvPr/>
        </p:nvSpPr>
        <p:spPr>
          <a:xfrm>
            <a:off x="9448800" y="3945138"/>
            <a:ext cx="2209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Cmdlets</a:t>
            </a: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D46E72-2874-4CC5-A986-1F4933052739}"/>
              </a:ext>
            </a:extLst>
          </p:cNvPr>
          <p:cNvSpPr/>
          <p:nvPr/>
        </p:nvSpPr>
        <p:spPr>
          <a:xfrm>
            <a:off x="6210300" y="3928825"/>
            <a:ext cx="2209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Aliases</a:t>
            </a:r>
            <a:endParaRPr lang="en-US" sz="3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91CEEB-2970-4B73-9FAB-F24B738CFE43}"/>
              </a:ext>
            </a:extLst>
          </p:cNvPr>
          <p:cNvSpPr/>
          <p:nvPr/>
        </p:nvSpPr>
        <p:spPr>
          <a:xfrm>
            <a:off x="7620000" y="6963832"/>
            <a:ext cx="2514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Providers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75C66C-4B98-42C1-9BC1-3797632349CF}"/>
              </a:ext>
            </a:extLst>
          </p:cNvPr>
          <p:cNvSpPr txBox="1"/>
          <p:nvPr/>
        </p:nvSpPr>
        <p:spPr>
          <a:xfrm>
            <a:off x="10030070" y="493944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[Cmdlet]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B5527-2C83-4060-8395-33A015CA9605}"/>
              </a:ext>
            </a:extLst>
          </p:cNvPr>
          <p:cNvSpPr txBox="1"/>
          <p:nvPr/>
        </p:nvSpPr>
        <p:spPr>
          <a:xfrm>
            <a:off x="7996605" y="353814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[Alias]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165E87-5542-463F-8220-C2B9216B0299}"/>
              </a:ext>
            </a:extLst>
          </p:cNvPr>
          <p:cNvSpPr txBox="1"/>
          <p:nvPr/>
        </p:nvSpPr>
        <p:spPr>
          <a:xfrm>
            <a:off x="8958384" y="6260351"/>
            <a:ext cx="270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[Provider]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0D41A6-D923-4697-9AB6-79FA2B75031E}"/>
              </a:ext>
            </a:extLst>
          </p:cNvPr>
          <p:cNvSpPr/>
          <p:nvPr/>
        </p:nvSpPr>
        <p:spPr>
          <a:xfrm>
            <a:off x="765836" y="5487464"/>
            <a:ext cx="4864101" cy="342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PSModuleInfo</a:t>
            </a:r>
            <a:endParaRPr lang="en-US" sz="4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BD76ED-6C44-4B3C-8589-562E8D826211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4917606" y="5829300"/>
            <a:ext cx="1065001" cy="159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1FDC35-4D80-4E1F-80EA-F91C126E54BE}"/>
              </a:ext>
            </a:extLst>
          </p:cNvPr>
          <p:cNvCxnSpPr>
            <a:cxnSpLocks/>
          </p:cNvCxnSpPr>
          <p:nvPr/>
        </p:nvCxnSpPr>
        <p:spPr>
          <a:xfrm flipH="1" flipV="1">
            <a:off x="1450506" y="5487464"/>
            <a:ext cx="225894" cy="341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A8F71D-A69B-4E2F-A10B-A04DD1339605}"/>
              </a:ext>
            </a:extLst>
          </p:cNvPr>
          <p:cNvCxnSpPr>
            <a:cxnSpLocks/>
          </p:cNvCxnSpPr>
          <p:nvPr/>
        </p:nvCxnSpPr>
        <p:spPr>
          <a:xfrm flipV="1">
            <a:off x="4238145" y="5143500"/>
            <a:ext cx="163364" cy="43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1EE48-EC32-4559-AFED-62F8D63EBCA6}"/>
              </a:ext>
            </a:extLst>
          </p:cNvPr>
          <p:cNvCxnSpPr>
            <a:cxnSpLocks/>
          </p:cNvCxnSpPr>
          <p:nvPr/>
        </p:nvCxnSpPr>
        <p:spPr>
          <a:xfrm>
            <a:off x="5181600" y="8191500"/>
            <a:ext cx="444156" cy="412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00CB60-2F81-479C-A8B4-A0665CEB56B2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1887200" y="5360695"/>
            <a:ext cx="1383183" cy="415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210C22-C99C-4FD8-AC7A-C178695A5A75}"/>
              </a:ext>
            </a:extLst>
          </p:cNvPr>
          <p:cNvSpPr txBox="1"/>
          <p:nvPr/>
        </p:nvSpPr>
        <p:spPr>
          <a:xfrm>
            <a:off x="13309567" y="4654559"/>
            <a:ext cx="1715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Bind()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(Load)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55AD57D-11DF-472D-9906-32D2DA034056}"/>
              </a:ext>
            </a:extLst>
          </p:cNvPr>
          <p:cNvSpPr/>
          <p:nvPr/>
        </p:nvSpPr>
        <p:spPr>
          <a:xfrm>
            <a:off x="-2814305" y="-1828801"/>
            <a:ext cx="5943600" cy="5867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832082-C6DA-44AD-B845-887A40177EC8}"/>
              </a:ext>
            </a:extLst>
          </p:cNvPr>
          <p:cNvSpPr txBox="1"/>
          <p:nvPr/>
        </p:nvSpPr>
        <p:spPr>
          <a:xfrm>
            <a:off x="164229" y="1793642"/>
            <a:ext cx="6460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tx2"/>
                </a:solidFill>
              </a:rPr>
              <a:t>Module</a:t>
            </a:r>
          </a:p>
          <a:p>
            <a:r>
              <a:rPr lang="en-AU" sz="4400" dirty="0" err="1">
                <a:solidFill>
                  <a:schemeClr val="tx2"/>
                </a:solidFill>
              </a:rPr>
              <a:t>Intrinsics</a:t>
            </a:r>
            <a:endParaRPr lang="en-US" sz="4400" dirty="0">
              <a:solidFill>
                <a:schemeClr val="tx2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E9370E-83EE-4BFF-9617-ED6BDA16F0C6}"/>
              </a:ext>
            </a:extLst>
          </p:cNvPr>
          <p:cNvCxnSpPr>
            <a:cxnSpLocks/>
          </p:cNvCxnSpPr>
          <p:nvPr/>
        </p:nvCxnSpPr>
        <p:spPr>
          <a:xfrm flipH="1" flipV="1">
            <a:off x="1929302" y="3462761"/>
            <a:ext cx="1159147" cy="1897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2388B36-CDA4-4B4D-BBF2-23B9315F4FDB}"/>
              </a:ext>
            </a:extLst>
          </p:cNvPr>
          <p:cNvSpPr txBox="1"/>
          <p:nvPr/>
        </p:nvSpPr>
        <p:spPr>
          <a:xfrm>
            <a:off x="2734479" y="2296375"/>
            <a:ext cx="2593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Add to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module table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C1B568-4FA2-468A-A64E-1EBE8BBC3F1D}"/>
              </a:ext>
            </a:extLst>
          </p:cNvPr>
          <p:cNvSpPr txBox="1"/>
          <p:nvPr/>
        </p:nvSpPr>
        <p:spPr>
          <a:xfrm>
            <a:off x="5316592" y="6152971"/>
            <a:ext cx="720750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600" dirty="0" err="1">
                <a:latin typeface="Consolas" panose="020B0609020204030204" pitchFamily="49" charset="0"/>
              </a:rPr>
              <a:t>IModuleAssemblyInitializer</a:t>
            </a:r>
            <a:endParaRPr lang="en-AU" sz="3600" dirty="0">
              <a:latin typeface="Consolas" panose="020B0609020204030204" pitchFamily="49" charset="0"/>
            </a:endParaRPr>
          </a:p>
          <a:p>
            <a:pPr algn="ctr"/>
            <a:r>
              <a:rPr lang="en-AU" sz="3600" dirty="0">
                <a:latin typeface="Consolas" panose="020B0609020204030204" pitchFamily="49" charset="0"/>
              </a:rPr>
              <a:t>.</a:t>
            </a:r>
            <a:r>
              <a:rPr lang="en-AU" sz="3600" dirty="0" err="1">
                <a:latin typeface="Consolas" panose="020B0609020204030204" pitchFamily="49" charset="0"/>
              </a:rPr>
              <a:t>OnImport</a:t>
            </a:r>
            <a:r>
              <a:rPr lang="en-AU" sz="3600" dirty="0">
                <a:latin typeface="Consolas" panose="020B0609020204030204" pitchFamily="49" charset="0"/>
              </a:rPr>
              <a:t>()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95EF4B-6F15-4EC9-82BF-80350BE67960}"/>
              </a:ext>
            </a:extLst>
          </p:cNvPr>
          <p:cNvSpPr txBox="1"/>
          <p:nvPr/>
        </p:nvSpPr>
        <p:spPr>
          <a:xfrm>
            <a:off x="6895264" y="6813485"/>
            <a:ext cx="410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 err="1">
                <a:latin typeface="Consolas" panose="020B0609020204030204" pitchFamily="49" charset="0"/>
              </a:rPr>
              <a:t>Assembly.Load</a:t>
            </a:r>
            <a:r>
              <a:rPr lang="en-AU" sz="3600" dirty="0">
                <a:latin typeface="Consolas" panose="020B0609020204030204" pitchFamily="49" charset="0"/>
              </a:rPr>
              <a:t>()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905E01A-3858-42CC-A15D-3BF362851FE6}"/>
              </a:ext>
            </a:extLst>
          </p:cNvPr>
          <p:cNvSpPr/>
          <p:nvPr/>
        </p:nvSpPr>
        <p:spPr>
          <a:xfrm>
            <a:off x="6233653" y="3936482"/>
            <a:ext cx="22098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Aliases</a:t>
            </a:r>
            <a:endParaRPr lang="en-US" sz="3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2296410-8AA1-4419-A428-A872BDEDA1BD}"/>
              </a:ext>
            </a:extLst>
          </p:cNvPr>
          <p:cNvSpPr/>
          <p:nvPr/>
        </p:nvSpPr>
        <p:spPr>
          <a:xfrm>
            <a:off x="9425447" y="3922247"/>
            <a:ext cx="22098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Cmdlets</a:t>
            </a:r>
            <a:endParaRPr lang="en-US" sz="3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814E0E9-6E78-4206-8AAB-E036C62F7AD9}"/>
              </a:ext>
            </a:extLst>
          </p:cNvPr>
          <p:cNvSpPr/>
          <p:nvPr/>
        </p:nvSpPr>
        <p:spPr>
          <a:xfrm>
            <a:off x="7658100" y="6984482"/>
            <a:ext cx="25146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Providers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87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5802E-6 L -3.33333E-6 -0.3288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08642E-6 L -0.3375 0.05232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260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19753E-6 L -0.33542 0.03874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192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6.17284E-7 L -0.16458 0.15972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79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49453 0.00278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2" y="13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69136E-6 L 0.33959 0.1518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759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0988E-6 L 0.4 -0.00216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4" grpId="0"/>
      <p:bldP spid="34" grpId="1"/>
      <p:bldP spid="35" grpId="0"/>
      <p:bldP spid="35" grpId="1"/>
      <p:bldP spid="36" grpId="0"/>
      <p:bldP spid="36" grpId="1"/>
      <p:bldP spid="37" grpId="0" animBg="1"/>
      <p:bldP spid="61" grpId="0"/>
      <p:bldP spid="62" grpId="0" animBg="1"/>
      <p:bldP spid="63" grpId="0"/>
      <p:bldP spid="67" grpId="0"/>
      <p:bldP spid="68" grpId="0" animBg="1"/>
      <p:bldP spid="68" grpId="1" animBg="1"/>
      <p:bldP spid="69" grpId="0"/>
      <p:bldP spid="69" grpId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593A168-178A-42B8-9715-75CB5CF9D188}"/>
              </a:ext>
            </a:extLst>
          </p:cNvPr>
          <p:cNvGrpSpPr/>
          <p:nvPr/>
        </p:nvGrpSpPr>
        <p:grpSpPr>
          <a:xfrm>
            <a:off x="4305301" y="2068467"/>
            <a:ext cx="8229600" cy="7494633"/>
            <a:chOff x="12382500" y="1981007"/>
            <a:chExt cx="8229600" cy="793988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C99AA0-A9C4-41E7-BBE5-C6D2B2943D98}"/>
                </a:ext>
              </a:extLst>
            </p:cNvPr>
            <p:cNvSpPr/>
            <p:nvPr/>
          </p:nvSpPr>
          <p:spPr>
            <a:xfrm>
              <a:off x="12382500" y="1981007"/>
              <a:ext cx="8229600" cy="79398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F83A98-BDD5-4F07-94F5-6EFEFF3DE8D9}"/>
                </a:ext>
              </a:extLst>
            </p:cNvPr>
            <p:cNvSpPr txBox="1"/>
            <p:nvPr/>
          </p:nvSpPr>
          <p:spPr>
            <a:xfrm>
              <a:off x="14348732" y="8614523"/>
              <a:ext cx="36875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4400" dirty="0" err="1">
                  <a:solidFill>
                    <a:schemeClr val="tx2"/>
                  </a:solidFill>
                </a:rPr>
                <a:t>PSModuleInfo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script (PSM1)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372BAF-552B-4BD6-9D64-1B5D5E738819}"/>
              </a:ext>
            </a:extLst>
          </p:cNvPr>
          <p:cNvSpPr/>
          <p:nvPr/>
        </p:nvSpPr>
        <p:spPr>
          <a:xfrm>
            <a:off x="6248400" y="8343900"/>
            <a:ext cx="4114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Module.psm1</a:t>
            </a:r>
            <a:endParaRPr lang="en-US" sz="4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0FCD55-98AC-4CB1-B319-A91F4311BDD1}"/>
              </a:ext>
            </a:extLst>
          </p:cNvPr>
          <p:cNvCxnSpPr/>
          <p:nvPr/>
        </p:nvCxnSpPr>
        <p:spPr>
          <a:xfrm flipV="1">
            <a:off x="8305800" y="5981700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45D8D8-E78B-4F5B-BB16-BAB35EB1F18A}"/>
              </a:ext>
            </a:extLst>
          </p:cNvPr>
          <p:cNvSpPr txBox="1"/>
          <p:nvPr/>
        </p:nvSpPr>
        <p:spPr>
          <a:xfrm>
            <a:off x="8458201" y="6819900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Dot-source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F0C307-39B9-4999-9163-433107D9D3F7}"/>
              </a:ext>
            </a:extLst>
          </p:cNvPr>
          <p:cNvSpPr/>
          <p:nvPr/>
        </p:nvSpPr>
        <p:spPr>
          <a:xfrm>
            <a:off x="5715000" y="3438821"/>
            <a:ext cx="2895600" cy="1399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142A63-5EA7-49E3-8BC7-A4307691783D}"/>
              </a:ext>
            </a:extLst>
          </p:cNvPr>
          <p:cNvSpPr/>
          <p:nvPr/>
        </p:nvSpPr>
        <p:spPr>
          <a:xfrm>
            <a:off x="8420101" y="3853952"/>
            <a:ext cx="2895600" cy="139987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7D808-8BEA-4F6F-A324-395EC2E6ACCA}"/>
              </a:ext>
            </a:extLst>
          </p:cNvPr>
          <p:cNvSpPr/>
          <p:nvPr/>
        </p:nvSpPr>
        <p:spPr>
          <a:xfrm>
            <a:off x="5581650" y="5115221"/>
            <a:ext cx="2895600" cy="13998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4AFF48-775C-48B8-9283-F7BC3A80956E}"/>
              </a:ext>
            </a:extLst>
          </p:cNvPr>
          <p:cNvSpPr/>
          <p:nvPr/>
        </p:nvSpPr>
        <p:spPr>
          <a:xfrm>
            <a:off x="8407401" y="5426222"/>
            <a:ext cx="2895600" cy="139987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F25B4-457C-401E-8CE9-6F9CB43EC7FF}"/>
              </a:ext>
            </a:extLst>
          </p:cNvPr>
          <p:cNvSpPr txBox="1"/>
          <p:nvPr/>
        </p:nvSpPr>
        <p:spPr>
          <a:xfrm>
            <a:off x="5734050" y="8116550"/>
            <a:ext cx="5905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Export-</a:t>
            </a:r>
            <a:r>
              <a:rPr lang="en-AU" sz="4400" dirty="0" err="1"/>
              <a:t>ModuleMember</a:t>
            </a:r>
            <a:endParaRPr lang="en-AU" sz="4400" dirty="0"/>
          </a:p>
          <a:p>
            <a:r>
              <a:rPr lang="en-AU" sz="4400" dirty="0"/>
              <a:t>(or implicitly everything)</a:t>
            </a:r>
            <a:endParaRPr lang="en-US" sz="4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A466B-664F-4A65-8DC2-DC24E34D0832}"/>
              </a:ext>
            </a:extLst>
          </p:cNvPr>
          <p:cNvSpPr txBox="1"/>
          <p:nvPr/>
        </p:nvSpPr>
        <p:spPr>
          <a:xfrm>
            <a:off x="6953251" y="4137503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0C8B4A-EE5D-4CD4-9A75-1157EF5D51A1}"/>
              </a:ext>
            </a:extLst>
          </p:cNvPr>
          <p:cNvSpPr/>
          <p:nvPr/>
        </p:nvSpPr>
        <p:spPr>
          <a:xfrm>
            <a:off x="5524500" y="2286000"/>
            <a:ext cx="5905500" cy="5905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9C1D2C-22F7-4A4A-8454-04EC47BF173A}"/>
              </a:ext>
            </a:extLst>
          </p:cNvPr>
          <p:cNvSpPr/>
          <p:nvPr/>
        </p:nvSpPr>
        <p:spPr>
          <a:xfrm>
            <a:off x="9410699" y="5821578"/>
            <a:ext cx="838200" cy="762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D8D8C-B87C-4871-B728-1244B2EC2676}"/>
              </a:ext>
            </a:extLst>
          </p:cNvPr>
          <p:cNvSpPr/>
          <p:nvPr/>
        </p:nvSpPr>
        <p:spPr>
          <a:xfrm>
            <a:off x="6575426" y="5168922"/>
            <a:ext cx="838200" cy="762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54B5A0-8C6C-466E-AC16-9A625E0F5A23}"/>
              </a:ext>
            </a:extLst>
          </p:cNvPr>
          <p:cNvSpPr/>
          <p:nvPr/>
        </p:nvSpPr>
        <p:spPr>
          <a:xfrm>
            <a:off x="9486899" y="4099765"/>
            <a:ext cx="838200" cy="7620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C037CD-E2F4-441A-87A2-CBA77892E0A2}"/>
              </a:ext>
            </a:extLst>
          </p:cNvPr>
          <p:cNvSpPr/>
          <p:nvPr/>
        </p:nvSpPr>
        <p:spPr>
          <a:xfrm>
            <a:off x="6698780" y="371790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4DE7A5-0DF2-432C-B45B-1661F00FC685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10891650" y="3390900"/>
            <a:ext cx="1071750" cy="66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525C-F92A-42F9-B7DD-867708393A9F}"/>
              </a:ext>
            </a:extLst>
          </p:cNvPr>
          <p:cNvCxnSpPr>
            <a:cxnSpLocks/>
          </p:cNvCxnSpPr>
          <p:nvPr/>
        </p:nvCxnSpPr>
        <p:spPr>
          <a:xfrm>
            <a:off x="11160825" y="6477001"/>
            <a:ext cx="1488374" cy="521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49733-0E99-42E3-9EF6-0E842B9F72FC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305301" y="6310092"/>
            <a:ext cx="1700400" cy="1120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3F7F14-8793-4AF0-80B3-2DB291A6DAAA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4650014" y="3714300"/>
            <a:ext cx="1064986" cy="42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95DAB1-50EF-44A0-8350-0DDF5F7FD08D}"/>
              </a:ext>
            </a:extLst>
          </p:cNvPr>
          <p:cNvGrpSpPr/>
          <p:nvPr/>
        </p:nvGrpSpPr>
        <p:grpSpPr>
          <a:xfrm>
            <a:off x="13270383" y="102895"/>
            <a:ext cx="10896600" cy="10515600"/>
            <a:chOff x="13270383" y="102895"/>
            <a:chExt cx="10896600" cy="105156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F61162-E8DB-4663-B221-4905EFEE6A66}"/>
                </a:ext>
              </a:extLst>
            </p:cNvPr>
            <p:cNvSpPr/>
            <p:nvPr/>
          </p:nvSpPr>
          <p:spPr>
            <a:xfrm>
              <a:off x="13270383" y="102895"/>
              <a:ext cx="10896600" cy="10515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F79CCB-B436-405C-A977-C92CE4A96C77}"/>
                </a:ext>
              </a:extLst>
            </p:cNvPr>
            <p:cNvSpPr txBox="1"/>
            <p:nvPr/>
          </p:nvSpPr>
          <p:spPr>
            <a:xfrm>
              <a:off x="14181853" y="2305728"/>
              <a:ext cx="44225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Current</a:t>
              </a:r>
            </a:p>
            <a:p>
              <a:r>
                <a:rPr lang="en-AU" sz="4400" dirty="0" err="1">
                  <a:solidFill>
                    <a:schemeClr val="tx2"/>
                  </a:solidFill>
                </a:rPr>
                <a:t>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BF2639F-C5A8-444A-B7A9-7157B970A0D5}"/>
              </a:ext>
            </a:extLst>
          </p:cNvPr>
          <p:cNvSpPr/>
          <p:nvPr/>
        </p:nvSpPr>
        <p:spPr>
          <a:xfrm>
            <a:off x="-2814305" y="-1828801"/>
            <a:ext cx="5943600" cy="5867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FE5A4F-5A7A-4C1A-98DB-88B3425DE461}"/>
              </a:ext>
            </a:extLst>
          </p:cNvPr>
          <p:cNvCxnSpPr>
            <a:cxnSpLocks/>
          </p:cNvCxnSpPr>
          <p:nvPr/>
        </p:nvCxnSpPr>
        <p:spPr>
          <a:xfrm flipH="1" flipV="1">
            <a:off x="1929303" y="3462761"/>
            <a:ext cx="2490297" cy="1147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93D821-8100-4D0B-BAD1-799E45529898}"/>
              </a:ext>
            </a:extLst>
          </p:cNvPr>
          <p:cNvSpPr txBox="1"/>
          <p:nvPr/>
        </p:nvSpPr>
        <p:spPr>
          <a:xfrm>
            <a:off x="-1718894" y="1171762"/>
            <a:ext cx="4422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tx2"/>
                </a:solidFill>
              </a:rPr>
              <a:t>Module</a:t>
            </a:r>
          </a:p>
          <a:p>
            <a:pPr algn="r"/>
            <a:r>
              <a:rPr lang="en-AU" sz="4400" dirty="0" err="1">
                <a:solidFill>
                  <a:schemeClr val="tx2"/>
                </a:solidFill>
              </a:rPr>
              <a:t>Intrinsics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1C88F2-4C02-433A-986E-9E46A099C4A7}"/>
              </a:ext>
            </a:extLst>
          </p:cNvPr>
          <p:cNvSpPr txBox="1"/>
          <p:nvPr/>
        </p:nvSpPr>
        <p:spPr>
          <a:xfrm>
            <a:off x="1598981" y="3889437"/>
            <a:ext cx="2593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Add to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module table</a:t>
            </a:r>
            <a:endParaRPr lang="en-US" sz="3600" dirty="0">
              <a:latin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B7B55A-58E2-498F-AE31-674B2D0761F6}"/>
              </a:ext>
            </a:extLst>
          </p:cNvPr>
          <p:cNvCxnSpPr>
            <a:cxnSpLocks/>
          </p:cNvCxnSpPr>
          <p:nvPr/>
        </p:nvCxnSpPr>
        <p:spPr>
          <a:xfrm>
            <a:off x="4477335" y="7457780"/>
            <a:ext cx="9391065" cy="277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FBB6E-B9D9-4473-A54F-9E10DFA47C3B}"/>
              </a:ext>
            </a:extLst>
          </p:cNvPr>
          <p:cNvCxnSpPr>
            <a:cxnSpLocks/>
          </p:cNvCxnSpPr>
          <p:nvPr/>
        </p:nvCxnSpPr>
        <p:spPr>
          <a:xfrm flipV="1">
            <a:off x="4650014" y="2687408"/>
            <a:ext cx="9332685" cy="47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BD4438-314B-4105-91B9-6A710AD3AE92}"/>
              </a:ext>
            </a:extLst>
          </p:cNvPr>
          <p:cNvCxnSpPr>
            <a:cxnSpLocks/>
          </p:cNvCxnSpPr>
          <p:nvPr/>
        </p:nvCxnSpPr>
        <p:spPr>
          <a:xfrm>
            <a:off x="12647491" y="3469330"/>
            <a:ext cx="992310" cy="4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04AE6F-B632-4BC2-9380-A3F9BEDA023E}"/>
              </a:ext>
            </a:extLst>
          </p:cNvPr>
          <p:cNvCxnSpPr>
            <a:cxnSpLocks/>
          </p:cNvCxnSpPr>
          <p:nvPr/>
        </p:nvCxnSpPr>
        <p:spPr>
          <a:xfrm flipV="1">
            <a:off x="13104690" y="6626350"/>
            <a:ext cx="342137" cy="118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7E4252D-B7E0-4C6B-8757-B5090A1CF5AF}"/>
              </a:ext>
            </a:extLst>
          </p:cNvPr>
          <p:cNvSpPr txBox="1"/>
          <p:nvPr/>
        </p:nvSpPr>
        <p:spPr>
          <a:xfrm>
            <a:off x="12177033" y="7766856"/>
            <a:ext cx="259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Import members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7CFD71-D7EB-480C-B8C3-7C29C6CA986A}"/>
              </a:ext>
            </a:extLst>
          </p:cNvPr>
          <p:cNvSpPr/>
          <p:nvPr/>
        </p:nvSpPr>
        <p:spPr>
          <a:xfrm>
            <a:off x="6919233" y="4303676"/>
            <a:ext cx="2929618" cy="13719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Classes</a:t>
            </a:r>
            <a:endParaRPr lang="en-US" sz="4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E76980-43FC-4982-B522-A55A4318B627}"/>
              </a:ext>
            </a:extLst>
          </p:cNvPr>
          <p:cNvSpPr txBox="1"/>
          <p:nvPr/>
        </p:nvSpPr>
        <p:spPr>
          <a:xfrm>
            <a:off x="304800" y="6334958"/>
            <a:ext cx="35513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Classes compiled to dynamic assemblies and scoped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50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93827E-7 L 0.02491 -0.1944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9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8.64198E-7 L -0.00833 0.2274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1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13211 -0.1223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6" y="-612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09877E-6 L 0.175 0.0882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441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20988E-6 L -0.15842 -0.04445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25" y="-222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82716E-6 L -0.16971 0.1983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/>
      <p:bldP spid="16" grpId="1"/>
      <p:bldP spid="17" grpId="1" animBg="1"/>
      <p:bldP spid="19" grpId="0" animBg="1"/>
      <p:bldP spid="20" grpId="1" animBg="1"/>
      <p:bldP spid="21" grpId="0" animBg="1"/>
      <p:bldP spid="22" grpId="0"/>
      <p:bldP spid="22" grpId="1"/>
      <p:bldP spid="24" grpId="0"/>
      <p:bldP spid="24" grpId="1"/>
      <p:bldP spid="10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9" grpId="0" animBg="1"/>
      <p:bldP spid="52" grpId="0"/>
      <p:bldP spid="53" grpId="0"/>
      <p:bldP spid="65" grpId="0"/>
      <p:bldP spid="66" grpId="0" animBg="1"/>
      <p:bldP spid="66" grpId="1" animBg="1"/>
      <p:bldP spid="67" grpId="0"/>
      <p:bldP spid="6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a PS1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372BAF-552B-4BD6-9D64-1B5D5E738819}"/>
              </a:ext>
            </a:extLst>
          </p:cNvPr>
          <p:cNvSpPr/>
          <p:nvPr/>
        </p:nvSpPr>
        <p:spPr>
          <a:xfrm>
            <a:off x="6248400" y="8343900"/>
            <a:ext cx="4114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Module.ps1</a:t>
            </a:r>
            <a:endParaRPr lang="en-US" sz="4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0FCD55-98AC-4CB1-B319-A91F4311BDD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305800" y="7589342"/>
            <a:ext cx="0" cy="754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45D8D8-E78B-4F5B-BB16-BAB35EB1F18A}"/>
              </a:ext>
            </a:extLst>
          </p:cNvPr>
          <p:cNvSpPr txBox="1"/>
          <p:nvPr/>
        </p:nvSpPr>
        <p:spPr>
          <a:xfrm>
            <a:off x="7094624" y="6993765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Dot-source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F0C307-39B9-4999-9163-433107D9D3F7}"/>
              </a:ext>
            </a:extLst>
          </p:cNvPr>
          <p:cNvSpPr/>
          <p:nvPr/>
        </p:nvSpPr>
        <p:spPr>
          <a:xfrm>
            <a:off x="5562600" y="3515021"/>
            <a:ext cx="2895600" cy="1399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Functions</a:t>
            </a:r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142A63-5EA7-49E3-8BC7-A4307691783D}"/>
              </a:ext>
            </a:extLst>
          </p:cNvPr>
          <p:cNvSpPr/>
          <p:nvPr/>
        </p:nvSpPr>
        <p:spPr>
          <a:xfrm>
            <a:off x="8839200" y="4228751"/>
            <a:ext cx="2895600" cy="139987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Cmdlets</a:t>
            </a:r>
            <a:endParaRPr lang="en-US" sz="3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07D808-8BEA-4F6F-A324-395EC2E6ACCA}"/>
              </a:ext>
            </a:extLst>
          </p:cNvPr>
          <p:cNvSpPr/>
          <p:nvPr/>
        </p:nvSpPr>
        <p:spPr>
          <a:xfrm>
            <a:off x="5581650" y="5184178"/>
            <a:ext cx="2895600" cy="139987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Variables</a:t>
            </a:r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4AFF48-775C-48B8-9283-F7BC3A80956E}"/>
              </a:ext>
            </a:extLst>
          </p:cNvPr>
          <p:cNvSpPr/>
          <p:nvPr/>
        </p:nvSpPr>
        <p:spPr>
          <a:xfrm>
            <a:off x="8407401" y="5801021"/>
            <a:ext cx="2895600" cy="139987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Aliases</a:t>
            </a:r>
            <a:endParaRPr lang="en-US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95DAB1-50EF-44A0-8350-0DDF5F7FD08D}"/>
              </a:ext>
            </a:extLst>
          </p:cNvPr>
          <p:cNvGrpSpPr/>
          <p:nvPr/>
        </p:nvGrpSpPr>
        <p:grpSpPr>
          <a:xfrm>
            <a:off x="5225559" y="2400300"/>
            <a:ext cx="9023842" cy="5640050"/>
            <a:chOff x="13270383" y="-157242"/>
            <a:chExt cx="14994851" cy="10775737"/>
          </a:xfrm>
          <a:noFill/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F61162-E8DB-4663-B221-4905EFEE6A66}"/>
                </a:ext>
              </a:extLst>
            </p:cNvPr>
            <p:cNvSpPr/>
            <p:nvPr/>
          </p:nvSpPr>
          <p:spPr>
            <a:xfrm>
              <a:off x="13270383" y="102895"/>
              <a:ext cx="10896600" cy="105156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F79CCB-B436-405C-A977-C92CE4A96C77}"/>
                </a:ext>
              </a:extLst>
            </p:cNvPr>
            <p:cNvSpPr txBox="1"/>
            <p:nvPr/>
          </p:nvSpPr>
          <p:spPr>
            <a:xfrm>
              <a:off x="23089800" y="-157242"/>
              <a:ext cx="5175434" cy="276374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AU" sz="4400" b="1" dirty="0">
                  <a:solidFill>
                    <a:schemeClr val="tx2"/>
                  </a:solidFill>
                </a:rPr>
                <a:t>Current</a:t>
              </a:r>
            </a:p>
            <a:p>
              <a:r>
                <a:rPr lang="en-AU" sz="4400" dirty="0" err="1">
                  <a:solidFill>
                    <a:schemeClr val="tx2"/>
                  </a:solidFill>
                </a:rPr>
                <a:t>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BF2639F-C5A8-444A-B7A9-7157B970A0D5}"/>
              </a:ext>
            </a:extLst>
          </p:cNvPr>
          <p:cNvSpPr/>
          <p:nvPr/>
        </p:nvSpPr>
        <p:spPr>
          <a:xfrm>
            <a:off x="-2814305" y="-1828801"/>
            <a:ext cx="5943600" cy="5867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FE5A4F-5A7A-4C1A-98DB-88B3425DE46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929304" y="3462763"/>
            <a:ext cx="964830" cy="2996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93D821-8100-4D0B-BAD1-799E45529898}"/>
              </a:ext>
            </a:extLst>
          </p:cNvPr>
          <p:cNvSpPr txBox="1"/>
          <p:nvPr/>
        </p:nvSpPr>
        <p:spPr>
          <a:xfrm>
            <a:off x="-1718894" y="1171762"/>
            <a:ext cx="4422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tx2"/>
                </a:solidFill>
              </a:rPr>
              <a:t>Module</a:t>
            </a:r>
          </a:p>
          <a:p>
            <a:pPr algn="r"/>
            <a:r>
              <a:rPr lang="en-AU" sz="4400" dirty="0" err="1">
                <a:solidFill>
                  <a:schemeClr val="tx2"/>
                </a:solidFill>
              </a:rPr>
              <a:t>Intrinsics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1C88F2-4C02-433A-986E-9E46A099C4A7}"/>
              </a:ext>
            </a:extLst>
          </p:cNvPr>
          <p:cNvSpPr txBox="1"/>
          <p:nvPr/>
        </p:nvSpPr>
        <p:spPr>
          <a:xfrm>
            <a:off x="379535" y="4371835"/>
            <a:ext cx="2593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Add to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module table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E26FB0-9E13-4F26-B77E-E26DBBF34018}"/>
              </a:ext>
            </a:extLst>
          </p:cNvPr>
          <p:cNvSpPr/>
          <p:nvPr/>
        </p:nvSpPr>
        <p:spPr>
          <a:xfrm>
            <a:off x="379535" y="6459397"/>
            <a:ext cx="5029197" cy="175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PSModuleInfo</a:t>
            </a:r>
            <a:endParaRPr lang="en-US" sz="4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801AD8-B8D4-4619-A993-ABBE2BF13A9C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672223" y="7956808"/>
            <a:ext cx="1543754" cy="84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9E2C85-6644-49E1-A273-FE636354AAB5}"/>
              </a:ext>
            </a:extLst>
          </p:cNvPr>
          <p:cNvSpPr txBox="1"/>
          <p:nvPr/>
        </p:nvSpPr>
        <p:spPr>
          <a:xfrm>
            <a:off x="3669081" y="818656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Create dummy</a:t>
            </a:r>
            <a:endParaRPr lang="en-US" sz="4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8A5CE6-5520-46C4-9282-6D1712959FC4}"/>
              </a:ext>
            </a:extLst>
          </p:cNvPr>
          <p:cNvSpPr/>
          <p:nvPr/>
        </p:nvSpPr>
        <p:spPr>
          <a:xfrm>
            <a:off x="8024252" y="2921473"/>
            <a:ext cx="2929618" cy="13719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Classes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85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6" grpId="1"/>
      <p:bldP spid="17" grpId="0" animBg="1"/>
      <p:bldP spid="19" grpId="0" animBg="1"/>
      <p:bldP spid="20" grpId="0" animBg="1"/>
      <p:bldP spid="21" grpId="0" animBg="1"/>
      <p:bldP spid="49" grpId="0" animBg="1"/>
      <p:bldP spid="52" grpId="0"/>
      <p:bldP spid="53" grpId="0"/>
      <p:bldP spid="14" grpId="0" animBg="1"/>
      <p:bldP spid="55" grpId="0"/>
      <p:bldP spid="55" grpId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Modules? What are those?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D6C466F-A1C8-40B3-BC7D-95D7882D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66" y="2552700"/>
            <a:ext cx="13045068" cy="6738618"/>
          </a:xfrm>
        </p:spPr>
      </p:pic>
    </p:spTree>
    <p:extLst>
      <p:ext uri="{BB962C8B-B14F-4D97-AF65-F5344CB8AC3E}">
        <p14:creationId xmlns:p14="http://schemas.microsoft.com/office/powerpoint/2010/main" val="118372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CDXML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Not common in user modules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Usually from modules shipped in Windows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An XML format to declaratively specify cmdlets and objects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Wrap WMI/CIM calls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B97AF-18DF-4B9D-86B1-D63603401921}"/>
              </a:ext>
            </a:extLst>
          </p:cNvPr>
          <p:cNvSpPr/>
          <p:nvPr/>
        </p:nvSpPr>
        <p:spPr>
          <a:xfrm>
            <a:off x="6172200" y="7856538"/>
            <a:ext cx="5410200" cy="140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Module.cdxml</a:t>
            </a:r>
            <a:endParaRPr lang="en-US" sz="4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B712C4F-44A5-4B75-B71A-35A947CAC3BF}"/>
              </a:ext>
            </a:extLst>
          </p:cNvPr>
          <p:cNvSpPr/>
          <p:nvPr/>
        </p:nvSpPr>
        <p:spPr>
          <a:xfrm>
            <a:off x="7772400" y="5143500"/>
            <a:ext cx="2209800" cy="17243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B5C84-ECF4-43F1-AAD2-5B2E8054D06C}"/>
              </a:ext>
            </a:extLst>
          </p:cNvPr>
          <p:cNvSpPr txBox="1"/>
          <p:nvPr/>
        </p:nvSpPr>
        <p:spPr>
          <a:xfrm>
            <a:off x="5486400" y="3518593"/>
            <a:ext cx="6477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 err="1">
                <a:solidFill>
                  <a:schemeClr val="tx2"/>
                </a:solidFill>
              </a:rPr>
              <a:t>ScriptWriter</a:t>
            </a:r>
            <a:endParaRPr lang="en-AU" sz="4400" dirty="0">
              <a:solidFill>
                <a:schemeClr val="tx2"/>
              </a:solidFill>
            </a:endParaRPr>
          </a:p>
          <a:p>
            <a:pPr algn="ctr"/>
            <a:r>
              <a:rPr lang="en-AU" sz="4400" dirty="0">
                <a:solidFill>
                  <a:schemeClr val="tx2"/>
                </a:solidFill>
              </a:rPr>
              <a:t>(CDXML to PS converter)</a:t>
            </a:r>
            <a:endParaRPr lang="en-US" sz="44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B55850-2AF7-4C8D-B4A6-1A7EE4D1B41A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V="1">
            <a:off x="8877300" y="6867822"/>
            <a:ext cx="0" cy="988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C2DEF-51F3-4274-8859-9525038A3510}"/>
              </a:ext>
            </a:extLst>
          </p:cNvPr>
          <p:cNvCxnSpPr>
            <a:cxnSpLocks/>
            <a:stCxn id="12" idx="5"/>
          </p:cNvCxnSpPr>
          <p:nvPr/>
        </p:nvCxnSpPr>
        <p:spPr>
          <a:xfrm flipV="1">
            <a:off x="9429750" y="5953859"/>
            <a:ext cx="3448050" cy="51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185631-EA3C-4C36-B03D-CAA1752492B0}"/>
              </a:ext>
            </a:extLst>
          </p:cNvPr>
          <p:cNvGrpSpPr/>
          <p:nvPr/>
        </p:nvGrpSpPr>
        <p:grpSpPr>
          <a:xfrm>
            <a:off x="12925425" y="495300"/>
            <a:ext cx="10896600" cy="10515600"/>
            <a:chOff x="13270383" y="11614"/>
            <a:chExt cx="10896600" cy="10515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1802A3-A8BD-4CCF-A7BF-6EFABA29EF9E}"/>
                </a:ext>
              </a:extLst>
            </p:cNvPr>
            <p:cNvSpPr/>
            <p:nvPr/>
          </p:nvSpPr>
          <p:spPr>
            <a:xfrm>
              <a:off x="13270383" y="11614"/>
              <a:ext cx="10896600" cy="10515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AA86E0-3A99-4A85-86AA-5F77C1B203C4}"/>
                </a:ext>
              </a:extLst>
            </p:cNvPr>
            <p:cNvSpPr txBox="1"/>
            <p:nvPr/>
          </p:nvSpPr>
          <p:spPr>
            <a:xfrm>
              <a:off x="14577326" y="1738029"/>
              <a:ext cx="44225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Current</a:t>
              </a:r>
            </a:p>
            <a:p>
              <a:r>
                <a:rPr lang="en-AU" sz="4400" dirty="0" err="1">
                  <a:solidFill>
                    <a:schemeClr val="tx2"/>
                  </a:solidFill>
                </a:rPr>
                <a:t>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5BCC20A-9B19-4A22-91CA-8D81E58C6C1F}"/>
              </a:ext>
            </a:extLst>
          </p:cNvPr>
          <p:cNvSpPr/>
          <p:nvPr/>
        </p:nvSpPr>
        <p:spPr>
          <a:xfrm>
            <a:off x="5906408" y="5328271"/>
            <a:ext cx="5903686" cy="144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Module_cdxml.psm1</a:t>
            </a:r>
            <a:endParaRPr 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6F2BB-BF3F-4393-851D-B2A552F9AB69}"/>
              </a:ext>
            </a:extLst>
          </p:cNvPr>
          <p:cNvSpPr txBox="1"/>
          <p:nvPr/>
        </p:nvSpPr>
        <p:spPr>
          <a:xfrm>
            <a:off x="9817677" y="6607799"/>
            <a:ext cx="5739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/>
              <a:t>Load as normal PSM1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471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0494E-6 L 0.39063 -0.0095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uiExpand="1" build="p"/>
      <p:bldP spid="11" grpId="0" animBg="1"/>
      <p:bldP spid="12" grpId="0" animBg="1"/>
      <p:bldP spid="13" grpId="0"/>
      <p:bldP spid="24" grpId="0" animBg="1"/>
      <p:bldP spid="24" grpId="1" animBg="1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module manifest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$manifest = @{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 Author = …; Copyright = …; … # Pure metadata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CmdletsToExport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@(…); … # Exports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TypesToProcess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@(…); … # Process on load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PowerShellVersion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…; … # Platform constraints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PrivateData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@{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PSData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@{ … } } #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PSGet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, SemVer2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RootModule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…;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NestedModules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… # Recursive structure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 </a:t>
            </a:r>
            <a:r>
              <a:rPr lang="en-AU" sz="44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CompatiblePSEditions</a:t>
            </a: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 = @(‘Core’, ‘Desktop’)</a:t>
            </a:r>
          </a:p>
          <a:p>
            <a:pPr marL="0" indent="0">
              <a:buNone/>
            </a:pPr>
            <a:r>
              <a:rPr lang="en-AU" sz="4400" dirty="0">
                <a:latin typeface="Consolas" panose="020B0609020204030204" pitchFamily="49" charset="0"/>
                <a:cs typeface="Dubai Medium" panose="020B0603030403030204" pitchFamily="34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4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605FD-57C0-4622-B18A-07D28B68B52E}"/>
              </a:ext>
            </a:extLst>
          </p:cNvPr>
          <p:cNvSpPr/>
          <p:nvPr/>
        </p:nvSpPr>
        <p:spPr>
          <a:xfrm>
            <a:off x="6743700" y="7962900"/>
            <a:ext cx="4800600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Module.psd1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6838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605FD-57C0-4622-B18A-07D28B68B52E}"/>
              </a:ext>
            </a:extLst>
          </p:cNvPr>
          <p:cNvSpPr/>
          <p:nvPr/>
        </p:nvSpPr>
        <p:spPr>
          <a:xfrm>
            <a:off x="6743700" y="7962900"/>
            <a:ext cx="4800600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Module.psd1</a:t>
            </a:r>
            <a:endParaRPr lang="en-US" sz="4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26CEA-488B-4D2E-B2BD-7DD4E9CD868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000" y="689610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1509713" y="5753100"/>
            <a:ext cx="5857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as </a:t>
            </a:r>
            <a:r>
              <a:rPr lang="en-AU" sz="4400" dirty="0" err="1"/>
              <a:t>ScriptBlock</a:t>
            </a:r>
            <a:r>
              <a:rPr lang="en-AU" sz="4400" dirty="0"/>
              <a:t>,</a:t>
            </a:r>
          </a:p>
          <a:p>
            <a:r>
              <a:rPr lang="en-AU" sz="4400" dirty="0"/>
              <a:t>Execute in</a:t>
            </a:r>
          </a:p>
          <a:p>
            <a:r>
              <a:rPr lang="en-AU" sz="4400" dirty="0" err="1"/>
              <a:t>RestrictedLanguage</a:t>
            </a:r>
            <a:r>
              <a:rPr lang="en-AU" sz="4400" dirty="0"/>
              <a:t> mode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8CCBC-D184-448C-823D-4C3674C79F11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310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DE2CFB82-C1C4-4423-8166-6EE962F41038}"/>
              </a:ext>
            </a:extLst>
          </p:cNvPr>
          <p:cNvSpPr/>
          <p:nvPr/>
        </p:nvSpPr>
        <p:spPr>
          <a:xfrm>
            <a:off x="6541250" y="4933961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HelpInfoURI</a:t>
            </a:r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819150" y="6653868"/>
            <a:ext cx="5857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Create a new empty </a:t>
            </a:r>
            <a:r>
              <a:rPr lang="en-AU" sz="4400" dirty="0" err="1"/>
              <a:t>PSModuleInfo</a:t>
            </a:r>
            <a:r>
              <a:rPr lang="en-AU" sz="4400" dirty="0"/>
              <a:t> and copy over pure metadata fields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8CCBC-D184-448C-823D-4C3674C79F11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DDA3C2-0094-4144-AE57-23987950AA54}"/>
              </a:ext>
            </a:extLst>
          </p:cNvPr>
          <p:cNvSpPr/>
          <p:nvPr/>
        </p:nvSpPr>
        <p:spPr>
          <a:xfrm>
            <a:off x="7285906" y="4815271"/>
            <a:ext cx="3600450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GUID</a:t>
            </a:r>
            <a:endParaRPr lang="en-US" sz="3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54B0B-DC0D-4D7B-A3AF-4B2D110433C6}"/>
              </a:ext>
            </a:extLst>
          </p:cNvPr>
          <p:cNvSpPr/>
          <p:nvPr/>
        </p:nvSpPr>
        <p:spPr>
          <a:xfrm>
            <a:off x="7406407" y="4891471"/>
            <a:ext cx="3600450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Version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295CA1-921A-47E8-B086-2AE01024CDB9}"/>
              </a:ext>
            </a:extLst>
          </p:cNvPr>
          <p:cNvSpPr/>
          <p:nvPr/>
        </p:nvSpPr>
        <p:spPr>
          <a:xfrm>
            <a:off x="6388850" y="4781561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Author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47A42B-5B14-4341-BB6F-6BA11C1AD99C}"/>
              </a:ext>
            </a:extLst>
          </p:cNvPr>
          <p:cNvSpPr/>
          <p:nvPr/>
        </p:nvSpPr>
        <p:spPr>
          <a:xfrm>
            <a:off x="6632276" y="5124894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Copyright</a:t>
            </a:r>
            <a:endParaRPr lang="en-US" sz="36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C48C51C-DDC6-4C0B-B56D-9C12AC6DE3DA}"/>
              </a:ext>
            </a:extLst>
          </p:cNvPr>
          <p:cNvSpPr/>
          <p:nvPr/>
        </p:nvSpPr>
        <p:spPr>
          <a:xfrm>
            <a:off x="6607477" y="4812986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Company</a:t>
            </a:r>
            <a:endParaRPr lang="en-US" sz="3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81C2A-A3AF-44F3-9749-2AE5A7E70A29}"/>
              </a:ext>
            </a:extLst>
          </p:cNvPr>
          <p:cNvSpPr/>
          <p:nvPr/>
        </p:nvSpPr>
        <p:spPr>
          <a:xfrm>
            <a:off x="6693921" y="4803808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Description</a:t>
            </a:r>
            <a:endParaRPr lang="en-US" sz="36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2122C9-687E-40EF-A80E-498D16712A4F}"/>
              </a:ext>
            </a:extLst>
          </p:cNvPr>
          <p:cNvSpPr/>
          <p:nvPr/>
        </p:nvSpPr>
        <p:spPr>
          <a:xfrm>
            <a:off x="6729863" y="4909827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FileList</a:t>
            </a:r>
            <a:endParaRPr lang="en-US" sz="36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598EC1-CDD2-41EB-9AA4-9DD2707266D0}"/>
              </a:ext>
            </a:extLst>
          </p:cNvPr>
          <p:cNvSpPr/>
          <p:nvPr/>
        </p:nvSpPr>
        <p:spPr>
          <a:xfrm>
            <a:off x="6850632" y="4891470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ModuleList</a:t>
            </a:r>
            <a:endParaRPr lang="en-US" sz="3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6788987" y="4836413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ModuleName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1254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819150" y="6653868"/>
            <a:ext cx="5857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Create a new empty </a:t>
            </a:r>
            <a:r>
              <a:rPr lang="en-AU" sz="4400" dirty="0" err="1"/>
              <a:t>PSModuleInfo</a:t>
            </a:r>
            <a:r>
              <a:rPr lang="en-AU" sz="4400" dirty="0"/>
              <a:t> and copy over pure metadata fields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8CCBC-D184-448C-823D-4C3674C79F11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DDA3C2-0094-4144-AE57-23987950AA54}"/>
              </a:ext>
            </a:extLst>
          </p:cNvPr>
          <p:cNvSpPr/>
          <p:nvPr/>
        </p:nvSpPr>
        <p:spPr>
          <a:xfrm>
            <a:off x="9997207" y="2726469"/>
            <a:ext cx="3600450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GUID</a:t>
            </a:r>
            <a:endParaRPr lang="en-US" sz="3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54B0B-DC0D-4D7B-A3AF-4B2D110433C6}"/>
              </a:ext>
            </a:extLst>
          </p:cNvPr>
          <p:cNvSpPr/>
          <p:nvPr/>
        </p:nvSpPr>
        <p:spPr>
          <a:xfrm>
            <a:off x="8196982" y="1789560"/>
            <a:ext cx="3600450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Version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295CA1-921A-47E8-B086-2AE01024CDB9}"/>
              </a:ext>
            </a:extLst>
          </p:cNvPr>
          <p:cNvSpPr/>
          <p:nvPr/>
        </p:nvSpPr>
        <p:spPr>
          <a:xfrm>
            <a:off x="10133881" y="5538821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Author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47A42B-5B14-4341-BB6F-6BA11C1AD99C}"/>
              </a:ext>
            </a:extLst>
          </p:cNvPr>
          <p:cNvSpPr/>
          <p:nvPr/>
        </p:nvSpPr>
        <p:spPr>
          <a:xfrm>
            <a:off x="13084385" y="4763898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Copyright</a:t>
            </a:r>
            <a:endParaRPr lang="en-US" sz="36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C48C51C-DDC6-4C0B-B56D-9C12AC6DE3DA}"/>
              </a:ext>
            </a:extLst>
          </p:cNvPr>
          <p:cNvSpPr/>
          <p:nvPr/>
        </p:nvSpPr>
        <p:spPr>
          <a:xfrm>
            <a:off x="13100170" y="3689892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Company</a:t>
            </a:r>
            <a:endParaRPr lang="en-US" sz="3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81C2A-A3AF-44F3-9749-2AE5A7E70A29}"/>
              </a:ext>
            </a:extLst>
          </p:cNvPr>
          <p:cNvSpPr/>
          <p:nvPr/>
        </p:nvSpPr>
        <p:spPr>
          <a:xfrm>
            <a:off x="13087710" y="2486411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Description</a:t>
            </a:r>
            <a:endParaRPr lang="en-US" sz="36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2122C9-687E-40EF-A80E-498D16712A4F}"/>
              </a:ext>
            </a:extLst>
          </p:cNvPr>
          <p:cNvSpPr/>
          <p:nvPr/>
        </p:nvSpPr>
        <p:spPr>
          <a:xfrm>
            <a:off x="13087710" y="5886894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FileList</a:t>
            </a:r>
            <a:endParaRPr lang="en-US" sz="36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598EC1-CDD2-41EB-9AA4-9DD2707266D0}"/>
              </a:ext>
            </a:extLst>
          </p:cNvPr>
          <p:cNvSpPr/>
          <p:nvPr/>
        </p:nvSpPr>
        <p:spPr>
          <a:xfrm>
            <a:off x="11544300" y="7259007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ModuleList</a:t>
            </a:r>
            <a:endParaRPr lang="en-US" sz="3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4815607" y="2420980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ModuleName</a:t>
            </a:r>
            <a:endParaRPr lang="en-US" sz="3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01CD03-475B-4DC1-B700-D9FD7715F7E5}"/>
              </a:ext>
            </a:extLst>
          </p:cNvPr>
          <p:cNvSpPr/>
          <p:nvPr/>
        </p:nvSpPr>
        <p:spPr>
          <a:xfrm>
            <a:off x="13597657" y="8054251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HelpInfoURI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26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2C740D36-1D87-41FE-AC0C-562B419F35DA}"/>
              </a:ext>
            </a:extLst>
          </p:cNvPr>
          <p:cNvSpPr/>
          <p:nvPr/>
        </p:nvSpPr>
        <p:spPr>
          <a:xfrm>
            <a:off x="732786" y="3518468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HelpInfoURI</a:t>
            </a:r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819150" y="6653868"/>
            <a:ext cx="5857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Create a new empty </a:t>
            </a:r>
            <a:r>
              <a:rPr lang="en-AU" sz="4400" dirty="0" err="1"/>
              <a:t>PSModuleInfo</a:t>
            </a:r>
            <a:r>
              <a:rPr lang="en-AU" sz="4400" dirty="0"/>
              <a:t> and copy over pure metadata fields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8CCBC-D184-448C-823D-4C3674C79F11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DDA3C2-0094-4144-AE57-23987950AA54}"/>
              </a:ext>
            </a:extLst>
          </p:cNvPr>
          <p:cNvSpPr/>
          <p:nvPr/>
        </p:nvSpPr>
        <p:spPr>
          <a:xfrm>
            <a:off x="1489255" y="3385159"/>
            <a:ext cx="3600450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GUID</a:t>
            </a:r>
            <a:endParaRPr lang="en-US" sz="3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54B0B-DC0D-4D7B-A3AF-4B2D110433C6}"/>
              </a:ext>
            </a:extLst>
          </p:cNvPr>
          <p:cNvSpPr/>
          <p:nvPr/>
        </p:nvSpPr>
        <p:spPr>
          <a:xfrm>
            <a:off x="1439938" y="3488469"/>
            <a:ext cx="3600450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Version</a:t>
            </a:r>
            <a:endParaRPr lang="en-US" sz="3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295CA1-921A-47E8-B086-2AE01024CDB9}"/>
              </a:ext>
            </a:extLst>
          </p:cNvPr>
          <p:cNvSpPr/>
          <p:nvPr/>
        </p:nvSpPr>
        <p:spPr>
          <a:xfrm>
            <a:off x="819033" y="3521201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Author</a:t>
            </a:r>
            <a:endParaRPr lang="en-US" sz="3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47A42B-5B14-4341-BB6F-6BA11C1AD99C}"/>
              </a:ext>
            </a:extLst>
          </p:cNvPr>
          <p:cNvSpPr/>
          <p:nvPr/>
        </p:nvSpPr>
        <p:spPr>
          <a:xfrm>
            <a:off x="992510" y="3573133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Copyright</a:t>
            </a:r>
            <a:endParaRPr lang="en-US" sz="36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C48C51C-DDC6-4C0B-B56D-9C12AC6DE3DA}"/>
              </a:ext>
            </a:extLst>
          </p:cNvPr>
          <p:cNvSpPr/>
          <p:nvPr/>
        </p:nvSpPr>
        <p:spPr>
          <a:xfrm>
            <a:off x="992510" y="3436536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Company</a:t>
            </a:r>
            <a:endParaRPr lang="en-US" sz="3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81C2A-A3AF-44F3-9749-2AE5A7E70A29}"/>
              </a:ext>
            </a:extLst>
          </p:cNvPr>
          <p:cNvSpPr/>
          <p:nvPr/>
        </p:nvSpPr>
        <p:spPr>
          <a:xfrm>
            <a:off x="388685" y="3488468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Description</a:t>
            </a:r>
            <a:endParaRPr lang="en-US" sz="36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2122C9-687E-40EF-A80E-498D16712A4F}"/>
              </a:ext>
            </a:extLst>
          </p:cNvPr>
          <p:cNvSpPr/>
          <p:nvPr/>
        </p:nvSpPr>
        <p:spPr>
          <a:xfrm>
            <a:off x="752195" y="3403803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FileList</a:t>
            </a:r>
            <a:endParaRPr lang="en-US" sz="36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598EC1-CDD2-41EB-9AA4-9DD2707266D0}"/>
              </a:ext>
            </a:extLst>
          </p:cNvPr>
          <p:cNvSpPr/>
          <p:nvPr/>
        </p:nvSpPr>
        <p:spPr>
          <a:xfrm>
            <a:off x="819033" y="3446135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ModuleList</a:t>
            </a:r>
            <a:endParaRPr lang="en-US" sz="3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916782" y="3540400"/>
            <a:ext cx="4646762" cy="1524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ModuleName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731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5857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Copy </a:t>
            </a:r>
            <a:r>
              <a:rPr lang="en-AU" sz="4400" dirty="0" err="1"/>
              <a:t>PrivateData</a:t>
            </a:r>
            <a:r>
              <a:rPr lang="en-AU" sz="4400" dirty="0"/>
              <a:t>, read </a:t>
            </a:r>
            <a:r>
              <a:rPr lang="en-AU" sz="4400" dirty="0" err="1"/>
              <a:t>PrivateData.PSData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8CCBC-D184-448C-823D-4C3674C79F11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7142582" y="4706033"/>
            <a:ext cx="4002836" cy="15149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PrivateData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333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5857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Copy </a:t>
            </a:r>
            <a:r>
              <a:rPr lang="en-AU" sz="4400" dirty="0" err="1"/>
              <a:t>PrivateData</a:t>
            </a:r>
            <a:r>
              <a:rPr lang="en-AU" sz="4400" dirty="0"/>
              <a:t>, read </a:t>
            </a:r>
            <a:r>
              <a:rPr lang="en-AU" sz="4400" dirty="0" err="1"/>
              <a:t>PrivateData.PSData</a:t>
            </a:r>
            <a:endParaRPr lang="en-US" sz="4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8CCBC-D184-448C-823D-4C3674C79F11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6301237" y="2171700"/>
            <a:ext cx="6881363" cy="55625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98D9B7-8AAB-43E7-9991-D69BF5289158}"/>
              </a:ext>
            </a:extLst>
          </p:cNvPr>
          <p:cNvSpPr/>
          <p:nvPr/>
        </p:nvSpPr>
        <p:spPr>
          <a:xfrm>
            <a:off x="6743701" y="2708452"/>
            <a:ext cx="5905500" cy="46448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30A29-BAB5-448D-819E-E762F8501884}"/>
              </a:ext>
            </a:extLst>
          </p:cNvPr>
          <p:cNvSpPr txBox="1"/>
          <p:nvPr/>
        </p:nvSpPr>
        <p:spPr>
          <a:xfrm>
            <a:off x="9127107" y="2948293"/>
            <a:ext cx="280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err="1"/>
              <a:t>PSData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7C237-866D-421F-8238-0ECDD37CADA4}"/>
              </a:ext>
            </a:extLst>
          </p:cNvPr>
          <p:cNvSpPr txBox="1"/>
          <p:nvPr/>
        </p:nvSpPr>
        <p:spPr>
          <a:xfrm>
            <a:off x="7447252" y="3849125"/>
            <a:ext cx="381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err="1"/>
              <a:t>PowerShellGet</a:t>
            </a:r>
            <a:endParaRPr 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9646A-05B0-4E6B-BF11-014F5A03903A}"/>
              </a:ext>
            </a:extLst>
          </p:cNvPr>
          <p:cNvSpPr txBox="1"/>
          <p:nvPr/>
        </p:nvSpPr>
        <p:spPr>
          <a:xfrm>
            <a:off x="7447252" y="4641299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Version preview tags</a:t>
            </a:r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6ED7D6-CDE4-493A-A859-0665549BA82B}"/>
              </a:ext>
            </a:extLst>
          </p:cNvPr>
          <p:cNvSpPr txBox="1"/>
          <p:nvPr/>
        </p:nvSpPr>
        <p:spPr>
          <a:xfrm>
            <a:off x="7431437" y="5463505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Experimental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083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0E775D1-3F52-46FB-8EBE-BDEC59F6A317}"/>
              </a:ext>
            </a:extLst>
          </p:cNvPr>
          <p:cNvSpPr/>
          <p:nvPr/>
        </p:nvSpPr>
        <p:spPr>
          <a:xfrm>
            <a:off x="6584291" y="4653021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CLRVersion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724220-6495-46A8-93F8-A3D539A6991C}"/>
              </a:ext>
            </a:extLst>
          </p:cNvPr>
          <p:cNvSpPr/>
          <p:nvPr/>
        </p:nvSpPr>
        <p:spPr>
          <a:xfrm>
            <a:off x="6736691" y="4805421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DotNetFrameworkVersion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5857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and test module import constraints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39CEA4-6CC7-44E0-9564-9D9B6F5F7CDF}"/>
              </a:ext>
            </a:extLst>
          </p:cNvPr>
          <p:cNvSpPr/>
          <p:nvPr/>
        </p:nvSpPr>
        <p:spPr>
          <a:xfrm>
            <a:off x="6039808" y="4585785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PowerShellHostVersion</a:t>
            </a:r>
            <a:endParaRPr lang="en-US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EA8CA-354A-4EEB-95D3-D2F497AF1980}"/>
              </a:ext>
            </a:extLst>
          </p:cNvPr>
          <p:cNvSpPr/>
          <p:nvPr/>
        </p:nvSpPr>
        <p:spPr>
          <a:xfrm>
            <a:off x="5733691" y="4762578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PowerShellHostName</a:t>
            </a:r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410E-CA28-42B3-8CB6-0FAF73A0EBCA}"/>
              </a:ext>
            </a:extLst>
          </p:cNvPr>
          <p:cNvSpPr/>
          <p:nvPr/>
        </p:nvSpPr>
        <p:spPr>
          <a:xfrm>
            <a:off x="6048435" y="4540487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ProcessorArchitecture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6611608" y="4619403"/>
            <a:ext cx="54508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853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Why should PowerShell have modules?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 lnSpcReduction="10000"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CMD and bash don’t need modules – why does PowerShell?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Native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utils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1-1 with files, but cmdlets come from DLLs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DLLs are hard for humans to read, so build a system around them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Want to make PowerShell a first-class citizen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Dot-sourcing a ps1 doesn’t quite cut it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Everything exported, but don’t know what ahead of time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Want to delineate imperative from declarative</a:t>
            </a:r>
          </a:p>
          <a:p>
            <a:pPr marL="0" indent="0">
              <a:buNone/>
            </a:pP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(The real reason: because Perl has modules)</a:t>
            </a:r>
          </a:p>
        </p:txBody>
      </p:sp>
    </p:spTree>
    <p:extLst>
      <p:ext uri="{BB962C8B-B14F-4D97-AF65-F5344CB8AC3E}">
        <p14:creationId xmlns:p14="http://schemas.microsoft.com/office/powerpoint/2010/main" val="4353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0E775D1-3F52-46FB-8EBE-BDEC59F6A317}"/>
              </a:ext>
            </a:extLst>
          </p:cNvPr>
          <p:cNvSpPr/>
          <p:nvPr/>
        </p:nvSpPr>
        <p:spPr>
          <a:xfrm>
            <a:off x="12047925" y="7175310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CLRVersion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724220-6495-46A8-93F8-A3D539A6991C}"/>
              </a:ext>
            </a:extLst>
          </p:cNvPr>
          <p:cNvSpPr/>
          <p:nvPr/>
        </p:nvSpPr>
        <p:spPr>
          <a:xfrm>
            <a:off x="12837184" y="5766277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DotNetFrameworkVersion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5857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and test module import constraints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39CEA4-6CC7-44E0-9564-9D9B6F5F7CDF}"/>
              </a:ext>
            </a:extLst>
          </p:cNvPr>
          <p:cNvSpPr/>
          <p:nvPr/>
        </p:nvSpPr>
        <p:spPr>
          <a:xfrm>
            <a:off x="11717005" y="4296017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PowerShellHostVersion</a:t>
            </a:r>
            <a:endParaRPr lang="en-US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EA8CA-354A-4EEB-95D3-D2F497AF1980}"/>
              </a:ext>
            </a:extLst>
          </p:cNvPr>
          <p:cNvSpPr/>
          <p:nvPr/>
        </p:nvSpPr>
        <p:spPr>
          <a:xfrm>
            <a:off x="8226950" y="3022617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PowerShellHostName</a:t>
            </a:r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410E-CA28-42B3-8CB6-0FAF73A0EBCA}"/>
              </a:ext>
            </a:extLst>
          </p:cNvPr>
          <p:cNvSpPr/>
          <p:nvPr/>
        </p:nvSpPr>
        <p:spPr>
          <a:xfrm>
            <a:off x="8877300" y="1647942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ProcessorArchitecture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4704092" y="2134759"/>
            <a:ext cx="54508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838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0E775D1-3F52-46FB-8EBE-BDEC59F6A317}"/>
              </a:ext>
            </a:extLst>
          </p:cNvPr>
          <p:cNvSpPr/>
          <p:nvPr/>
        </p:nvSpPr>
        <p:spPr>
          <a:xfrm>
            <a:off x="12047925" y="7175310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CLRVersion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724220-6495-46A8-93F8-A3D539A6991C}"/>
              </a:ext>
            </a:extLst>
          </p:cNvPr>
          <p:cNvSpPr/>
          <p:nvPr/>
        </p:nvSpPr>
        <p:spPr>
          <a:xfrm>
            <a:off x="12837184" y="5766277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DotNetFrameworkVersion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5857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and test module import constraints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39CEA4-6CC7-44E0-9564-9D9B6F5F7CDF}"/>
              </a:ext>
            </a:extLst>
          </p:cNvPr>
          <p:cNvSpPr/>
          <p:nvPr/>
        </p:nvSpPr>
        <p:spPr>
          <a:xfrm>
            <a:off x="11717005" y="4296017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PowerShellHostVersion</a:t>
            </a:r>
            <a:endParaRPr lang="en-US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EA8CA-354A-4EEB-95D3-D2F497AF1980}"/>
              </a:ext>
            </a:extLst>
          </p:cNvPr>
          <p:cNvSpPr/>
          <p:nvPr/>
        </p:nvSpPr>
        <p:spPr>
          <a:xfrm>
            <a:off x="8226950" y="3022617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PowerShellHostName</a:t>
            </a:r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410E-CA28-42B3-8CB6-0FAF73A0EBCA}"/>
              </a:ext>
            </a:extLst>
          </p:cNvPr>
          <p:cNvSpPr/>
          <p:nvPr/>
        </p:nvSpPr>
        <p:spPr>
          <a:xfrm>
            <a:off x="8877300" y="1647942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ProcessorArchitecture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4704092" y="2134759"/>
            <a:ext cx="54508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359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0E775D1-3F52-46FB-8EBE-BDEC59F6A317}"/>
              </a:ext>
            </a:extLst>
          </p:cNvPr>
          <p:cNvSpPr/>
          <p:nvPr/>
        </p:nvSpPr>
        <p:spPr>
          <a:xfrm>
            <a:off x="676852" y="4828850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CLRVersion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724220-6495-46A8-93F8-A3D539A6991C}"/>
              </a:ext>
            </a:extLst>
          </p:cNvPr>
          <p:cNvSpPr/>
          <p:nvPr/>
        </p:nvSpPr>
        <p:spPr>
          <a:xfrm>
            <a:off x="157579" y="4657492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DotNetFrameworkVersion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5857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and test module import constraints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39CEA4-6CC7-44E0-9564-9D9B6F5F7CDF}"/>
              </a:ext>
            </a:extLst>
          </p:cNvPr>
          <p:cNvSpPr/>
          <p:nvPr/>
        </p:nvSpPr>
        <p:spPr>
          <a:xfrm>
            <a:off x="-237301" y="4746604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PowerShellHostVersion</a:t>
            </a:r>
            <a:endParaRPr lang="en-US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EA8CA-354A-4EEB-95D3-D2F497AF1980}"/>
              </a:ext>
            </a:extLst>
          </p:cNvPr>
          <p:cNvSpPr/>
          <p:nvPr/>
        </p:nvSpPr>
        <p:spPr>
          <a:xfrm>
            <a:off x="-241783" y="4646926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PowerShellHostName</a:t>
            </a:r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410E-CA28-42B3-8CB6-0FAF73A0EBCA}"/>
              </a:ext>
            </a:extLst>
          </p:cNvPr>
          <p:cNvSpPr/>
          <p:nvPr/>
        </p:nvSpPr>
        <p:spPr>
          <a:xfrm>
            <a:off x="444020" y="4557814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ProcessorArchitecture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839144" y="4557814"/>
            <a:ext cx="54508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553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0E775D1-3F52-46FB-8EBE-BDEC59F6A317}"/>
              </a:ext>
            </a:extLst>
          </p:cNvPr>
          <p:cNvSpPr/>
          <p:nvPr/>
        </p:nvSpPr>
        <p:spPr>
          <a:xfrm>
            <a:off x="676852" y="4828850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CLRVersion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724220-6495-46A8-93F8-A3D539A6991C}"/>
              </a:ext>
            </a:extLst>
          </p:cNvPr>
          <p:cNvSpPr/>
          <p:nvPr/>
        </p:nvSpPr>
        <p:spPr>
          <a:xfrm>
            <a:off x="157579" y="4657492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DotNetFrameworkVersion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89236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Copy </a:t>
            </a:r>
            <a:r>
              <a:rPr lang="en-AU" sz="4400" dirty="0" err="1"/>
              <a:t>CompatiblePSEditions</a:t>
            </a:r>
            <a:r>
              <a:rPr lang="en-AU" sz="4400" dirty="0"/>
              <a:t>. If loading from Windows </a:t>
            </a:r>
            <a:r>
              <a:rPr lang="en-AU" sz="4400" dirty="0" err="1"/>
              <a:t>Powershell</a:t>
            </a:r>
            <a:r>
              <a:rPr lang="en-AU" sz="4400" dirty="0"/>
              <a:t> module in PS 6+, check compatibility.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39CEA4-6CC7-44E0-9564-9D9B6F5F7CDF}"/>
              </a:ext>
            </a:extLst>
          </p:cNvPr>
          <p:cNvSpPr/>
          <p:nvPr/>
        </p:nvSpPr>
        <p:spPr>
          <a:xfrm>
            <a:off x="-237301" y="4746604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PowerShellHostVersion</a:t>
            </a:r>
            <a:endParaRPr lang="en-US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EA8CA-354A-4EEB-95D3-D2F497AF1980}"/>
              </a:ext>
            </a:extLst>
          </p:cNvPr>
          <p:cNvSpPr/>
          <p:nvPr/>
        </p:nvSpPr>
        <p:spPr>
          <a:xfrm>
            <a:off x="-241783" y="4646926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PowerShellHostName</a:t>
            </a:r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410E-CA28-42B3-8CB6-0FAF73A0EBCA}"/>
              </a:ext>
            </a:extLst>
          </p:cNvPr>
          <p:cNvSpPr/>
          <p:nvPr/>
        </p:nvSpPr>
        <p:spPr>
          <a:xfrm>
            <a:off x="444020" y="4557814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ProcessorArchitecture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839144" y="4557814"/>
            <a:ext cx="54508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PowerShellVersion</a:t>
            </a:r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16AA18-E3ED-4997-90DD-FDBD8418B956}"/>
              </a:ext>
            </a:extLst>
          </p:cNvPr>
          <p:cNvSpPr/>
          <p:nvPr/>
        </p:nvSpPr>
        <p:spPr>
          <a:xfrm>
            <a:off x="7066472" y="4710791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CompatiblePSEditions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39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60E775D1-3F52-46FB-8EBE-BDEC59F6A317}"/>
              </a:ext>
            </a:extLst>
          </p:cNvPr>
          <p:cNvSpPr/>
          <p:nvPr/>
        </p:nvSpPr>
        <p:spPr>
          <a:xfrm>
            <a:off x="676852" y="4828850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CLRVersion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724220-6495-46A8-93F8-A3D539A6991C}"/>
              </a:ext>
            </a:extLst>
          </p:cNvPr>
          <p:cNvSpPr/>
          <p:nvPr/>
        </p:nvSpPr>
        <p:spPr>
          <a:xfrm>
            <a:off x="157579" y="4657492"/>
            <a:ext cx="5450816" cy="166322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>
                    <a:lumMod val="85000"/>
                  </a:schemeClr>
                </a:solidFill>
              </a:rPr>
              <a:t>DotNetFrameworkVersion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89236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Copy </a:t>
            </a:r>
            <a:r>
              <a:rPr lang="en-AU" sz="4400" dirty="0" err="1"/>
              <a:t>CompatiblePSEditions</a:t>
            </a:r>
            <a:r>
              <a:rPr lang="en-AU" sz="4400" dirty="0"/>
              <a:t>. If loading from Windows </a:t>
            </a:r>
            <a:r>
              <a:rPr lang="en-AU" sz="4400" dirty="0" err="1"/>
              <a:t>Powershell</a:t>
            </a:r>
            <a:r>
              <a:rPr lang="en-AU" sz="4400" dirty="0"/>
              <a:t> module in PS 6+, check compatibility.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39CEA4-6CC7-44E0-9564-9D9B6F5F7CDF}"/>
              </a:ext>
            </a:extLst>
          </p:cNvPr>
          <p:cNvSpPr/>
          <p:nvPr/>
        </p:nvSpPr>
        <p:spPr>
          <a:xfrm>
            <a:off x="-237301" y="4746604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PowerShellHostVersion</a:t>
            </a:r>
            <a:endParaRPr lang="en-US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BEA8CA-354A-4EEB-95D3-D2F497AF1980}"/>
              </a:ext>
            </a:extLst>
          </p:cNvPr>
          <p:cNvSpPr/>
          <p:nvPr/>
        </p:nvSpPr>
        <p:spPr>
          <a:xfrm>
            <a:off x="-241783" y="4646926"/>
            <a:ext cx="70510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PowerShellHostName</a:t>
            </a:r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410E-CA28-42B3-8CB6-0FAF73A0EBCA}"/>
              </a:ext>
            </a:extLst>
          </p:cNvPr>
          <p:cNvSpPr/>
          <p:nvPr/>
        </p:nvSpPr>
        <p:spPr>
          <a:xfrm>
            <a:off x="444020" y="4557814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ProcessorArchitecture</a:t>
            </a:r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16AA18-E3ED-4997-90DD-FDBD8418B956}"/>
              </a:ext>
            </a:extLst>
          </p:cNvPr>
          <p:cNvSpPr/>
          <p:nvPr/>
        </p:nvSpPr>
        <p:spPr>
          <a:xfrm>
            <a:off x="508000" y="4710790"/>
            <a:ext cx="6365213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CompatiblePSEditions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839144" y="4557814"/>
            <a:ext cx="5450816" cy="166322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/>
              <a:t>PowerShellVersion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6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3" y="7538235"/>
            <a:ext cx="5857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and test module import constraints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3570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export lists</a:t>
            </a:r>
          </a:p>
          <a:p>
            <a:r>
              <a:rPr lang="en-AU" sz="4400" dirty="0"/>
              <a:t>(but don’t “export” yet)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47500-E800-4CDB-AAD0-F1BF7D150940}"/>
              </a:ext>
            </a:extLst>
          </p:cNvPr>
          <p:cNvSpPr/>
          <p:nvPr/>
        </p:nvSpPr>
        <p:spPr>
          <a:xfrm>
            <a:off x="6593970" y="4618269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FunctionsToExport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F3A1AD-8F4A-468E-9E70-7CA29D505587}"/>
              </a:ext>
            </a:extLst>
          </p:cNvPr>
          <p:cNvSpPr/>
          <p:nvPr/>
        </p:nvSpPr>
        <p:spPr>
          <a:xfrm>
            <a:off x="6540500" y="4770376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VariablesToExport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380809-203F-41D8-BE92-A5A3C19EF3B5}"/>
              </a:ext>
            </a:extLst>
          </p:cNvPr>
          <p:cNvSpPr/>
          <p:nvPr/>
        </p:nvSpPr>
        <p:spPr>
          <a:xfrm>
            <a:off x="6518406" y="4778848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AliasesToExport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6529453" y="4665124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CmdletsToExport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3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export lists</a:t>
            </a:r>
          </a:p>
          <a:p>
            <a:r>
              <a:rPr lang="en-AU" sz="4400" dirty="0"/>
              <a:t>(but don’t “export” yet)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47500-E800-4CDB-AAD0-F1BF7D150940}"/>
              </a:ext>
            </a:extLst>
          </p:cNvPr>
          <p:cNvSpPr/>
          <p:nvPr/>
        </p:nvSpPr>
        <p:spPr>
          <a:xfrm>
            <a:off x="12083676" y="6510240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FunctionsToExport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F3A1AD-8F4A-468E-9E70-7CA29D505587}"/>
              </a:ext>
            </a:extLst>
          </p:cNvPr>
          <p:cNvSpPr/>
          <p:nvPr/>
        </p:nvSpPr>
        <p:spPr>
          <a:xfrm>
            <a:off x="11800970" y="4351555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VariablesToExport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380809-203F-41D8-BE92-A5A3C19EF3B5}"/>
              </a:ext>
            </a:extLst>
          </p:cNvPr>
          <p:cNvSpPr/>
          <p:nvPr/>
        </p:nvSpPr>
        <p:spPr>
          <a:xfrm>
            <a:off x="10757647" y="2142853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AliasesToExport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5359272" y="2151326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CmdletsToExport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Read export lists</a:t>
            </a:r>
          </a:p>
          <a:p>
            <a:r>
              <a:rPr lang="en-AU" sz="4400" dirty="0"/>
              <a:t>(but don’t “export” yet)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47500-E800-4CDB-AAD0-F1BF7D150940}"/>
              </a:ext>
            </a:extLst>
          </p:cNvPr>
          <p:cNvSpPr/>
          <p:nvPr/>
        </p:nvSpPr>
        <p:spPr>
          <a:xfrm>
            <a:off x="256037" y="5071171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FunctionsToExport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F3A1AD-8F4A-468E-9E70-7CA29D505587}"/>
              </a:ext>
            </a:extLst>
          </p:cNvPr>
          <p:cNvSpPr/>
          <p:nvPr/>
        </p:nvSpPr>
        <p:spPr>
          <a:xfrm>
            <a:off x="785363" y="4908223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VariablesToExport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380809-203F-41D8-BE92-A5A3C19EF3B5}"/>
              </a:ext>
            </a:extLst>
          </p:cNvPr>
          <p:cNvSpPr/>
          <p:nvPr/>
        </p:nvSpPr>
        <p:spPr>
          <a:xfrm>
            <a:off x="508000" y="4921714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AliasesToExport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533400" y="4926302"/>
            <a:ext cx="5207000" cy="15923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CmdletsToExport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9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508000" y="7647121"/>
            <a:ext cx="695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any </a:t>
            </a:r>
            <a:r>
              <a:rPr lang="en-AU" sz="4400" dirty="0" err="1"/>
              <a:t>RequiredModules</a:t>
            </a:r>
            <a:r>
              <a:rPr lang="en-AU" sz="4400" dirty="0"/>
              <a:t> into the loading session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DBBD5-DE3C-4A60-9DB6-280A73785599}"/>
              </a:ext>
            </a:extLst>
          </p:cNvPr>
          <p:cNvSpPr/>
          <p:nvPr/>
        </p:nvSpPr>
        <p:spPr>
          <a:xfrm>
            <a:off x="6324600" y="4713055"/>
            <a:ext cx="5894075" cy="27005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RequiredModules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5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D361E6-08C9-46A0-9802-EC6DFFFC9149}"/>
              </a:ext>
            </a:extLst>
          </p:cNvPr>
          <p:cNvCxnSpPr>
            <a:cxnSpLocks/>
            <a:stCxn id="59" idx="1"/>
            <a:endCxn id="11" idx="6"/>
          </p:cNvCxnSpPr>
          <p:nvPr/>
        </p:nvCxnSpPr>
        <p:spPr>
          <a:xfrm flipH="1" flipV="1">
            <a:off x="11277600" y="5829300"/>
            <a:ext cx="3406217" cy="2615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E52CF2-7D67-44CC-B82F-D7E70A77FD03}"/>
              </a:ext>
            </a:extLst>
          </p:cNvPr>
          <p:cNvCxnSpPr>
            <a:cxnSpLocks/>
            <a:stCxn id="58" idx="7"/>
            <a:endCxn id="11" idx="2"/>
          </p:cNvCxnSpPr>
          <p:nvPr/>
        </p:nvCxnSpPr>
        <p:spPr>
          <a:xfrm flipV="1">
            <a:off x="3480148" y="5829300"/>
            <a:ext cx="2920652" cy="2583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module (digestive) system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A51F1-E86A-438C-88D0-88736C8DD85E}"/>
              </a:ext>
            </a:extLst>
          </p:cNvPr>
          <p:cNvSpPr/>
          <p:nvPr/>
        </p:nvSpPr>
        <p:spPr>
          <a:xfrm>
            <a:off x="6934200" y="7581900"/>
            <a:ext cx="3886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/>
              <a:t>Import-Module</a:t>
            </a:r>
            <a:endParaRPr lang="en-US" sz="3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A9D542-63C8-452B-9932-AEEE05D00D3D}"/>
              </a:ext>
            </a:extLst>
          </p:cNvPr>
          <p:cNvSpPr/>
          <p:nvPr/>
        </p:nvSpPr>
        <p:spPr>
          <a:xfrm>
            <a:off x="2563369" y="7080738"/>
            <a:ext cx="3886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/>
              <a:t>Get-Module</a:t>
            </a:r>
            <a:endParaRPr lang="en-US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3CC00B-D916-49E0-AA25-C004314B1DD8}"/>
              </a:ext>
            </a:extLst>
          </p:cNvPr>
          <p:cNvSpPr/>
          <p:nvPr/>
        </p:nvSpPr>
        <p:spPr>
          <a:xfrm>
            <a:off x="6400800" y="5219700"/>
            <a:ext cx="487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/>
              <a:t>ModuleCmdletBase</a:t>
            </a:r>
            <a:endParaRPr lang="en-US" sz="3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A5520-6010-43A3-9DB2-0FA37269E44D}"/>
              </a:ext>
            </a:extLst>
          </p:cNvPr>
          <p:cNvSpPr/>
          <p:nvPr/>
        </p:nvSpPr>
        <p:spPr>
          <a:xfrm>
            <a:off x="11127059" y="7080738"/>
            <a:ext cx="4114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/>
              <a:t>Remove-Module</a:t>
            </a:r>
            <a:endParaRPr lang="en-US" sz="3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5E3FA9-1DF7-490B-B252-759259A02DAC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5880448" y="6260352"/>
            <a:ext cx="1234543" cy="99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255CEB-C9EA-4483-AE14-25E63A36DCD5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39200" y="6438900"/>
            <a:ext cx="3810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5A88AC-0C27-4F87-9E0B-32C78AC6B8CA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10563409" y="6260352"/>
            <a:ext cx="1166249" cy="99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6D31CDB-E51C-4D9A-95BE-BDF8D0D2D56A}"/>
              </a:ext>
            </a:extLst>
          </p:cNvPr>
          <p:cNvSpPr/>
          <p:nvPr/>
        </p:nvSpPr>
        <p:spPr>
          <a:xfrm>
            <a:off x="6400800" y="3220306"/>
            <a:ext cx="487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/>
              <a:t>ModuleIntrinsics</a:t>
            </a:r>
            <a:endParaRPr lang="en-US" sz="3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2B96A8-24B6-4D51-BB7E-3647CD449B7E}"/>
              </a:ext>
            </a:extLst>
          </p:cNvPr>
          <p:cNvCxnSpPr>
            <a:cxnSpLocks/>
            <a:stCxn id="11" idx="0"/>
            <a:endCxn id="21" idx="4"/>
          </p:cNvCxnSpPr>
          <p:nvPr/>
        </p:nvCxnSpPr>
        <p:spPr>
          <a:xfrm flipV="1">
            <a:off x="8839200" y="4439506"/>
            <a:ext cx="0" cy="780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BA25680-2813-4DC0-87DC-07749DAC747C}"/>
              </a:ext>
            </a:extLst>
          </p:cNvPr>
          <p:cNvSpPr/>
          <p:nvPr/>
        </p:nvSpPr>
        <p:spPr>
          <a:xfrm>
            <a:off x="954879" y="3856408"/>
            <a:ext cx="4876800" cy="172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/>
              <a:t>ScriptAnalysis</a:t>
            </a:r>
            <a:r>
              <a:rPr lang="en-AU" sz="3000" dirty="0"/>
              <a:t>/</a:t>
            </a:r>
          </a:p>
          <a:p>
            <a:pPr algn="ctr"/>
            <a:r>
              <a:rPr lang="en-AU" sz="3000" dirty="0" err="1"/>
              <a:t>AnalysisCache</a:t>
            </a:r>
            <a:endParaRPr lang="en-AU" sz="3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532C23-29AA-4DBC-9F5E-B2B6D6AC56CD}"/>
              </a:ext>
            </a:extLst>
          </p:cNvPr>
          <p:cNvCxnSpPr>
            <a:cxnSpLocks/>
            <a:stCxn id="11" idx="1"/>
            <a:endCxn id="26" idx="6"/>
          </p:cNvCxnSpPr>
          <p:nvPr/>
        </p:nvCxnSpPr>
        <p:spPr>
          <a:xfrm flipH="1" flipV="1">
            <a:off x="5831679" y="4718569"/>
            <a:ext cx="1283312" cy="67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7CE9FB-1079-494C-9EC2-DEF940C9AAF8}"/>
              </a:ext>
            </a:extLst>
          </p:cNvPr>
          <p:cNvCxnSpPr>
            <a:cxnSpLocks/>
          </p:cNvCxnSpPr>
          <p:nvPr/>
        </p:nvCxnSpPr>
        <p:spPr>
          <a:xfrm>
            <a:off x="5831679" y="4830591"/>
            <a:ext cx="1102521" cy="625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14937F-F97C-405D-9B63-62823765D1A7}"/>
              </a:ext>
            </a:extLst>
          </p:cNvPr>
          <p:cNvCxnSpPr>
            <a:cxnSpLocks/>
          </p:cNvCxnSpPr>
          <p:nvPr/>
        </p:nvCxnSpPr>
        <p:spPr>
          <a:xfrm>
            <a:off x="9029700" y="4439506"/>
            <a:ext cx="0" cy="780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6B0D680-80D9-4789-8176-223B5BE07213}"/>
              </a:ext>
            </a:extLst>
          </p:cNvPr>
          <p:cNvSpPr/>
          <p:nvPr/>
        </p:nvSpPr>
        <p:spPr>
          <a:xfrm>
            <a:off x="11582400" y="2418089"/>
            <a:ext cx="487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/>
              <a:t>ExecutionContext</a:t>
            </a:r>
            <a:endParaRPr lang="en-US" sz="3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373B6A-6CA9-49C0-A016-F6068FEDF628}"/>
              </a:ext>
            </a:extLst>
          </p:cNvPr>
          <p:cNvSpPr/>
          <p:nvPr/>
        </p:nvSpPr>
        <p:spPr>
          <a:xfrm>
            <a:off x="11991791" y="4154894"/>
            <a:ext cx="4876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/>
              <a:t>SessionStateInternal</a:t>
            </a:r>
            <a:endParaRPr lang="en-US" sz="3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61B1D9-BDD6-4A24-A6F8-DAC9436F7C44}"/>
              </a:ext>
            </a:extLst>
          </p:cNvPr>
          <p:cNvCxnSpPr>
            <a:cxnSpLocks/>
            <a:stCxn id="21" idx="7"/>
            <a:endCxn id="44" idx="2"/>
          </p:cNvCxnSpPr>
          <p:nvPr/>
        </p:nvCxnSpPr>
        <p:spPr>
          <a:xfrm flipV="1">
            <a:off x="10563409" y="3027689"/>
            <a:ext cx="1018991" cy="371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EBC5E1-3E48-4FC5-A4D3-963196324491}"/>
              </a:ext>
            </a:extLst>
          </p:cNvPr>
          <p:cNvCxnSpPr>
            <a:cxnSpLocks/>
            <a:stCxn id="11" idx="7"/>
            <a:endCxn id="45" idx="2"/>
          </p:cNvCxnSpPr>
          <p:nvPr/>
        </p:nvCxnSpPr>
        <p:spPr>
          <a:xfrm flipV="1">
            <a:off x="10563409" y="4764494"/>
            <a:ext cx="1428382" cy="633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064A29A-24FE-4FD5-8A01-B48C9CC199BD}"/>
              </a:ext>
            </a:extLst>
          </p:cNvPr>
          <p:cNvSpPr/>
          <p:nvPr/>
        </p:nvSpPr>
        <p:spPr>
          <a:xfrm>
            <a:off x="9698689" y="4469842"/>
            <a:ext cx="1616963" cy="7175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PSModuleInfo</a:t>
            </a:r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F2D60FF-50C5-4BED-B217-CFEB0A6B102D}"/>
              </a:ext>
            </a:extLst>
          </p:cNvPr>
          <p:cNvSpPr/>
          <p:nvPr/>
        </p:nvSpPr>
        <p:spPr>
          <a:xfrm rot="20067675">
            <a:off x="4981299" y="6206286"/>
            <a:ext cx="1524000" cy="567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6A18302-789C-49C2-AFDB-C4D71CD3CBE1}"/>
              </a:ext>
            </a:extLst>
          </p:cNvPr>
          <p:cNvSpPr/>
          <p:nvPr/>
        </p:nvSpPr>
        <p:spPr>
          <a:xfrm rot="12386243">
            <a:off x="11248065" y="6171322"/>
            <a:ext cx="1524000" cy="567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A06CDCB-EDF0-40D0-AA13-4160F9017F00}"/>
              </a:ext>
            </a:extLst>
          </p:cNvPr>
          <p:cNvSpPr/>
          <p:nvPr/>
        </p:nvSpPr>
        <p:spPr>
          <a:xfrm rot="14229453">
            <a:off x="9690168" y="6787202"/>
            <a:ext cx="1524000" cy="567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5898E69-4FA8-4E28-94F3-7CB44C965FC3}"/>
              </a:ext>
            </a:extLst>
          </p:cNvPr>
          <p:cNvSpPr/>
          <p:nvPr/>
        </p:nvSpPr>
        <p:spPr>
          <a:xfrm rot="18393583">
            <a:off x="6439860" y="6821785"/>
            <a:ext cx="1524000" cy="567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F1F74AD-C397-463A-8C1B-8EEB4F82A0F6}"/>
              </a:ext>
            </a:extLst>
          </p:cNvPr>
          <p:cNvSpPr/>
          <p:nvPr/>
        </p:nvSpPr>
        <p:spPr>
          <a:xfrm rot="2059341">
            <a:off x="5958959" y="4332716"/>
            <a:ext cx="1524000" cy="5676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F7EC733-57F9-48A9-9BC4-D5A14E942C9D}"/>
              </a:ext>
            </a:extLst>
          </p:cNvPr>
          <p:cNvSpPr/>
          <p:nvPr/>
        </p:nvSpPr>
        <p:spPr>
          <a:xfrm>
            <a:off x="163069" y="8234054"/>
            <a:ext cx="3886200" cy="1219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/>
              <a:t>New-Module</a:t>
            </a:r>
            <a:endParaRPr lang="en-US" sz="30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82378F-C291-4E1E-BBBE-CB2EFED216F0}"/>
              </a:ext>
            </a:extLst>
          </p:cNvPr>
          <p:cNvSpPr/>
          <p:nvPr/>
        </p:nvSpPr>
        <p:spPr>
          <a:xfrm>
            <a:off x="14058900" y="8266459"/>
            <a:ext cx="4267200" cy="1219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/>
              <a:t>Test-</a:t>
            </a:r>
            <a:r>
              <a:rPr lang="en-AU" sz="3000" dirty="0" err="1"/>
              <a:t>ModuleManifest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70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1" grpId="0" animBg="1"/>
      <p:bldP spid="26" grpId="0" animBg="1"/>
      <p:bldP spid="44" grpId="0" animBg="1"/>
      <p:bldP spid="4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508000" y="7647121"/>
            <a:ext cx="695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any </a:t>
            </a:r>
            <a:r>
              <a:rPr lang="en-AU" sz="4400" dirty="0" err="1"/>
              <a:t>RequiredModules</a:t>
            </a:r>
            <a:r>
              <a:rPr lang="en-AU" sz="4400" dirty="0"/>
              <a:t> into the loading session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DBBD5-DE3C-4A60-9DB6-280A73785599}"/>
              </a:ext>
            </a:extLst>
          </p:cNvPr>
          <p:cNvSpPr/>
          <p:nvPr/>
        </p:nvSpPr>
        <p:spPr>
          <a:xfrm>
            <a:off x="6324600" y="4713055"/>
            <a:ext cx="5894075" cy="27005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RequiredModules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ACEDCF-27A7-4041-9118-051BDB63BDA5}"/>
              </a:ext>
            </a:extLst>
          </p:cNvPr>
          <p:cNvGrpSpPr/>
          <p:nvPr/>
        </p:nvGrpSpPr>
        <p:grpSpPr>
          <a:xfrm>
            <a:off x="13030200" y="1866900"/>
            <a:ext cx="9182100" cy="8739082"/>
            <a:chOff x="13270383" y="11614"/>
            <a:chExt cx="10896600" cy="10515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578905-F6D6-44C4-89A6-238A5F0D274A}"/>
                </a:ext>
              </a:extLst>
            </p:cNvPr>
            <p:cNvSpPr/>
            <p:nvPr/>
          </p:nvSpPr>
          <p:spPr>
            <a:xfrm>
              <a:off x="13270383" y="11614"/>
              <a:ext cx="10896600" cy="10515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066AF-3892-4C2B-9A14-70EB522C0FA2}"/>
                </a:ext>
              </a:extLst>
            </p:cNvPr>
            <p:cNvSpPr txBox="1"/>
            <p:nvPr/>
          </p:nvSpPr>
          <p:spPr>
            <a:xfrm>
              <a:off x="13520137" y="4257765"/>
              <a:ext cx="44225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Current</a:t>
              </a:r>
            </a:p>
            <a:p>
              <a:r>
                <a:rPr lang="en-AU" sz="4400" dirty="0" err="1">
                  <a:solidFill>
                    <a:schemeClr val="tx2"/>
                  </a:solidFill>
                </a:rPr>
                <a:t>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D5478D5-519E-4136-A4FE-9783C5398B9C}"/>
              </a:ext>
            </a:extLst>
          </p:cNvPr>
          <p:cNvSpPr/>
          <p:nvPr/>
        </p:nvSpPr>
        <p:spPr>
          <a:xfrm>
            <a:off x="6886575" y="10233040"/>
            <a:ext cx="1162050" cy="12033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9D4F47-B1AB-4FFD-B3FC-ECC0EE102530}"/>
              </a:ext>
            </a:extLst>
          </p:cNvPr>
          <p:cNvSpPr/>
          <p:nvPr/>
        </p:nvSpPr>
        <p:spPr>
          <a:xfrm>
            <a:off x="8296275" y="10287000"/>
            <a:ext cx="1162050" cy="12033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3BB99B-3E61-4D5B-BA74-9B65424D1AC3}"/>
              </a:ext>
            </a:extLst>
          </p:cNvPr>
          <p:cNvSpPr/>
          <p:nvPr/>
        </p:nvSpPr>
        <p:spPr>
          <a:xfrm>
            <a:off x="7591425" y="10130980"/>
            <a:ext cx="1162050" cy="12033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0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508000" y="7647121"/>
            <a:ext cx="695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any </a:t>
            </a:r>
            <a:r>
              <a:rPr lang="en-AU" sz="4400" dirty="0" err="1"/>
              <a:t>RequiredModules</a:t>
            </a:r>
            <a:r>
              <a:rPr lang="en-AU" sz="4400" dirty="0"/>
              <a:t> into the loading session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DBBD5-DE3C-4A60-9DB6-280A73785599}"/>
              </a:ext>
            </a:extLst>
          </p:cNvPr>
          <p:cNvSpPr/>
          <p:nvPr/>
        </p:nvSpPr>
        <p:spPr>
          <a:xfrm>
            <a:off x="6324600" y="4713055"/>
            <a:ext cx="5894075" cy="27005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RequiredModules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ACEDCF-27A7-4041-9118-051BDB63BDA5}"/>
              </a:ext>
            </a:extLst>
          </p:cNvPr>
          <p:cNvGrpSpPr/>
          <p:nvPr/>
        </p:nvGrpSpPr>
        <p:grpSpPr>
          <a:xfrm>
            <a:off x="13030200" y="1866900"/>
            <a:ext cx="9182100" cy="8739082"/>
            <a:chOff x="13270383" y="11614"/>
            <a:chExt cx="10896600" cy="10515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578905-F6D6-44C4-89A6-238A5F0D274A}"/>
                </a:ext>
              </a:extLst>
            </p:cNvPr>
            <p:cNvSpPr/>
            <p:nvPr/>
          </p:nvSpPr>
          <p:spPr>
            <a:xfrm>
              <a:off x="13270383" y="11614"/>
              <a:ext cx="10896600" cy="10515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2066AF-3892-4C2B-9A14-70EB522C0FA2}"/>
                </a:ext>
              </a:extLst>
            </p:cNvPr>
            <p:cNvSpPr txBox="1"/>
            <p:nvPr/>
          </p:nvSpPr>
          <p:spPr>
            <a:xfrm>
              <a:off x="13520137" y="4257765"/>
              <a:ext cx="44225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Current</a:t>
              </a:r>
            </a:p>
            <a:p>
              <a:r>
                <a:rPr lang="en-AU" sz="4400" dirty="0" err="1">
                  <a:solidFill>
                    <a:schemeClr val="tx2"/>
                  </a:solidFill>
                </a:rPr>
                <a:t>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D5478D5-519E-4136-A4FE-9783C5398B9C}"/>
              </a:ext>
            </a:extLst>
          </p:cNvPr>
          <p:cNvSpPr/>
          <p:nvPr/>
        </p:nvSpPr>
        <p:spPr>
          <a:xfrm>
            <a:off x="15736166" y="3554980"/>
            <a:ext cx="1162050" cy="12033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9D4F47-B1AB-4FFD-B3FC-ECC0EE102530}"/>
              </a:ext>
            </a:extLst>
          </p:cNvPr>
          <p:cNvSpPr/>
          <p:nvPr/>
        </p:nvSpPr>
        <p:spPr>
          <a:xfrm>
            <a:off x="16572940" y="3476097"/>
            <a:ext cx="1162050" cy="12033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3BB99B-3E61-4D5B-BA74-9B65424D1AC3}"/>
              </a:ext>
            </a:extLst>
          </p:cNvPr>
          <p:cNvSpPr/>
          <p:nvPr/>
        </p:nvSpPr>
        <p:spPr>
          <a:xfrm>
            <a:off x="16340587" y="4156649"/>
            <a:ext cx="1162050" cy="120333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7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981FB-58C5-4109-90B1-0BB2B4BC458E}"/>
              </a:ext>
            </a:extLst>
          </p:cNvPr>
          <p:cNvSpPr txBox="1"/>
          <p:nvPr/>
        </p:nvSpPr>
        <p:spPr>
          <a:xfrm>
            <a:off x="753734" y="7538235"/>
            <a:ext cx="5647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fields that need </a:t>
            </a:r>
            <a:r>
              <a:rPr lang="en-AU" sz="4400" dirty="0" err="1"/>
              <a:t>preprocessing</a:t>
            </a:r>
            <a:r>
              <a:rPr lang="en-AU" sz="4400" dirty="0"/>
              <a:t> into a new </a:t>
            </a:r>
            <a:r>
              <a:rPr lang="en-AU" sz="4400" dirty="0" err="1"/>
              <a:t>InitialSessionState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125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fields that need </a:t>
            </a:r>
            <a:r>
              <a:rPr lang="en-AU" sz="4400" dirty="0" err="1"/>
              <a:t>preprocessing</a:t>
            </a:r>
            <a:r>
              <a:rPr lang="en-AU" sz="4400" dirty="0"/>
              <a:t> into a new </a:t>
            </a:r>
            <a:r>
              <a:rPr lang="en-AU" sz="4400" dirty="0" err="1"/>
              <a:t>InitialSessionState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C8E486-E30D-4BCB-A4A3-AB15D6ED1813}"/>
              </a:ext>
            </a:extLst>
          </p:cNvPr>
          <p:cNvSpPr/>
          <p:nvPr/>
        </p:nvSpPr>
        <p:spPr>
          <a:xfrm>
            <a:off x="6245525" y="4496261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TypesToProcess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F4A1CF-A01B-42BF-85C5-E2AC504471DB}"/>
              </a:ext>
            </a:extLst>
          </p:cNvPr>
          <p:cNvSpPr/>
          <p:nvPr/>
        </p:nvSpPr>
        <p:spPr>
          <a:xfrm>
            <a:off x="6248400" y="4502738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FormatsToProcess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6385808" y="4489506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RequiredAssemblies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2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fields that need </a:t>
            </a:r>
            <a:r>
              <a:rPr lang="en-AU" sz="4400" dirty="0" err="1"/>
              <a:t>preprocessing</a:t>
            </a:r>
            <a:r>
              <a:rPr lang="en-AU" sz="4400" dirty="0"/>
              <a:t> into a new </a:t>
            </a:r>
            <a:r>
              <a:rPr lang="en-AU" sz="4400" dirty="0" err="1"/>
              <a:t>InitialSessionState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C8E486-E30D-4BCB-A4A3-AB15D6ED1813}"/>
              </a:ext>
            </a:extLst>
          </p:cNvPr>
          <p:cNvSpPr/>
          <p:nvPr/>
        </p:nvSpPr>
        <p:spPr>
          <a:xfrm>
            <a:off x="11714312" y="6775226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TypesToProcess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F4A1CF-A01B-42BF-85C5-E2AC504471DB}"/>
              </a:ext>
            </a:extLst>
          </p:cNvPr>
          <p:cNvSpPr/>
          <p:nvPr/>
        </p:nvSpPr>
        <p:spPr>
          <a:xfrm>
            <a:off x="6245525" y="7356399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FormatsToProcess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5280906" y="2368194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RequiredAssemblies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2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FEEB32-5B44-4548-A1FB-8303FA40A9C0}"/>
              </a:ext>
            </a:extLst>
          </p:cNvPr>
          <p:cNvSpPr/>
          <p:nvPr/>
        </p:nvSpPr>
        <p:spPr>
          <a:xfrm>
            <a:off x="12426950" y="2552700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fields that need </a:t>
            </a:r>
            <a:r>
              <a:rPr lang="en-AU" sz="4400" dirty="0" err="1"/>
              <a:t>preprocessing</a:t>
            </a:r>
            <a:r>
              <a:rPr lang="en-AU" sz="4400" dirty="0"/>
              <a:t> into a new </a:t>
            </a:r>
            <a:r>
              <a:rPr lang="en-AU" sz="4400" dirty="0" err="1"/>
              <a:t>InitialSessionState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C8E486-E30D-4BCB-A4A3-AB15D6ED1813}"/>
              </a:ext>
            </a:extLst>
          </p:cNvPr>
          <p:cNvSpPr/>
          <p:nvPr/>
        </p:nvSpPr>
        <p:spPr>
          <a:xfrm>
            <a:off x="11714312" y="6775226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TypesToProcess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F4A1CF-A01B-42BF-85C5-E2AC504471DB}"/>
              </a:ext>
            </a:extLst>
          </p:cNvPr>
          <p:cNvSpPr/>
          <p:nvPr/>
        </p:nvSpPr>
        <p:spPr>
          <a:xfrm>
            <a:off x="6245525" y="7356399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FormatsToProcess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5280906" y="2368194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RequiredAssemblies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D4F69-6306-4872-A3D1-30689148CE95}"/>
              </a:ext>
            </a:extLst>
          </p:cNvPr>
          <p:cNvSpPr txBox="1"/>
          <p:nvPr/>
        </p:nvSpPr>
        <p:spPr>
          <a:xfrm>
            <a:off x="13308806" y="2567962"/>
            <a:ext cx="3481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Initial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FEEB32-5B44-4548-A1FB-8303FA40A9C0}"/>
              </a:ext>
            </a:extLst>
          </p:cNvPr>
          <p:cNvSpPr/>
          <p:nvPr/>
        </p:nvSpPr>
        <p:spPr>
          <a:xfrm>
            <a:off x="12426950" y="2552700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fields that need </a:t>
            </a:r>
            <a:r>
              <a:rPr lang="en-AU" sz="4400" dirty="0" err="1"/>
              <a:t>preprocessing</a:t>
            </a:r>
            <a:r>
              <a:rPr lang="en-AU" sz="4400" dirty="0"/>
              <a:t> into a new </a:t>
            </a:r>
            <a:r>
              <a:rPr lang="en-AU" sz="4400" dirty="0" err="1"/>
              <a:t>InitialSessionState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C8E486-E30D-4BCB-A4A3-AB15D6ED1813}"/>
              </a:ext>
            </a:extLst>
          </p:cNvPr>
          <p:cNvSpPr/>
          <p:nvPr/>
        </p:nvSpPr>
        <p:spPr>
          <a:xfrm>
            <a:off x="11661790" y="4218692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TypesToProcess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F4A1CF-A01B-42BF-85C5-E2AC504471DB}"/>
              </a:ext>
            </a:extLst>
          </p:cNvPr>
          <p:cNvSpPr/>
          <p:nvPr/>
        </p:nvSpPr>
        <p:spPr>
          <a:xfrm>
            <a:off x="11799322" y="4161619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FormatsToProcess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11936853" y="4060544"/>
            <a:ext cx="6187194" cy="17243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RequiredAssemblies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D4F69-6306-4872-A3D1-30689148CE95}"/>
              </a:ext>
            </a:extLst>
          </p:cNvPr>
          <p:cNvSpPr txBox="1"/>
          <p:nvPr/>
        </p:nvSpPr>
        <p:spPr>
          <a:xfrm>
            <a:off x="13308806" y="2567962"/>
            <a:ext cx="3481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Initial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3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2CC73-A8ED-446C-B7DF-26F77AC32127}"/>
              </a:ext>
            </a:extLst>
          </p:cNvPr>
          <p:cNvSpPr txBox="1"/>
          <p:nvPr/>
        </p:nvSpPr>
        <p:spPr>
          <a:xfrm>
            <a:off x="753734" y="7538235"/>
            <a:ext cx="56470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fields that need </a:t>
            </a:r>
            <a:r>
              <a:rPr lang="en-AU" sz="4400" dirty="0" err="1"/>
              <a:t>preprocessing</a:t>
            </a:r>
            <a:r>
              <a:rPr lang="en-AU" sz="4400" dirty="0"/>
              <a:t> into a new </a:t>
            </a:r>
            <a:r>
              <a:rPr lang="en-AU" sz="4400" dirty="0" err="1"/>
              <a:t>InitialSessionState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639050" y="4077766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14283751" y="4484068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8F006-774B-407D-A69A-C70B16605F1B}"/>
              </a:ext>
            </a:extLst>
          </p:cNvPr>
          <p:cNvSpPr/>
          <p:nvPr/>
        </p:nvSpPr>
        <p:spPr>
          <a:xfrm>
            <a:off x="12426950" y="2535565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99BAF-3296-4FCE-B176-F20FC16F93FB}"/>
              </a:ext>
            </a:extLst>
          </p:cNvPr>
          <p:cNvSpPr txBox="1"/>
          <p:nvPr/>
        </p:nvSpPr>
        <p:spPr>
          <a:xfrm>
            <a:off x="13308806" y="2567962"/>
            <a:ext cx="3481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Initial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3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14283751" y="4484068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8F006-774B-407D-A69A-C70B16605F1B}"/>
              </a:ext>
            </a:extLst>
          </p:cNvPr>
          <p:cNvSpPr/>
          <p:nvPr/>
        </p:nvSpPr>
        <p:spPr>
          <a:xfrm>
            <a:off x="12426950" y="2535565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99BAF-3296-4FCE-B176-F20FC16F93FB}"/>
              </a:ext>
            </a:extLst>
          </p:cNvPr>
          <p:cNvSpPr txBox="1"/>
          <p:nvPr/>
        </p:nvSpPr>
        <p:spPr>
          <a:xfrm>
            <a:off x="13308806" y="2567962"/>
            <a:ext cx="3481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Initial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EC9B27-94FC-4949-A419-BE84C8C10137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0" y="4216572"/>
            <a:ext cx="996950" cy="26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4812FB-A66B-42C4-BD84-F3D4D760DDE3}"/>
              </a:ext>
            </a:extLst>
          </p:cNvPr>
          <p:cNvSpPr txBox="1"/>
          <p:nvPr/>
        </p:nvSpPr>
        <p:spPr>
          <a:xfrm>
            <a:off x="11353800" y="3323654"/>
            <a:ext cx="2305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Bind()</a:t>
            </a:r>
            <a:endParaRPr lang="en-US" sz="4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200B24-1C9B-4439-8EEB-9B1679D6B5C4}"/>
              </a:ext>
            </a:extLst>
          </p:cNvPr>
          <p:cNvSpPr txBox="1"/>
          <p:nvPr/>
        </p:nvSpPr>
        <p:spPr>
          <a:xfrm>
            <a:off x="11084719" y="7511150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assemblies, types and formats into new 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710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8F006-774B-407D-A69A-C70B16605F1B}"/>
              </a:ext>
            </a:extLst>
          </p:cNvPr>
          <p:cNvSpPr/>
          <p:nvPr/>
        </p:nvSpPr>
        <p:spPr>
          <a:xfrm>
            <a:off x="8254774" y="3597403"/>
            <a:ext cx="2066352" cy="1847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812FB-A66B-42C4-BD84-F3D4D760DDE3}"/>
              </a:ext>
            </a:extLst>
          </p:cNvPr>
          <p:cNvSpPr txBox="1"/>
          <p:nvPr/>
        </p:nvSpPr>
        <p:spPr>
          <a:xfrm>
            <a:off x="11353800" y="3323654"/>
            <a:ext cx="2305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Bind()</a:t>
            </a:r>
            <a:endParaRPr lang="en-US" sz="4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8E86F-041B-40BF-8CC4-70071FD5CF75}"/>
              </a:ext>
            </a:extLst>
          </p:cNvPr>
          <p:cNvSpPr txBox="1"/>
          <p:nvPr/>
        </p:nvSpPr>
        <p:spPr>
          <a:xfrm>
            <a:off x="11084719" y="7511150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assemblies, types and formats into new 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617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discovery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00300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In order to use a module, we must find it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Can specify the easy way, by path: C:\right\here\MyModule.psm1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But: C:\right\here\MyModule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Or the hard way, by name: Import-Module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MyModule</a:t>
            </a: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This means searching the </a:t>
            </a:r>
            <a:r>
              <a:rPr lang="en-AU" sz="4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AU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4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8E86F-041B-40BF-8CC4-70071FD5CF75}"/>
              </a:ext>
            </a:extLst>
          </p:cNvPr>
          <p:cNvSpPr txBox="1"/>
          <p:nvPr/>
        </p:nvSpPr>
        <p:spPr>
          <a:xfrm>
            <a:off x="823463" y="7730579"/>
            <a:ext cx="6365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Run any scripts to process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095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8E86F-041B-40BF-8CC4-70071FD5CF75}"/>
              </a:ext>
            </a:extLst>
          </p:cNvPr>
          <p:cNvSpPr txBox="1"/>
          <p:nvPr/>
        </p:nvSpPr>
        <p:spPr>
          <a:xfrm>
            <a:off x="823463" y="7730579"/>
            <a:ext cx="6365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Run any scripts to process</a:t>
            </a:r>
            <a:endParaRPr lang="en-US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5F69EA-090E-4A2D-AA0C-B927DCE08FD0}"/>
              </a:ext>
            </a:extLst>
          </p:cNvPr>
          <p:cNvSpPr/>
          <p:nvPr/>
        </p:nvSpPr>
        <p:spPr>
          <a:xfrm>
            <a:off x="8877300" y="6311155"/>
            <a:ext cx="4762500" cy="20327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tx1"/>
                </a:solidFill>
              </a:rPr>
              <a:t>ScriptsToProcess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F1C774-2055-42A5-9DEE-B393F24084E4}"/>
              </a:ext>
            </a:extLst>
          </p:cNvPr>
          <p:cNvSpPr txBox="1"/>
          <p:nvPr/>
        </p:nvSpPr>
        <p:spPr>
          <a:xfrm>
            <a:off x="1533525" y="7580791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</a:t>
            </a:r>
            <a:r>
              <a:rPr lang="en-AU" sz="4400" dirty="0" err="1"/>
              <a:t>NestedModules</a:t>
            </a:r>
            <a:r>
              <a:rPr lang="en-AU" sz="4400" dirty="0"/>
              <a:t> into module scope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2566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A33AC8-4B9D-440B-8EDC-685567913730}"/>
              </a:ext>
            </a:extLst>
          </p:cNvPr>
          <p:cNvSpPr/>
          <p:nvPr/>
        </p:nvSpPr>
        <p:spPr>
          <a:xfrm>
            <a:off x="9260076" y="6027008"/>
            <a:ext cx="5960874" cy="20121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NestedModules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1EA32C-CCDE-4314-8D5F-72272BC0E531}"/>
              </a:ext>
            </a:extLst>
          </p:cNvPr>
          <p:cNvSpPr/>
          <p:nvPr/>
        </p:nvSpPr>
        <p:spPr>
          <a:xfrm>
            <a:off x="7228503" y="10477500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BF6428-5A48-459D-BFAC-1EA4CA89CA28}"/>
              </a:ext>
            </a:extLst>
          </p:cNvPr>
          <p:cNvSpPr/>
          <p:nvPr/>
        </p:nvSpPr>
        <p:spPr>
          <a:xfrm>
            <a:off x="11012574" y="10502153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CAD509-EFDF-4A25-83CA-9ACF8366F195}"/>
              </a:ext>
            </a:extLst>
          </p:cNvPr>
          <p:cNvSpPr/>
          <p:nvPr/>
        </p:nvSpPr>
        <p:spPr>
          <a:xfrm>
            <a:off x="4269788" y="10477500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0E5A83-00F4-4E96-98E8-234298F62168}"/>
              </a:ext>
            </a:extLst>
          </p:cNvPr>
          <p:cNvSpPr txBox="1"/>
          <p:nvPr/>
        </p:nvSpPr>
        <p:spPr>
          <a:xfrm>
            <a:off x="1533525" y="7580791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</a:t>
            </a:r>
            <a:r>
              <a:rPr lang="en-AU" sz="4400" dirty="0" err="1"/>
              <a:t>NestedModules</a:t>
            </a:r>
            <a:r>
              <a:rPr lang="en-AU" sz="4400" dirty="0"/>
              <a:t> into module scope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156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A33AC8-4B9D-440B-8EDC-685567913730}"/>
              </a:ext>
            </a:extLst>
          </p:cNvPr>
          <p:cNvSpPr/>
          <p:nvPr/>
        </p:nvSpPr>
        <p:spPr>
          <a:xfrm>
            <a:off x="9260076" y="6027008"/>
            <a:ext cx="5960874" cy="20121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NestedModules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1EA32C-CCDE-4314-8D5F-72272BC0E531}"/>
              </a:ext>
            </a:extLst>
          </p:cNvPr>
          <p:cNvSpPr/>
          <p:nvPr/>
        </p:nvSpPr>
        <p:spPr>
          <a:xfrm>
            <a:off x="10101542" y="3861374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BF6428-5A48-459D-BFAC-1EA4CA89CA28}"/>
              </a:ext>
            </a:extLst>
          </p:cNvPr>
          <p:cNvSpPr/>
          <p:nvPr/>
        </p:nvSpPr>
        <p:spPr>
          <a:xfrm>
            <a:off x="10079130" y="3814122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CAD509-EFDF-4A25-83CA-9ACF8366F195}"/>
              </a:ext>
            </a:extLst>
          </p:cNvPr>
          <p:cNvSpPr/>
          <p:nvPr/>
        </p:nvSpPr>
        <p:spPr>
          <a:xfrm>
            <a:off x="10081484" y="3771900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8328A-677F-4DE8-9AE6-35C78B771C0E}"/>
              </a:ext>
            </a:extLst>
          </p:cNvPr>
          <p:cNvSpPr txBox="1"/>
          <p:nvPr/>
        </p:nvSpPr>
        <p:spPr>
          <a:xfrm>
            <a:off x="1533525" y="7580791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</a:t>
            </a:r>
            <a:r>
              <a:rPr lang="en-AU" sz="4400" dirty="0" err="1"/>
              <a:t>NestedModules</a:t>
            </a:r>
            <a:r>
              <a:rPr lang="en-AU" sz="4400" dirty="0"/>
              <a:t> into module scope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85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A33AC8-4B9D-440B-8EDC-685567913730}"/>
              </a:ext>
            </a:extLst>
          </p:cNvPr>
          <p:cNvSpPr/>
          <p:nvPr/>
        </p:nvSpPr>
        <p:spPr>
          <a:xfrm>
            <a:off x="9888726" y="7220005"/>
            <a:ext cx="5960874" cy="2012187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RootModule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1EA32C-CCDE-4314-8D5F-72272BC0E531}"/>
              </a:ext>
            </a:extLst>
          </p:cNvPr>
          <p:cNvSpPr/>
          <p:nvPr/>
        </p:nvSpPr>
        <p:spPr>
          <a:xfrm>
            <a:off x="10101542" y="3675158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B808-D2EF-4E02-8A0A-C03AD982E9CF}"/>
              </a:ext>
            </a:extLst>
          </p:cNvPr>
          <p:cNvSpPr txBox="1"/>
          <p:nvPr/>
        </p:nvSpPr>
        <p:spPr>
          <a:xfrm>
            <a:off x="1533525" y="7580791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Finally, process the </a:t>
            </a:r>
            <a:r>
              <a:rPr lang="en-AU" sz="4400" dirty="0" err="1"/>
              <a:t>RootModule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1A6C23-83A8-4DCA-B6D8-5095D3DD8CF1}"/>
              </a:ext>
            </a:extLst>
          </p:cNvPr>
          <p:cNvSpPr/>
          <p:nvPr/>
        </p:nvSpPr>
        <p:spPr>
          <a:xfrm>
            <a:off x="10673375" y="10441912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16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A33AC8-4B9D-440B-8EDC-685567913730}"/>
              </a:ext>
            </a:extLst>
          </p:cNvPr>
          <p:cNvSpPr/>
          <p:nvPr/>
        </p:nvSpPr>
        <p:spPr>
          <a:xfrm>
            <a:off x="9888726" y="7220005"/>
            <a:ext cx="5960874" cy="2012187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RootModule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1EA32C-CCDE-4314-8D5F-72272BC0E531}"/>
              </a:ext>
            </a:extLst>
          </p:cNvPr>
          <p:cNvSpPr/>
          <p:nvPr/>
        </p:nvSpPr>
        <p:spPr>
          <a:xfrm>
            <a:off x="10101542" y="3675158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B808-D2EF-4E02-8A0A-C03AD982E9CF}"/>
              </a:ext>
            </a:extLst>
          </p:cNvPr>
          <p:cNvSpPr txBox="1"/>
          <p:nvPr/>
        </p:nvSpPr>
        <p:spPr>
          <a:xfrm>
            <a:off x="542925" y="7580791"/>
            <a:ext cx="6391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Finally, process the </a:t>
            </a:r>
            <a:r>
              <a:rPr lang="en-AU" sz="4400" dirty="0" err="1"/>
              <a:t>RootModule</a:t>
            </a:r>
            <a:r>
              <a:rPr lang="en-AU" sz="4400" dirty="0"/>
              <a:t> if there is one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1A6C23-83A8-4DCA-B6D8-5095D3DD8CF1}"/>
              </a:ext>
            </a:extLst>
          </p:cNvPr>
          <p:cNvSpPr/>
          <p:nvPr/>
        </p:nvSpPr>
        <p:spPr>
          <a:xfrm>
            <a:off x="7166391" y="3729284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0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A33AC8-4B9D-440B-8EDC-685567913730}"/>
              </a:ext>
            </a:extLst>
          </p:cNvPr>
          <p:cNvSpPr/>
          <p:nvPr/>
        </p:nvSpPr>
        <p:spPr>
          <a:xfrm>
            <a:off x="9888726" y="7220005"/>
            <a:ext cx="5960874" cy="2012187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RootModule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1EA32C-CCDE-4314-8D5F-72272BC0E531}"/>
              </a:ext>
            </a:extLst>
          </p:cNvPr>
          <p:cNvSpPr/>
          <p:nvPr/>
        </p:nvSpPr>
        <p:spPr>
          <a:xfrm>
            <a:off x="10101542" y="3675158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B808-D2EF-4E02-8A0A-C03AD982E9CF}"/>
              </a:ext>
            </a:extLst>
          </p:cNvPr>
          <p:cNvSpPr txBox="1"/>
          <p:nvPr/>
        </p:nvSpPr>
        <p:spPr>
          <a:xfrm>
            <a:off x="264898" y="7735550"/>
            <a:ext cx="6974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Reassign metadata properties from the </a:t>
            </a:r>
            <a:r>
              <a:rPr lang="en-AU" sz="4400" dirty="0" err="1"/>
              <a:t>RootModule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1A6C23-83A8-4DCA-B6D8-5095D3DD8CF1}"/>
              </a:ext>
            </a:extLst>
          </p:cNvPr>
          <p:cNvSpPr/>
          <p:nvPr/>
        </p:nvSpPr>
        <p:spPr>
          <a:xfrm>
            <a:off x="7166391" y="3729284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3BE844-39F4-4E01-85B2-B16A120E16BD}"/>
              </a:ext>
            </a:extLst>
          </p:cNvPr>
          <p:cNvSpPr/>
          <p:nvPr/>
        </p:nvSpPr>
        <p:spPr>
          <a:xfrm>
            <a:off x="12039600" y="8218154"/>
            <a:ext cx="5715000" cy="147709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Path</a:t>
            </a:r>
            <a:endParaRPr lang="en-US" sz="4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CD249C-A4D2-470D-804C-216078356398}"/>
              </a:ext>
            </a:extLst>
          </p:cNvPr>
          <p:cNvSpPr/>
          <p:nvPr/>
        </p:nvSpPr>
        <p:spPr>
          <a:xfrm>
            <a:off x="10591800" y="5949415"/>
            <a:ext cx="5715000" cy="147709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ModuleType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495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A33AC8-4B9D-440B-8EDC-685567913730}"/>
              </a:ext>
            </a:extLst>
          </p:cNvPr>
          <p:cNvSpPr/>
          <p:nvPr/>
        </p:nvSpPr>
        <p:spPr>
          <a:xfrm>
            <a:off x="9888726" y="7220005"/>
            <a:ext cx="5960874" cy="2012187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RootModule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1EA32C-CCDE-4314-8D5F-72272BC0E531}"/>
              </a:ext>
            </a:extLst>
          </p:cNvPr>
          <p:cNvSpPr/>
          <p:nvPr/>
        </p:nvSpPr>
        <p:spPr>
          <a:xfrm>
            <a:off x="10101542" y="3675158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B808-D2EF-4E02-8A0A-C03AD982E9CF}"/>
              </a:ext>
            </a:extLst>
          </p:cNvPr>
          <p:cNvSpPr txBox="1"/>
          <p:nvPr/>
        </p:nvSpPr>
        <p:spPr>
          <a:xfrm>
            <a:off x="264898" y="7735550"/>
            <a:ext cx="6974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Reassign metadata properties from the </a:t>
            </a:r>
            <a:r>
              <a:rPr lang="en-AU" sz="4400" dirty="0" err="1"/>
              <a:t>RootModule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1A6C23-83A8-4DCA-B6D8-5095D3DD8CF1}"/>
              </a:ext>
            </a:extLst>
          </p:cNvPr>
          <p:cNvSpPr/>
          <p:nvPr/>
        </p:nvSpPr>
        <p:spPr>
          <a:xfrm>
            <a:off x="7166391" y="3729284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3BE844-39F4-4E01-85B2-B16A120E16BD}"/>
              </a:ext>
            </a:extLst>
          </p:cNvPr>
          <p:cNvSpPr/>
          <p:nvPr/>
        </p:nvSpPr>
        <p:spPr>
          <a:xfrm>
            <a:off x="-749971" y="3829445"/>
            <a:ext cx="5715000" cy="147709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Path</a:t>
            </a:r>
            <a:endParaRPr lang="en-US" sz="4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CD249C-A4D2-470D-804C-216078356398}"/>
              </a:ext>
            </a:extLst>
          </p:cNvPr>
          <p:cNvSpPr/>
          <p:nvPr/>
        </p:nvSpPr>
        <p:spPr>
          <a:xfrm>
            <a:off x="-709388" y="3490550"/>
            <a:ext cx="5715000" cy="147709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ModuleType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227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614D541E-D247-4BD9-BAA8-9C4C901D8AD8}"/>
              </a:ext>
            </a:extLst>
          </p:cNvPr>
          <p:cNvSpPr/>
          <p:nvPr/>
        </p:nvSpPr>
        <p:spPr>
          <a:xfrm>
            <a:off x="785363" y="3633132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08000" y="2400301"/>
            <a:ext cx="5207000" cy="480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412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1371600" y="2863692"/>
            <a:ext cx="3481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304948-9019-4A5C-BF6A-F3E2A86F6657}"/>
              </a:ext>
            </a:extLst>
          </p:cNvPr>
          <p:cNvSpPr/>
          <p:nvPr/>
        </p:nvSpPr>
        <p:spPr>
          <a:xfrm>
            <a:off x="2148112" y="3621788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02821-626B-4870-9AE1-6F5F63163F2A}"/>
              </a:ext>
            </a:extLst>
          </p:cNvPr>
          <p:cNvSpPr/>
          <p:nvPr/>
        </p:nvSpPr>
        <p:spPr>
          <a:xfrm>
            <a:off x="7239000" y="6460713"/>
            <a:ext cx="3009900" cy="277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Manifest</a:t>
            </a:r>
          </a:p>
          <a:p>
            <a:pPr algn="ctr"/>
            <a:r>
              <a:rPr lang="en-AU" sz="3600" dirty="0" err="1"/>
              <a:t>Hashtable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5FEC0-D840-418D-A51D-1D7B5DDC2FA8}"/>
              </a:ext>
            </a:extLst>
          </p:cNvPr>
          <p:cNvSpPr/>
          <p:nvPr/>
        </p:nvSpPr>
        <p:spPr>
          <a:xfrm>
            <a:off x="3619372" y="3605858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CB13B9-951A-4EFD-9558-117220BD71E3}"/>
              </a:ext>
            </a:extLst>
          </p:cNvPr>
          <p:cNvSpPr/>
          <p:nvPr/>
        </p:nvSpPr>
        <p:spPr>
          <a:xfrm>
            <a:off x="785363" y="4887703"/>
            <a:ext cx="1295400" cy="11393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CF68C7-9F51-4267-8FA7-506DEDA5A7B7}"/>
              </a:ext>
            </a:extLst>
          </p:cNvPr>
          <p:cNvSpPr/>
          <p:nvPr/>
        </p:nvSpPr>
        <p:spPr>
          <a:xfrm>
            <a:off x="8507627" y="3773331"/>
            <a:ext cx="1493397" cy="14121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2E0707-8605-4FB6-9E71-C463B0FDBC73}"/>
              </a:ext>
            </a:extLst>
          </p:cNvPr>
          <p:cNvSpPr/>
          <p:nvPr/>
        </p:nvSpPr>
        <p:spPr>
          <a:xfrm>
            <a:off x="6960264" y="2271528"/>
            <a:ext cx="4469736" cy="38843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B7A44-32F9-46BC-AE29-272BEF18149B}"/>
              </a:ext>
            </a:extLst>
          </p:cNvPr>
          <p:cNvSpPr txBox="1"/>
          <p:nvPr/>
        </p:nvSpPr>
        <p:spPr>
          <a:xfrm>
            <a:off x="7105239" y="2171700"/>
            <a:ext cx="4261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A33AC8-4B9D-440B-8EDC-685567913730}"/>
              </a:ext>
            </a:extLst>
          </p:cNvPr>
          <p:cNvSpPr/>
          <p:nvPr/>
        </p:nvSpPr>
        <p:spPr>
          <a:xfrm>
            <a:off x="9888726" y="7220005"/>
            <a:ext cx="5960874" cy="2012187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err="1">
                <a:solidFill>
                  <a:schemeClr val="bg1"/>
                </a:solidFill>
              </a:rPr>
              <a:t>RootModule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1EA32C-CCDE-4314-8D5F-72272BC0E531}"/>
              </a:ext>
            </a:extLst>
          </p:cNvPr>
          <p:cNvSpPr/>
          <p:nvPr/>
        </p:nvSpPr>
        <p:spPr>
          <a:xfrm>
            <a:off x="10101542" y="3675158"/>
            <a:ext cx="1227939" cy="11696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B808-D2EF-4E02-8A0A-C03AD982E9CF}"/>
              </a:ext>
            </a:extLst>
          </p:cNvPr>
          <p:cNvSpPr txBox="1"/>
          <p:nvPr/>
        </p:nvSpPr>
        <p:spPr>
          <a:xfrm>
            <a:off x="264898" y="7735550"/>
            <a:ext cx="6974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Reassign metadata properties from the </a:t>
            </a:r>
            <a:r>
              <a:rPr lang="en-AU" sz="4400" dirty="0" err="1"/>
              <a:t>RootModule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1A6C23-83A8-4DCA-B6D8-5095D3DD8CF1}"/>
              </a:ext>
            </a:extLst>
          </p:cNvPr>
          <p:cNvSpPr/>
          <p:nvPr/>
        </p:nvSpPr>
        <p:spPr>
          <a:xfrm>
            <a:off x="7166391" y="3729284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 fontScale="92500" lnSpcReduction="20000"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List of directories to find modules in, like $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env:PATH</a:t>
            </a: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Why not reuse $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env:PATH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?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Don’t want to load every DLL/EXE on the $</a:t>
            </a:r>
            <a:r>
              <a:rPr lang="en-AU" sz="4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env:PATH</a:t>
            </a:r>
            <a:endParaRPr lang="en-AU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Changing $</a:t>
            </a:r>
            <a:r>
              <a:rPr lang="en-AU" sz="4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env:PATH</a:t>
            </a:r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for PowerShell modules could affect CMD, etc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An environment variable that doesn’t play by the rules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If you set it, do it in your $PROFILE or config (Registry/</a:t>
            </a:r>
            <a:r>
              <a:rPr lang="en-AU" sz="4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config.json</a:t>
            </a:r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)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Three (or four) parts by default, in order: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User path (~\Documents\PowerShell\Modules)</a:t>
            </a: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Shared path ($</a:t>
            </a:r>
            <a:r>
              <a:rPr lang="en-AU" sz="4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env:ProgramFiles</a:t>
            </a:r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\PowerShell\Modules)</a:t>
            </a:r>
            <a:endParaRPr lang="en-AU" sz="3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1"/>
            <a:r>
              <a:rPr lang="en-AU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Installation path ($PSHOME\Modules)</a:t>
            </a:r>
          </a:p>
          <a:p>
            <a:pPr lvl="1"/>
            <a:r>
              <a:rPr lang="en-AU" sz="3600" dirty="0">
                <a:latin typeface="Dubai Medium" panose="020B0603030403030204" pitchFamily="34" charset="-78"/>
                <a:cs typeface="Dubai Medium" panose="020B0603030403030204" pitchFamily="34" charset="-78"/>
              </a:rPr>
              <a:t> (In PowerShell 6+ on Windows) Windows PowerShell installation path</a:t>
            </a:r>
            <a:endParaRPr lang="en-AU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73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D4E6F77-9282-4FED-8A2F-FAA7773A8B18}"/>
              </a:ext>
            </a:extLst>
          </p:cNvPr>
          <p:cNvSpPr/>
          <p:nvPr/>
        </p:nvSpPr>
        <p:spPr>
          <a:xfrm>
            <a:off x="8401957" y="4913650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257800" y="2171699"/>
            <a:ext cx="7924800" cy="7010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7620226" y="2444500"/>
            <a:ext cx="3432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545643-28F9-4AA2-A817-26AB1142B0D5}"/>
              </a:ext>
            </a:extLst>
          </p:cNvPr>
          <p:cNvSpPr/>
          <p:nvPr/>
        </p:nvSpPr>
        <p:spPr>
          <a:xfrm>
            <a:off x="6699980" y="7373850"/>
            <a:ext cx="1295401" cy="119651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E6CBC-51EA-4303-8950-0504CB70FD95}"/>
              </a:ext>
            </a:extLst>
          </p:cNvPr>
          <p:cNvSpPr/>
          <p:nvPr/>
        </p:nvSpPr>
        <p:spPr>
          <a:xfrm>
            <a:off x="7174934" y="3720758"/>
            <a:ext cx="4178866" cy="3784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99D98-D203-4B6D-972D-FD359A4D59AE}"/>
              </a:ext>
            </a:extLst>
          </p:cNvPr>
          <p:cNvSpPr txBox="1"/>
          <p:nvPr/>
        </p:nvSpPr>
        <p:spPr>
          <a:xfrm>
            <a:off x="7306357" y="3771900"/>
            <a:ext cx="3984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869A91-A067-42E5-846F-8C4E3E5A8D57}"/>
              </a:ext>
            </a:extLst>
          </p:cNvPr>
          <p:cNvSpPr/>
          <p:nvPr/>
        </p:nvSpPr>
        <p:spPr>
          <a:xfrm>
            <a:off x="8405106" y="5157487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D32B74-0DA8-4689-9A2D-9E4B7613D13A}"/>
              </a:ext>
            </a:extLst>
          </p:cNvPr>
          <p:cNvSpPr/>
          <p:nvPr/>
        </p:nvSpPr>
        <p:spPr>
          <a:xfrm>
            <a:off x="7148184" y="5218450"/>
            <a:ext cx="1212453" cy="1088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1DAD3-ACD8-470C-A4B8-900407B9E2FD}"/>
              </a:ext>
            </a:extLst>
          </p:cNvPr>
          <p:cNvSpPr txBox="1"/>
          <p:nvPr/>
        </p:nvSpPr>
        <p:spPr>
          <a:xfrm>
            <a:off x="762000" y="3086100"/>
            <a:ext cx="411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Wrap the module session state in the </a:t>
            </a:r>
            <a:r>
              <a:rPr lang="en-AU" sz="4400" dirty="0" err="1"/>
              <a:t>PSModuleInfo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CEF32-F2EC-490F-9DA4-0F0FF6DE387D}"/>
              </a:ext>
            </a:extLst>
          </p:cNvPr>
          <p:cNvSpPr/>
          <p:nvPr/>
        </p:nvSpPr>
        <p:spPr>
          <a:xfrm>
            <a:off x="9949903" y="5198099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9C8BFF-F61D-4A6E-8B5E-6488D86A6669}"/>
              </a:ext>
            </a:extLst>
          </p:cNvPr>
          <p:cNvSpPr/>
          <p:nvPr/>
        </p:nvSpPr>
        <p:spPr>
          <a:xfrm>
            <a:off x="5556282" y="6447008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34004D-5BD9-43C6-AE9B-22CA36286309}"/>
              </a:ext>
            </a:extLst>
          </p:cNvPr>
          <p:cNvSpPr/>
          <p:nvPr/>
        </p:nvSpPr>
        <p:spPr>
          <a:xfrm>
            <a:off x="5381217" y="4029283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5E6C46-1752-43D7-AC15-6287F6DD0C2D}"/>
              </a:ext>
            </a:extLst>
          </p:cNvPr>
          <p:cNvSpPr/>
          <p:nvPr/>
        </p:nvSpPr>
        <p:spPr>
          <a:xfrm>
            <a:off x="5340447" y="5198963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035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D4E6F77-9282-4FED-8A2F-FAA7773A8B18}"/>
              </a:ext>
            </a:extLst>
          </p:cNvPr>
          <p:cNvSpPr/>
          <p:nvPr/>
        </p:nvSpPr>
        <p:spPr>
          <a:xfrm>
            <a:off x="8401957" y="4913650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257800" y="2171699"/>
            <a:ext cx="7924800" cy="7010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7620226" y="2444500"/>
            <a:ext cx="3432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545643-28F9-4AA2-A817-26AB1142B0D5}"/>
              </a:ext>
            </a:extLst>
          </p:cNvPr>
          <p:cNvSpPr/>
          <p:nvPr/>
        </p:nvSpPr>
        <p:spPr>
          <a:xfrm>
            <a:off x="6705600" y="3314700"/>
            <a:ext cx="5187220" cy="47984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E6CBC-51EA-4303-8950-0504CB70FD95}"/>
              </a:ext>
            </a:extLst>
          </p:cNvPr>
          <p:cNvSpPr/>
          <p:nvPr/>
        </p:nvSpPr>
        <p:spPr>
          <a:xfrm>
            <a:off x="7174934" y="3720758"/>
            <a:ext cx="4178866" cy="3784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99D98-D203-4B6D-972D-FD359A4D59AE}"/>
              </a:ext>
            </a:extLst>
          </p:cNvPr>
          <p:cNvSpPr txBox="1"/>
          <p:nvPr/>
        </p:nvSpPr>
        <p:spPr>
          <a:xfrm>
            <a:off x="7306357" y="3771900"/>
            <a:ext cx="3984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869A91-A067-42E5-846F-8C4E3E5A8D57}"/>
              </a:ext>
            </a:extLst>
          </p:cNvPr>
          <p:cNvSpPr/>
          <p:nvPr/>
        </p:nvSpPr>
        <p:spPr>
          <a:xfrm>
            <a:off x="8405106" y="5157487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D32B74-0DA8-4689-9A2D-9E4B7613D13A}"/>
              </a:ext>
            </a:extLst>
          </p:cNvPr>
          <p:cNvSpPr/>
          <p:nvPr/>
        </p:nvSpPr>
        <p:spPr>
          <a:xfrm>
            <a:off x="7148184" y="5218450"/>
            <a:ext cx="1212453" cy="1088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1DAD3-ACD8-470C-A4B8-900407B9E2FD}"/>
              </a:ext>
            </a:extLst>
          </p:cNvPr>
          <p:cNvSpPr txBox="1"/>
          <p:nvPr/>
        </p:nvSpPr>
        <p:spPr>
          <a:xfrm>
            <a:off x="762000" y="3086100"/>
            <a:ext cx="411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Export the members of the wrapped session state through the export filter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CEF32-F2EC-490F-9DA4-0F0FF6DE387D}"/>
              </a:ext>
            </a:extLst>
          </p:cNvPr>
          <p:cNvSpPr/>
          <p:nvPr/>
        </p:nvSpPr>
        <p:spPr>
          <a:xfrm>
            <a:off x="9949903" y="5198099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9C8BFF-F61D-4A6E-8B5E-6488D86A6669}"/>
              </a:ext>
            </a:extLst>
          </p:cNvPr>
          <p:cNvSpPr/>
          <p:nvPr/>
        </p:nvSpPr>
        <p:spPr>
          <a:xfrm>
            <a:off x="5556282" y="6447008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34004D-5BD9-43C6-AE9B-22CA36286309}"/>
              </a:ext>
            </a:extLst>
          </p:cNvPr>
          <p:cNvSpPr/>
          <p:nvPr/>
        </p:nvSpPr>
        <p:spPr>
          <a:xfrm>
            <a:off x="5381217" y="4029283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5E6C46-1752-43D7-AC15-6287F6DD0C2D}"/>
              </a:ext>
            </a:extLst>
          </p:cNvPr>
          <p:cNvSpPr/>
          <p:nvPr/>
        </p:nvSpPr>
        <p:spPr>
          <a:xfrm>
            <a:off x="5340447" y="5198963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155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D4E6F77-9282-4FED-8A2F-FAA7773A8B18}"/>
              </a:ext>
            </a:extLst>
          </p:cNvPr>
          <p:cNvSpPr/>
          <p:nvPr/>
        </p:nvSpPr>
        <p:spPr>
          <a:xfrm>
            <a:off x="8401957" y="4913650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257800" y="2171699"/>
            <a:ext cx="7924800" cy="7010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7620226" y="2444500"/>
            <a:ext cx="3432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545643-28F9-4AA2-A817-26AB1142B0D5}"/>
              </a:ext>
            </a:extLst>
          </p:cNvPr>
          <p:cNvSpPr/>
          <p:nvPr/>
        </p:nvSpPr>
        <p:spPr>
          <a:xfrm>
            <a:off x="6705600" y="3314700"/>
            <a:ext cx="5187220" cy="47984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E6CBC-51EA-4303-8950-0504CB70FD95}"/>
              </a:ext>
            </a:extLst>
          </p:cNvPr>
          <p:cNvSpPr/>
          <p:nvPr/>
        </p:nvSpPr>
        <p:spPr>
          <a:xfrm>
            <a:off x="7174934" y="3720758"/>
            <a:ext cx="4178866" cy="3784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99D98-D203-4B6D-972D-FD359A4D59AE}"/>
              </a:ext>
            </a:extLst>
          </p:cNvPr>
          <p:cNvSpPr txBox="1"/>
          <p:nvPr/>
        </p:nvSpPr>
        <p:spPr>
          <a:xfrm>
            <a:off x="7306357" y="3771900"/>
            <a:ext cx="3984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869A91-A067-42E5-846F-8C4E3E5A8D57}"/>
              </a:ext>
            </a:extLst>
          </p:cNvPr>
          <p:cNvSpPr/>
          <p:nvPr/>
        </p:nvSpPr>
        <p:spPr>
          <a:xfrm>
            <a:off x="8405106" y="5157487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D32B74-0DA8-4689-9A2D-9E4B7613D13A}"/>
              </a:ext>
            </a:extLst>
          </p:cNvPr>
          <p:cNvSpPr/>
          <p:nvPr/>
        </p:nvSpPr>
        <p:spPr>
          <a:xfrm>
            <a:off x="7148184" y="5218450"/>
            <a:ext cx="1212453" cy="1088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1DAD3-ACD8-470C-A4B8-900407B9E2FD}"/>
              </a:ext>
            </a:extLst>
          </p:cNvPr>
          <p:cNvSpPr txBox="1"/>
          <p:nvPr/>
        </p:nvSpPr>
        <p:spPr>
          <a:xfrm>
            <a:off x="762000" y="3086100"/>
            <a:ext cx="411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Export the members of the wrapped session state through the export filter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CEF32-F2EC-490F-9DA4-0F0FF6DE387D}"/>
              </a:ext>
            </a:extLst>
          </p:cNvPr>
          <p:cNvSpPr/>
          <p:nvPr/>
        </p:nvSpPr>
        <p:spPr>
          <a:xfrm>
            <a:off x="9949903" y="5198099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9C8BFF-F61D-4A6E-8B5E-6488D86A6669}"/>
              </a:ext>
            </a:extLst>
          </p:cNvPr>
          <p:cNvSpPr/>
          <p:nvPr/>
        </p:nvSpPr>
        <p:spPr>
          <a:xfrm>
            <a:off x="5556282" y="6447008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34004D-5BD9-43C6-AE9B-22CA36286309}"/>
              </a:ext>
            </a:extLst>
          </p:cNvPr>
          <p:cNvSpPr/>
          <p:nvPr/>
        </p:nvSpPr>
        <p:spPr>
          <a:xfrm>
            <a:off x="5381217" y="4029283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5E6C46-1752-43D7-AC15-6287F6DD0C2D}"/>
              </a:ext>
            </a:extLst>
          </p:cNvPr>
          <p:cNvSpPr/>
          <p:nvPr/>
        </p:nvSpPr>
        <p:spPr>
          <a:xfrm>
            <a:off x="5340447" y="5198963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20A0AB-7C8B-4E76-BF04-0D7B8EDBB7AB}"/>
              </a:ext>
            </a:extLst>
          </p:cNvPr>
          <p:cNvSpPr/>
          <p:nvPr/>
        </p:nvSpPr>
        <p:spPr>
          <a:xfrm>
            <a:off x="7849298" y="5001762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Functions</a:t>
            </a:r>
            <a:endParaRPr lang="en-US" sz="4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04AA01-2607-49FD-B046-118E5569ACF6}"/>
              </a:ext>
            </a:extLst>
          </p:cNvPr>
          <p:cNvSpPr/>
          <p:nvPr/>
        </p:nvSpPr>
        <p:spPr>
          <a:xfrm>
            <a:off x="8052990" y="5001762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Cmdlets</a:t>
            </a:r>
            <a:endParaRPr lang="en-US" sz="4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BB7D0F-A9AD-47D1-868D-E0BE62D9ACB8}"/>
              </a:ext>
            </a:extLst>
          </p:cNvPr>
          <p:cNvSpPr/>
          <p:nvPr/>
        </p:nvSpPr>
        <p:spPr>
          <a:xfrm>
            <a:off x="8672285" y="4913650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Variables</a:t>
            </a:r>
            <a:endParaRPr lang="en-US" sz="4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6C2D17-23F2-4656-B627-0719B84A7FAC}"/>
              </a:ext>
            </a:extLst>
          </p:cNvPr>
          <p:cNvSpPr/>
          <p:nvPr/>
        </p:nvSpPr>
        <p:spPr>
          <a:xfrm>
            <a:off x="7694766" y="5059100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Aliases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670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D4E6F77-9282-4FED-8A2F-FAA7773A8B18}"/>
              </a:ext>
            </a:extLst>
          </p:cNvPr>
          <p:cNvSpPr/>
          <p:nvPr/>
        </p:nvSpPr>
        <p:spPr>
          <a:xfrm>
            <a:off x="8401957" y="4913650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257800" y="2171699"/>
            <a:ext cx="7924800" cy="7010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7620226" y="2444500"/>
            <a:ext cx="3432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545643-28F9-4AA2-A817-26AB1142B0D5}"/>
              </a:ext>
            </a:extLst>
          </p:cNvPr>
          <p:cNvSpPr/>
          <p:nvPr/>
        </p:nvSpPr>
        <p:spPr>
          <a:xfrm>
            <a:off x="6705600" y="3314700"/>
            <a:ext cx="5187220" cy="47984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E6CBC-51EA-4303-8950-0504CB70FD95}"/>
              </a:ext>
            </a:extLst>
          </p:cNvPr>
          <p:cNvSpPr/>
          <p:nvPr/>
        </p:nvSpPr>
        <p:spPr>
          <a:xfrm>
            <a:off x="7174934" y="3720758"/>
            <a:ext cx="4178866" cy="3784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99D98-D203-4B6D-972D-FD359A4D59AE}"/>
              </a:ext>
            </a:extLst>
          </p:cNvPr>
          <p:cNvSpPr txBox="1"/>
          <p:nvPr/>
        </p:nvSpPr>
        <p:spPr>
          <a:xfrm>
            <a:off x="7306357" y="3771900"/>
            <a:ext cx="3984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869A91-A067-42E5-846F-8C4E3E5A8D57}"/>
              </a:ext>
            </a:extLst>
          </p:cNvPr>
          <p:cNvSpPr/>
          <p:nvPr/>
        </p:nvSpPr>
        <p:spPr>
          <a:xfrm>
            <a:off x="8405106" y="5157487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D32B74-0DA8-4689-9A2D-9E4B7613D13A}"/>
              </a:ext>
            </a:extLst>
          </p:cNvPr>
          <p:cNvSpPr/>
          <p:nvPr/>
        </p:nvSpPr>
        <p:spPr>
          <a:xfrm>
            <a:off x="7148184" y="5218450"/>
            <a:ext cx="1212453" cy="1088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1DAD3-ACD8-470C-A4B8-900407B9E2FD}"/>
              </a:ext>
            </a:extLst>
          </p:cNvPr>
          <p:cNvSpPr txBox="1"/>
          <p:nvPr/>
        </p:nvSpPr>
        <p:spPr>
          <a:xfrm>
            <a:off x="762000" y="3086100"/>
            <a:ext cx="411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Export the members of the wrapped session state through the export filter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CEF32-F2EC-490F-9DA4-0F0FF6DE387D}"/>
              </a:ext>
            </a:extLst>
          </p:cNvPr>
          <p:cNvSpPr/>
          <p:nvPr/>
        </p:nvSpPr>
        <p:spPr>
          <a:xfrm>
            <a:off x="9949903" y="5198099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9C8BFF-F61D-4A6E-8B5E-6488D86A6669}"/>
              </a:ext>
            </a:extLst>
          </p:cNvPr>
          <p:cNvSpPr/>
          <p:nvPr/>
        </p:nvSpPr>
        <p:spPr>
          <a:xfrm>
            <a:off x="5556282" y="6447008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34004D-5BD9-43C6-AE9B-22CA36286309}"/>
              </a:ext>
            </a:extLst>
          </p:cNvPr>
          <p:cNvSpPr/>
          <p:nvPr/>
        </p:nvSpPr>
        <p:spPr>
          <a:xfrm>
            <a:off x="5381217" y="4029283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5E6C46-1752-43D7-AC15-6287F6DD0C2D}"/>
              </a:ext>
            </a:extLst>
          </p:cNvPr>
          <p:cNvSpPr/>
          <p:nvPr/>
        </p:nvSpPr>
        <p:spPr>
          <a:xfrm>
            <a:off x="5340447" y="5198963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20A0AB-7C8B-4E76-BF04-0D7B8EDBB7AB}"/>
              </a:ext>
            </a:extLst>
          </p:cNvPr>
          <p:cNvSpPr/>
          <p:nvPr/>
        </p:nvSpPr>
        <p:spPr>
          <a:xfrm>
            <a:off x="2892367" y="2324100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Functions</a:t>
            </a:r>
            <a:endParaRPr lang="en-US" sz="4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04AA01-2607-49FD-B046-118E5569ACF6}"/>
              </a:ext>
            </a:extLst>
          </p:cNvPr>
          <p:cNvSpPr/>
          <p:nvPr/>
        </p:nvSpPr>
        <p:spPr>
          <a:xfrm>
            <a:off x="12513625" y="2372163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Cmdlets</a:t>
            </a:r>
            <a:endParaRPr lang="en-US" sz="4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BB7D0F-A9AD-47D1-868D-E0BE62D9ACB8}"/>
              </a:ext>
            </a:extLst>
          </p:cNvPr>
          <p:cNvSpPr/>
          <p:nvPr/>
        </p:nvSpPr>
        <p:spPr>
          <a:xfrm>
            <a:off x="2549467" y="7638184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Variables</a:t>
            </a:r>
            <a:endParaRPr lang="en-US" sz="4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6C2D17-23F2-4656-B627-0719B84A7FAC}"/>
              </a:ext>
            </a:extLst>
          </p:cNvPr>
          <p:cNvSpPr/>
          <p:nvPr/>
        </p:nvSpPr>
        <p:spPr>
          <a:xfrm>
            <a:off x="12859206" y="7658100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Aliases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294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D4E6F77-9282-4FED-8A2F-FAA7773A8B18}"/>
              </a:ext>
            </a:extLst>
          </p:cNvPr>
          <p:cNvSpPr/>
          <p:nvPr/>
        </p:nvSpPr>
        <p:spPr>
          <a:xfrm>
            <a:off x="8401957" y="4913650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257800" y="2171699"/>
            <a:ext cx="7924800" cy="70104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7620226" y="2444500"/>
            <a:ext cx="3432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545643-28F9-4AA2-A817-26AB1142B0D5}"/>
              </a:ext>
            </a:extLst>
          </p:cNvPr>
          <p:cNvSpPr/>
          <p:nvPr/>
        </p:nvSpPr>
        <p:spPr>
          <a:xfrm>
            <a:off x="6705600" y="3314700"/>
            <a:ext cx="5187220" cy="47984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E6CBC-51EA-4303-8950-0504CB70FD95}"/>
              </a:ext>
            </a:extLst>
          </p:cNvPr>
          <p:cNvSpPr/>
          <p:nvPr/>
        </p:nvSpPr>
        <p:spPr>
          <a:xfrm>
            <a:off x="7174934" y="3720758"/>
            <a:ext cx="4178866" cy="3784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99D98-D203-4B6D-972D-FD359A4D59AE}"/>
              </a:ext>
            </a:extLst>
          </p:cNvPr>
          <p:cNvSpPr txBox="1"/>
          <p:nvPr/>
        </p:nvSpPr>
        <p:spPr>
          <a:xfrm>
            <a:off x="7306357" y="3771900"/>
            <a:ext cx="3984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869A91-A067-42E5-846F-8C4E3E5A8D57}"/>
              </a:ext>
            </a:extLst>
          </p:cNvPr>
          <p:cNvSpPr/>
          <p:nvPr/>
        </p:nvSpPr>
        <p:spPr>
          <a:xfrm>
            <a:off x="8405106" y="5157487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D32B74-0DA8-4689-9A2D-9E4B7613D13A}"/>
              </a:ext>
            </a:extLst>
          </p:cNvPr>
          <p:cNvSpPr/>
          <p:nvPr/>
        </p:nvSpPr>
        <p:spPr>
          <a:xfrm>
            <a:off x="7148184" y="5218450"/>
            <a:ext cx="1212453" cy="1088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1DAD3-ACD8-470C-A4B8-900407B9E2FD}"/>
              </a:ext>
            </a:extLst>
          </p:cNvPr>
          <p:cNvSpPr txBox="1"/>
          <p:nvPr/>
        </p:nvSpPr>
        <p:spPr>
          <a:xfrm>
            <a:off x="762000" y="3086100"/>
            <a:ext cx="411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Export the members of the wrapped session state through the export filter</a:t>
            </a:r>
            <a:endParaRPr lang="en-US" sz="4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CEF32-F2EC-490F-9DA4-0F0FF6DE387D}"/>
              </a:ext>
            </a:extLst>
          </p:cNvPr>
          <p:cNvSpPr/>
          <p:nvPr/>
        </p:nvSpPr>
        <p:spPr>
          <a:xfrm>
            <a:off x="9949903" y="5198099"/>
            <a:ext cx="1288355" cy="125478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9C8BFF-F61D-4A6E-8B5E-6488D86A6669}"/>
              </a:ext>
            </a:extLst>
          </p:cNvPr>
          <p:cNvSpPr/>
          <p:nvPr/>
        </p:nvSpPr>
        <p:spPr>
          <a:xfrm>
            <a:off x="5556282" y="6447008"/>
            <a:ext cx="1295400" cy="11965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34004D-5BD9-43C6-AE9B-22CA36286309}"/>
              </a:ext>
            </a:extLst>
          </p:cNvPr>
          <p:cNvSpPr/>
          <p:nvPr/>
        </p:nvSpPr>
        <p:spPr>
          <a:xfrm>
            <a:off x="5381217" y="4029283"/>
            <a:ext cx="1318763" cy="12191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5E6C46-1752-43D7-AC15-6287F6DD0C2D}"/>
              </a:ext>
            </a:extLst>
          </p:cNvPr>
          <p:cNvSpPr/>
          <p:nvPr/>
        </p:nvSpPr>
        <p:spPr>
          <a:xfrm>
            <a:off x="5340447" y="5198963"/>
            <a:ext cx="1318763" cy="121919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20A0AB-7C8B-4E76-BF04-0D7B8EDBB7AB}"/>
              </a:ext>
            </a:extLst>
          </p:cNvPr>
          <p:cNvSpPr/>
          <p:nvPr/>
        </p:nvSpPr>
        <p:spPr>
          <a:xfrm>
            <a:off x="2917817" y="2314427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Functions</a:t>
            </a:r>
            <a:endParaRPr lang="en-US" sz="4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04AA01-2607-49FD-B046-118E5569ACF6}"/>
              </a:ext>
            </a:extLst>
          </p:cNvPr>
          <p:cNvSpPr/>
          <p:nvPr/>
        </p:nvSpPr>
        <p:spPr>
          <a:xfrm>
            <a:off x="12513625" y="2372163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Cmdlets</a:t>
            </a:r>
            <a:endParaRPr lang="en-US" sz="4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BB7D0F-A9AD-47D1-868D-E0BE62D9ACB8}"/>
              </a:ext>
            </a:extLst>
          </p:cNvPr>
          <p:cNvSpPr/>
          <p:nvPr/>
        </p:nvSpPr>
        <p:spPr>
          <a:xfrm>
            <a:off x="2549467" y="7638184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Variables</a:t>
            </a:r>
            <a:endParaRPr lang="en-US" sz="4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6C2D17-23F2-4656-B627-0719B84A7FAC}"/>
              </a:ext>
            </a:extLst>
          </p:cNvPr>
          <p:cNvSpPr/>
          <p:nvPr/>
        </p:nvSpPr>
        <p:spPr>
          <a:xfrm>
            <a:off x="12870768" y="7652308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Aliases</a:t>
            </a:r>
            <a:endParaRPr lang="en-US" sz="4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B2E267-C3AB-4246-B86D-A4F0C2289FC7}"/>
              </a:ext>
            </a:extLst>
          </p:cNvPr>
          <p:cNvCxnSpPr>
            <a:cxnSpLocks/>
          </p:cNvCxnSpPr>
          <p:nvPr/>
        </p:nvCxnSpPr>
        <p:spPr>
          <a:xfrm flipV="1">
            <a:off x="11045201" y="3299012"/>
            <a:ext cx="2132917" cy="1314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BD64EA-9383-4398-80A1-8F8354BB195C}"/>
              </a:ext>
            </a:extLst>
          </p:cNvPr>
          <p:cNvCxnSpPr>
            <a:cxnSpLocks/>
          </p:cNvCxnSpPr>
          <p:nvPr/>
        </p:nvCxnSpPr>
        <p:spPr>
          <a:xfrm>
            <a:off x="11045201" y="6563975"/>
            <a:ext cx="2137399" cy="1278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F5B8AE-AD98-4781-B484-D0C729C3F2AD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3086100"/>
            <a:ext cx="1143000" cy="9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76DB2-17A4-42C0-96BD-E58D1731486A}"/>
              </a:ext>
            </a:extLst>
          </p:cNvPr>
          <p:cNvCxnSpPr>
            <a:cxnSpLocks/>
          </p:cNvCxnSpPr>
          <p:nvPr/>
        </p:nvCxnSpPr>
        <p:spPr>
          <a:xfrm flipH="1">
            <a:off x="5907621" y="7045078"/>
            <a:ext cx="2017179" cy="942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7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295B0965-AF2A-40C2-A085-1F01D2262E1E}"/>
              </a:ext>
            </a:extLst>
          </p:cNvPr>
          <p:cNvSpPr/>
          <p:nvPr/>
        </p:nvSpPr>
        <p:spPr>
          <a:xfrm>
            <a:off x="2819530" y="2264366"/>
            <a:ext cx="3432233" cy="108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Functions</a:t>
            </a:r>
            <a:endParaRPr lang="en-US" sz="4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100564-FB6B-4A6C-B5EA-5DA87C988595}"/>
              </a:ext>
            </a:extLst>
          </p:cNvPr>
          <p:cNvSpPr/>
          <p:nvPr/>
        </p:nvSpPr>
        <p:spPr>
          <a:xfrm>
            <a:off x="11883967" y="2302453"/>
            <a:ext cx="3432233" cy="108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Cmdlets</a:t>
            </a:r>
            <a:endParaRPr lang="en-US" sz="4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394A35-829B-4537-B152-2AE5CD3EC447}"/>
              </a:ext>
            </a:extLst>
          </p:cNvPr>
          <p:cNvSpPr/>
          <p:nvPr/>
        </p:nvSpPr>
        <p:spPr>
          <a:xfrm>
            <a:off x="2833245" y="8006437"/>
            <a:ext cx="3432233" cy="108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Variables</a:t>
            </a:r>
            <a:endParaRPr lang="en-US" sz="44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52587FC-122E-462B-A0C1-7B98E3C47470}"/>
              </a:ext>
            </a:extLst>
          </p:cNvPr>
          <p:cNvSpPr/>
          <p:nvPr/>
        </p:nvSpPr>
        <p:spPr>
          <a:xfrm>
            <a:off x="11805573" y="8006048"/>
            <a:ext cx="3432233" cy="108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Aliases</a:t>
            </a:r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4E6F77-9282-4FED-8A2F-FAA7773A8B18}"/>
              </a:ext>
            </a:extLst>
          </p:cNvPr>
          <p:cNvSpPr/>
          <p:nvPr/>
        </p:nvSpPr>
        <p:spPr>
          <a:xfrm>
            <a:off x="8401957" y="4913650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6A4B33-4D3D-4E69-A9A1-95DA42E2F690}"/>
              </a:ext>
            </a:extLst>
          </p:cNvPr>
          <p:cNvGrpSpPr/>
          <p:nvPr/>
        </p:nvGrpSpPr>
        <p:grpSpPr>
          <a:xfrm>
            <a:off x="13894434" y="427060"/>
            <a:ext cx="10896600" cy="10515600"/>
            <a:chOff x="13270383" y="11614"/>
            <a:chExt cx="10896600" cy="10515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1016BA-51C5-4026-AF03-255FA5C88009}"/>
                </a:ext>
              </a:extLst>
            </p:cNvPr>
            <p:cNvSpPr/>
            <p:nvPr/>
          </p:nvSpPr>
          <p:spPr>
            <a:xfrm>
              <a:off x="13270383" y="11614"/>
              <a:ext cx="10896600" cy="10515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FD26E7-DF3D-43FA-A229-019674709AAA}"/>
                </a:ext>
              </a:extLst>
            </p:cNvPr>
            <p:cNvSpPr txBox="1"/>
            <p:nvPr/>
          </p:nvSpPr>
          <p:spPr>
            <a:xfrm>
              <a:off x="13520137" y="4257765"/>
              <a:ext cx="44225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Current</a:t>
              </a:r>
            </a:p>
            <a:p>
              <a:r>
                <a:rPr lang="en-AU" sz="4400" dirty="0" err="1">
                  <a:solidFill>
                    <a:schemeClr val="tx2"/>
                  </a:solidFill>
                </a:rPr>
                <a:t>SessionState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A35052F-3ED7-4CA2-ADE2-661948960020}"/>
              </a:ext>
            </a:extLst>
          </p:cNvPr>
          <p:cNvSpPr/>
          <p:nvPr/>
        </p:nvSpPr>
        <p:spPr>
          <a:xfrm>
            <a:off x="5794431" y="2247900"/>
            <a:ext cx="6887611" cy="640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Loading manifest (PSD1) modules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DD763-2160-4DB0-9FF4-A787C8620509}"/>
              </a:ext>
            </a:extLst>
          </p:cNvPr>
          <p:cNvSpPr txBox="1"/>
          <p:nvPr/>
        </p:nvSpPr>
        <p:spPr>
          <a:xfrm>
            <a:off x="7620226" y="2444500"/>
            <a:ext cx="3432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tx2"/>
                </a:solidFill>
              </a:rPr>
              <a:t>PSModuleInfo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1579B9-B8DB-4684-90EC-BA9731D05413}"/>
              </a:ext>
            </a:extLst>
          </p:cNvPr>
          <p:cNvSpPr/>
          <p:nvPr/>
        </p:nvSpPr>
        <p:spPr>
          <a:xfrm>
            <a:off x="6553200" y="3178221"/>
            <a:ext cx="5410200" cy="501327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6E6CBC-51EA-4303-8950-0504CB70FD95}"/>
              </a:ext>
            </a:extLst>
          </p:cNvPr>
          <p:cNvSpPr/>
          <p:nvPr/>
        </p:nvSpPr>
        <p:spPr>
          <a:xfrm>
            <a:off x="7174934" y="3720758"/>
            <a:ext cx="4178866" cy="37849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99D98-D203-4B6D-972D-FD359A4D59AE}"/>
              </a:ext>
            </a:extLst>
          </p:cNvPr>
          <p:cNvSpPr txBox="1"/>
          <p:nvPr/>
        </p:nvSpPr>
        <p:spPr>
          <a:xfrm>
            <a:off x="7306357" y="3771900"/>
            <a:ext cx="3984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tx2"/>
                </a:solidFill>
              </a:rPr>
              <a:t>Fresh</a:t>
            </a:r>
          </a:p>
          <a:p>
            <a:pPr algn="ctr"/>
            <a:r>
              <a:rPr lang="en-AU" sz="4400" dirty="0" err="1">
                <a:solidFill>
                  <a:schemeClr val="tx2"/>
                </a:solidFill>
              </a:rPr>
              <a:t>SessionState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869A91-A067-42E5-846F-8C4E3E5A8D57}"/>
              </a:ext>
            </a:extLst>
          </p:cNvPr>
          <p:cNvSpPr/>
          <p:nvPr/>
        </p:nvSpPr>
        <p:spPr>
          <a:xfrm>
            <a:off x="8405106" y="5157487"/>
            <a:ext cx="1676400" cy="1295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D32B74-0DA8-4689-9A2D-9E4B7613D13A}"/>
              </a:ext>
            </a:extLst>
          </p:cNvPr>
          <p:cNvSpPr/>
          <p:nvPr/>
        </p:nvSpPr>
        <p:spPr>
          <a:xfrm>
            <a:off x="8637080" y="5493095"/>
            <a:ext cx="1212453" cy="1088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CF02B5-955E-4B48-BBE8-F7CE0BD40B04}"/>
              </a:ext>
            </a:extLst>
          </p:cNvPr>
          <p:cNvSpPr/>
          <p:nvPr/>
        </p:nvSpPr>
        <p:spPr>
          <a:xfrm>
            <a:off x="8819245" y="5350300"/>
            <a:ext cx="1212453" cy="1088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1DAD3-ACD8-470C-A4B8-900407B9E2FD}"/>
              </a:ext>
            </a:extLst>
          </p:cNvPr>
          <p:cNvSpPr txBox="1"/>
          <p:nvPr/>
        </p:nvSpPr>
        <p:spPr>
          <a:xfrm>
            <a:off x="762130" y="3418549"/>
            <a:ext cx="411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Load the exported members into the executing session state</a:t>
            </a:r>
            <a:endParaRPr lang="en-US" sz="4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620132-28E3-4FB2-B564-0AF1754C14C8}"/>
              </a:ext>
            </a:extLst>
          </p:cNvPr>
          <p:cNvSpPr/>
          <p:nvPr/>
        </p:nvSpPr>
        <p:spPr>
          <a:xfrm>
            <a:off x="2822632" y="2284920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Functions</a:t>
            </a:r>
            <a:endParaRPr lang="en-US" sz="4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85E21B-EA4F-40AD-AEF6-7343A6D17737}"/>
              </a:ext>
            </a:extLst>
          </p:cNvPr>
          <p:cNvSpPr/>
          <p:nvPr/>
        </p:nvSpPr>
        <p:spPr>
          <a:xfrm>
            <a:off x="11908796" y="2349457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Cmdlets</a:t>
            </a:r>
            <a:endParaRPr lang="en-US" sz="4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ECF01D-245B-4972-AA87-7CCB2E8CCEDE}"/>
              </a:ext>
            </a:extLst>
          </p:cNvPr>
          <p:cNvSpPr/>
          <p:nvPr/>
        </p:nvSpPr>
        <p:spPr>
          <a:xfrm>
            <a:off x="2823544" y="8024328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Variables</a:t>
            </a:r>
            <a:endParaRPr lang="en-US" sz="4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DE0D34-5887-4A25-9EB5-8B28332BBA22}"/>
              </a:ext>
            </a:extLst>
          </p:cNvPr>
          <p:cNvSpPr/>
          <p:nvPr/>
        </p:nvSpPr>
        <p:spPr>
          <a:xfrm>
            <a:off x="11795872" y="8027602"/>
            <a:ext cx="3432233" cy="108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Aliases</a:t>
            </a:r>
            <a:endParaRPr lang="en-US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020BD-7204-49F0-9ADA-4EC982CFE085}"/>
              </a:ext>
            </a:extLst>
          </p:cNvPr>
          <p:cNvCxnSpPr>
            <a:cxnSpLocks/>
          </p:cNvCxnSpPr>
          <p:nvPr/>
        </p:nvCxnSpPr>
        <p:spPr>
          <a:xfrm flipH="1" flipV="1">
            <a:off x="5424730" y="3261475"/>
            <a:ext cx="2042872" cy="142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868CC0-7EFE-4561-BAB0-62BE1C8EF26D}"/>
              </a:ext>
            </a:extLst>
          </p:cNvPr>
          <p:cNvCxnSpPr>
            <a:cxnSpLocks/>
          </p:cNvCxnSpPr>
          <p:nvPr/>
        </p:nvCxnSpPr>
        <p:spPr>
          <a:xfrm flipV="1">
            <a:off x="11045201" y="3438057"/>
            <a:ext cx="2137399" cy="1175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BD200-4FE4-434B-9B1D-ECE096AE4DDB}"/>
              </a:ext>
            </a:extLst>
          </p:cNvPr>
          <p:cNvCxnSpPr>
            <a:cxnSpLocks/>
          </p:cNvCxnSpPr>
          <p:nvPr/>
        </p:nvCxnSpPr>
        <p:spPr>
          <a:xfrm>
            <a:off x="11045201" y="6581695"/>
            <a:ext cx="1932738" cy="136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3B11B0-42A4-423C-A977-EB90784D7CA2}"/>
              </a:ext>
            </a:extLst>
          </p:cNvPr>
          <p:cNvCxnSpPr>
            <a:cxnSpLocks/>
          </p:cNvCxnSpPr>
          <p:nvPr/>
        </p:nvCxnSpPr>
        <p:spPr>
          <a:xfrm flipH="1">
            <a:off x="5638801" y="6823761"/>
            <a:ext cx="1981424" cy="126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F718DFE-0CF0-40EE-8261-972B0495C4B1}"/>
              </a:ext>
            </a:extLst>
          </p:cNvPr>
          <p:cNvSpPr/>
          <p:nvPr/>
        </p:nvSpPr>
        <p:spPr>
          <a:xfrm>
            <a:off x="-2392622" y="2349457"/>
            <a:ext cx="5943600" cy="5867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7EBF59-840D-4E76-A191-05FE9CB1757E}"/>
              </a:ext>
            </a:extLst>
          </p:cNvPr>
          <p:cNvSpPr txBox="1"/>
          <p:nvPr/>
        </p:nvSpPr>
        <p:spPr>
          <a:xfrm>
            <a:off x="-1296547" y="4548070"/>
            <a:ext cx="4422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400" dirty="0">
                <a:solidFill>
                  <a:schemeClr val="tx2"/>
                </a:solidFill>
              </a:rPr>
              <a:t>Module</a:t>
            </a:r>
          </a:p>
          <a:p>
            <a:pPr algn="r"/>
            <a:r>
              <a:rPr lang="en-AU" sz="4400" dirty="0" err="1">
                <a:solidFill>
                  <a:schemeClr val="tx2"/>
                </a:solidFill>
              </a:rPr>
              <a:t>Intrinsics</a:t>
            </a:r>
            <a:endParaRPr lang="en-US" sz="4400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10E2EB-E9ED-41D9-AFA0-52364B81535A}"/>
              </a:ext>
            </a:extLst>
          </p:cNvPr>
          <p:cNvCxnSpPr>
            <a:cxnSpLocks/>
            <a:stCxn id="19" idx="2"/>
            <a:endCxn id="31" idx="6"/>
          </p:cNvCxnSpPr>
          <p:nvPr/>
        </p:nvCxnSpPr>
        <p:spPr>
          <a:xfrm flipH="1" flipV="1">
            <a:off x="3550978" y="5283157"/>
            <a:ext cx="2243453" cy="16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605978-7FA2-49EB-B934-B2205A2DCE95}"/>
              </a:ext>
            </a:extLst>
          </p:cNvPr>
          <p:cNvSpPr txBox="1"/>
          <p:nvPr/>
        </p:nvSpPr>
        <p:spPr>
          <a:xfrm>
            <a:off x="-12487" y="6053644"/>
            <a:ext cx="50758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Add </a:t>
            </a:r>
            <a:r>
              <a:rPr lang="en-AU" sz="4400" dirty="0" err="1"/>
              <a:t>PSModuleInfo</a:t>
            </a:r>
            <a:r>
              <a:rPr lang="en-AU" sz="4400" dirty="0"/>
              <a:t> to module table</a:t>
            </a:r>
            <a:endParaRPr lang="en-US" sz="4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856BBF-D990-47AA-984D-B59F7B4FA1A8}"/>
              </a:ext>
            </a:extLst>
          </p:cNvPr>
          <p:cNvSpPr/>
          <p:nvPr/>
        </p:nvSpPr>
        <p:spPr>
          <a:xfrm>
            <a:off x="6020526" y="6575065"/>
            <a:ext cx="855124" cy="79880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C2A9C1-1621-42F0-8ADC-686C58C7B7BD}"/>
              </a:ext>
            </a:extLst>
          </p:cNvPr>
          <p:cNvSpPr/>
          <p:nvPr/>
        </p:nvSpPr>
        <p:spPr>
          <a:xfrm>
            <a:off x="5845462" y="4164881"/>
            <a:ext cx="870546" cy="813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49E8FD-1FDE-4E12-ACE6-98D85A443E40}"/>
              </a:ext>
            </a:extLst>
          </p:cNvPr>
          <p:cNvSpPr/>
          <p:nvPr/>
        </p:nvSpPr>
        <p:spPr>
          <a:xfrm>
            <a:off x="5804692" y="5334561"/>
            <a:ext cx="870546" cy="8139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2175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83951E-6 L 0.19662 -0.077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38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9.87654E-7 L 0.18768 0.007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4" y="3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63195 -0.13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7" y="-67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5.55112E-17 L 0.64349 0.1057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0" y="5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  <p:bldP spid="8" grpId="0"/>
      <p:bldP spid="8" grpId="1"/>
      <p:bldP spid="39" grpId="0" animBg="1"/>
      <p:bldP spid="40" grpId="0" animBg="1"/>
      <p:bldP spid="41" grpId="0" animBg="1"/>
      <p:bldP spid="42" grpId="0" animBg="1"/>
      <p:bldP spid="31" grpId="0" animBg="1"/>
      <p:bldP spid="32" grpId="0"/>
      <p:bldP spid="4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The session state modules come with is a “scope”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Functions, classes, $script: variables all live in this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Resolving definitions looks to these first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Can invoke within module scope: &amp; (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gmo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&lt;module&gt;) { … }</a:t>
            </a:r>
          </a:p>
        </p:txBody>
      </p:sp>
    </p:spTree>
    <p:extLst>
      <p:ext uri="{BB962C8B-B14F-4D97-AF65-F5344CB8AC3E}">
        <p14:creationId xmlns:p14="http://schemas.microsoft.com/office/powerpoint/2010/main" val="419570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Test-Inner { ‘AAA’ 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Test-Outer { Test-Inner }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Test-Outer # ‘AAA’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&amp; { function Test-Inner { ‘BBB’ }; Test-Outer } # ‘BBB’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# Due to PowerShell’s dynamic scope</a:t>
            </a:r>
          </a:p>
        </p:txBody>
      </p:sp>
    </p:spTree>
    <p:extLst>
      <p:ext uri="{BB962C8B-B14F-4D97-AF65-F5344CB8AC3E}">
        <p14:creationId xmlns:p14="http://schemas.microsoft.com/office/powerpoint/2010/main" val="17927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Test-Inner { ‘AAA’ 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Test-Outer { Test-Inner }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Test-Outer # ‘AAA’</a:t>
            </a: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&amp; { function Test-Inner { ‘BBB’ }; Test-Outer } # ‘BBB’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Due to PowerShell’s dynamic scope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BUT!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DA3A0-59F5-469B-B62D-AF00AA8A04F5}"/>
              </a:ext>
            </a:extLst>
          </p:cNvPr>
          <p:cNvSpPr/>
          <p:nvPr/>
        </p:nvSpPr>
        <p:spPr>
          <a:xfrm>
            <a:off x="12649200" y="5930521"/>
            <a:ext cx="3429000" cy="3251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AE4CFB-5361-4EBB-96E4-EFA9285B79C9}"/>
              </a:ext>
            </a:extLst>
          </p:cNvPr>
          <p:cNvSpPr/>
          <p:nvPr/>
        </p:nvSpPr>
        <p:spPr>
          <a:xfrm>
            <a:off x="12649200" y="1786675"/>
            <a:ext cx="3429000" cy="3251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4EA27-BBEE-4F55-B4A4-8FA2B02F9DD1}"/>
              </a:ext>
            </a:extLst>
          </p:cNvPr>
          <p:cNvSpPr txBox="1"/>
          <p:nvPr/>
        </p:nvSpPr>
        <p:spPr>
          <a:xfrm>
            <a:off x="13106400" y="224579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51C34-A7DC-44B2-AA88-DF3398A9714B}"/>
              </a:ext>
            </a:extLst>
          </p:cNvPr>
          <p:cNvSpPr txBox="1"/>
          <p:nvPr/>
        </p:nvSpPr>
        <p:spPr>
          <a:xfrm>
            <a:off x="13106400" y="277339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Test-Outer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7BF3-A0C5-4117-A647-228ED7F3079F}"/>
              </a:ext>
            </a:extLst>
          </p:cNvPr>
          <p:cNvSpPr txBox="1"/>
          <p:nvPr/>
        </p:nvSpPr>
        <p:spPr>
          <a:xfrm>
            <a:off x="9982200" y="7202368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Test-Outer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95388-66D3-4AC9-BEDD-758E56D0BD38}"/>
              </a:ext>
            </a:extLst>
          </p:cNvPr>
          <p:cNvSpPr txBox="1"/>
          <p:nvPr/>
        </p:nvSpPr>
        <p:spPr>
          <a:xfrm>
            <a:off x="12649200" y="1080652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&lt;calling scope&gt;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814A36-F9DC-41F9-834A-060D9A9347AC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14363700" y="5038255"/>
            <a:ext cx="0" cy="892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1631CB-8588-4ED5-95F5-BF5964BBAB40}"/>
              </a:ext>
            </a:extLst>
          </p:cNvPr>
          <p:cNvSpPr txBox="1"/>
          <p:nvPr/>
        </p:nvSpPr>
        <p:spPr>
          <a:xfrm>
            <a:off x="14382750" y="516122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8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Test-Inner { ‘AAA’ 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Test-Outer { Test-Inner }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Test-Outer # ‘AAA’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&amp; { function Test-Inner { ‘BBB’ }; Test-Outer } </a:t>
            </a: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‘BBB’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Due to PowerShell’s dynamic scope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BUT!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DA3A0-59F5-469B-B62D-AF00AA8A04F5}"/>
              </a:ext>
            </a:extLst>
          </p:cNvPr>
          <p:cNvSpPr/>
          <p:nvPr/>
        </p:nvSpPr>
        <p:spPr>
          <a:xfrm>
            <a:off x="12649200" y="5981700"/>
            <a:ext cx="3429000" cy="3251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AE4CFB-5361-4EBB-96E4-EFA9285B79C9}"/>
              </a:ext>
            </a:extLst>
          </p:cNvPr>
          <p:cNvSpPr/>
          <p:nvPr/>
        </p:nvSpPr>
        <p:spPr>
          <a:xfrm>
            <a:off x="12649200" y="1786675"/>
            <a:ext cx="3429000" cy="3251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4EA27-BBEE-4F55-B4A4-8FA2B02F9DD1}"/>
              </a:ext>
            </a:extLst>
          </p:cNvPr>
          <p:cNvSpPr txBox="1"/>
          <p:nvPr/>
        </p:nvSpPr>
        <p:spPr>
          <a:xfrm>
            <a:off x="13106400" y="224579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51C34-A7DC-44B2-AA88-DF3398A9714B}"/>
              </a:ext>
            </a:extLst>
          </p:cNvPr>
          <p:cNvSpPr txBox="1"/>
          <p:nvPr/>
        </p:nvSpPr>
        <p:spPr>
          <a:xfrm>
            <a:off x="13106400" y="277339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Test-Outer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7BF3-A0C5-4117-A647-228ED7F3079F}"/>
              </a:ext>
            </a:extLst>
          </p:cNvPr>
          <p:cNvSpPr txBox="1"/>
          <p:nvPr/>
        </p:nvSpPr>
        <p:spPr>
          <a:xfrm>
            <a:off x="9906000" y="7178814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Test-Outer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95388-66D3-4AC9-BEDD-758E56D0BD38}"/>
              </a:ext>
            </a:extLst>
          </p:cNvPr>
          <p:cNvSpPr txBox="1"/>
          <p:nvPr/>
        </p:nvSpPr>
        <p:spPr>
          <a:xfrm>
            <a:off x="12649200" y="1080652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&lt;calling scope&gt;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814A36-F9DC-41F9-834A-060D9A9347AC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14363700" y="5038255"/>
            <a:ext cx="0" cy="943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1631CB-8588-4ED5-95F5-BF5964BBAB40}"/>
              </a:ext>
            </a:extLst>
          </p:cNvPr>
          <p:cNvSpPr txBox="1"/>
          <p:nvPr/>
        </p:nvSpPr>
        <p:spPr>
          <a:xfrm>
            <a:off x="14382750" y="5161222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7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How modules are structured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05932-0872-4F85-AEE5-88F9F82AE177}"/>
              </a:ext>
            </a:extLst>
          </p:cNvPr>
          <p:cNvSpPr/>
          <p:nvPr/>
        </p:nvSpPr>
        <p:spPr>
          <a:xfrm>
            <a:off x="7391400" y="4686300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Module.psm1</a:t>
            </a:r>
            <a:endParaRPr lang="en-US" sz="4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F51003-2123-457F-AE77-4070A06CBCEE}"/>
              </a:ext>
            </a:extLst>
          </p:cNvPr>
          <p:cNvGrpSpPr/>
          <p:nvPr/>
        </p:nvGrpSpPr>
        <p:grpSpPr>
          <a:xfrm>
            <a:off x="4953000" y="2628900"/>
            <a:ext cx="8305800" cy="6705600"/>
            <a:chOff x="4953000" y="2628900"/>
            <a:chExt cx="8305800" cy="6705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ECCB88-A192-43A9-BCF5-4F0BDC497C84}"/>
                </a:ext>
              </a:extLst>
            </p:cNvPr>
            <p:cNvSpPr/>
            <p:nvPr/>
          </p:nvSpPr>
          <p:spPr>
            <a:xfrm>
              <a:off x="4953000" y="2628900"/>
              <a:ext cx="8305800" cy="670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A52951-F3F3-47D2-802F-4F8A0978446D}"/>
                </a:ext>
              </a:extLst>
            </p:cNvPr>
            <p:cNvSpPr txBox="1"/>
            <p:nvPr/>
          </p:nvSpPr>
          <p:spPr>
            <a:xfrm>
              <a:off x="4953000" y="2628900"/>
              <a:ext cx="3048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Module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4DEB7-BC59-476F-A691-40974A681E07}"/>
              </a:ext>
            </a:extLst>
          </p:cNvPr>
          <p:cNvSpPr/>
          <p:nvPr/>
        </p:nvSpPr>
        <p:spPr>
          <a:xfrm>
            <a:off x="9753600" y="4991100"/>
            <a:ext cx="335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Module.psd1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0827F8-AD6D-46B4-817A-5B580C8B74E1}"/>
              </a:ext>
            </a:extLst>
          </p:cNvPr>
          <p:cNvSpPr/>
          <p:nvPr/>
        </p:nvSpPr>
        <p:spPr>
          <a:xfrm>
            <a:off x="9753600" y="6438900"/>
            <a:ext cx="335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Module.dll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8BC4D-9892-4D5C-88CC-8F4AF09374D1}"/>
              </a:ext>
            </a:extLst>
          </p:cNvPr>
          <p:cNvSpPr/>
          <p:nvPr/>
        </p:nvSpPr>
        <p:spPr>
          <a:xfrm>
            <a:off x="5029200" y="7886700"/>
            <a:ext cx="4648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SubModule1.psm1</a:t>
            </a:r>
            <a:endParaRPr lang="en-US" sz="4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07019-E0F4-4376-9312-B7E27F9373AE}"/>
              </a:ext>
            </a:extLst>
          </p:cNvPr>
          <p:cNvGrpSpPr/>
          <p:nvPr/>
        </p:nvGrpSpPr>
        <p:grpSpPr>
          <a:xfrm>
            <a:off x="5021766" y="3398341"/>
            <a:ext cx="4655634" cy="4412159"/>
            <a:chOff x="5021766" y="3398341"/>
            <a:chExt cx="4655634" cy="44121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30DDD2-AAA5-4EA4-83A3-D2ECE813A847}"/>
                </a:ext>
              </a:extLst>
            </p:cNvPr>
            <p:cNvSpPr/>
            <p:nvPr/>
          </p:nvSpPr>
          <p:spPr>
            <a:xfrm>
              <a:off x="5029200" y="3398341"/>
              <a:ext cx="4648200" cy="4412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C1F181-9EED-4F9A-9C28-848837C4263F}"/>
                </a:ext>
              </a:extLst>
            </p:cNvPr>
            <p:cNvSpPr txBox="1"/>
            <p:nvPr/>
          </p:nvSpPr>
          <p:spPr>
            <a:xfrm>
              <a:off x="5021766" y="3500557"/>
              <a:ext cx="39624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4400" dirty="0">
                  <a:solidFill>
                    <a:schemeClr val="tx2"/>
                  </a:solidFill>
                </a:rPr>
                <a:t>SubModule2</a:t>
              </a:r>
              <a:endParaRPr lang="en-US" sz="4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4DF8AA6-B5E6-433F-8228-2B5CE8F689B1}"/>
              </a:ext>
            </a:extLst>
          </p:cNvPr>
          <p:cNvSpPr/>
          <p:nvPr/>
        </p:nvSpPr>
        <p:spPr>
          <a:xfrm>
            <a:off x="5097966" y="4405150"/>
            <a:ext cx="2217234" cy="114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2F390C-9A18-4E9E-944E-1FDCA2AF0B85}"/>
              </a:ext>
            </a:extLst>
          </p:cNvPr>
          <p:cNvSpPr/>
          <p:nvPr/>
        </p:nvSpPr>
        <p:spPr>
          <a:xfrm>
            <a:off x="7391400" y="4399584"/>
            <a:ext cx="2217234" cy="114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1AE8F1-DE6C-4592-A1B0-04B1B66F6898}"/>
              </a:ext>
            </a:extLst>
          </p:cNvPr>
          <p:cNvSpPr/>
          <p:nvPr/>
        </p:nvSpPr>
        <p:spPr>
          <a:xfrm>
            <a:off x="5092391" y="5682884"/>
            <a:ext cx="2217234" cy="114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C4770C-DC3F-4389-96C2-98ADFF9D8DD1}"/>
              </a:ext>
            </a:extLst>
          </p:cNvPr>
          <p:cNvSpPr/>
          <p:nvPr/>
        </p:nvSpPr>
        <p:spPr>
          <a:xfrm>
            <a:off x="7385825" y="5677318"/>
            <a:ext cx="2217234" cy="114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160655-F77D-4C92-A1D4-E278AA098C36}"/>
              </a:ext>
            </a:extLst>
          </p:cNvPr>
          <p:cNvSpPr/>
          <p:nvPr/>
        </p:nvSpPr>
        <p:spPr>
          <a:xfrm>
            <a:off x="9753600" y="7906817"/>
            <a:ext cx="3352800" cy="6177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Types.ps1xml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4914F5-A374-4D8C-8232-755B694B48F7}"/>
              </a:ext>
            </a:extLst>
          </p:cNvPr>
          <p:cNvSpPr/>
          <p:nvPr/>
        </p:nvSpPr>
        <p:spPr>
          <a:xfrm>
            <a:off x="9753600" y="8596698"/>
            <a:ext cx="3352800" cy="6177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OnImport.ps1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801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2917 -0.1814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4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Test-Inner { ‘AAA’ 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Test-Outer { Test-Inner }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Test-Outer # ‘AAA’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&amp; { function Test-Inner { ‘BBB’ }; Test-Outer } </a:t>
            </a: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‘BBB’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Due to PowerShell’s dynamic scope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# BUT!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DA3A0-59F5-469B-B62D-AF00AA8A04F5}"/>
              </a:ext>
            </a:extLst>
          </p:cNvPr>
          <p:cNvSpPr/>
          <p:nvPr/>
        </p:nvSpPr>
        <p:spPr>
          <a:xfrm>
            <a:off x="13106400" y="7133115"/>
            <a:ext cx="2438400" cy="2048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AE4CFB-5361-4EBB-96E4-EFA9285B79C9}"/>
              </a:ext>
            </a:extLst>
          </p:cNvPr>
          <p:cNvSpPr/>
          <p:nvPr/>
        </p:nvSpPr>
        <p:spPr>
          <a:xfrm>
            <a:off x="12649200" y="1786675"/>
            <a:ext cx="3429000" cy="2270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4EA27-BBEE-4F55-B4A4-8FA2B02F9DD1}"/>
              </a:ext>
            </a:extLst>
          </p:cNvPr>
          <p:cNvSpPr txBox="1"/>
          <p:nvPr/>
        </p:nvSpPr>
        <p:spPr>
          <a:xfrm>
            <a:off x="13106400" y="224579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51C34-A7DC-44B2-AA88-DF3398A9714B}"/>
              </a:ext>
            </a:extLst>
          </p:cNvPr>
          <p:cNvSpPr txBox="1"/>
          <p:nvPr/>
        </p:nvSpPr>
        <p:spPr>
          <a:xfrm>
            <a:off x="13106400" y="277339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Test-Outer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B7BF3-A0C5-4117-A647-228ED7F3079F}"/>
              </a:ext>
            </a:extLst>
          </p:cNvPr>
          <p:cNvSpPr txBox="1"/>
          <p:nvPr/>
        </p:nvSpPr>
        <p:spPr>
          <a:xfrm>
            <a:off x="15668065" y="4159309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&amp; { … }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95388-66D3-4AC9-BEDD-758E56D0BD38}"/>
              </a:ext>
            </a:extLst>
          </p:cNvPr>
          <p:cNvSpPr txBox="1"/>
          <p:nvPr/>
        </p:nvSpPr>
        <p:spPr>
          <a:xfrm>
            <a:off x="12649200" y="1080652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&lt;calling scope&gt;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814A36-F9DC-41F9-834A-060D9A9347AC}"/>
              </a:ext>
            </a:extLst>
          </p:cNvPr>
          <p:cNvCxnSpPr>
            <a:cxnSpLocks/>
            <a:stCxn id="9" idx="0"/>
            <a:endCxn id="23" idx="4"/>
          </p:cNvCxnSpPr>
          <p:nvPr/>
        </p:nvCxnSpPr>
        <p:spPr>
          <a:xfrm flipV="1">
            <a:off x="14325600" y="6668625"/>
            <a:ext cx="38100" cy="464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3F9B9E6-35FA-4902-BD8D-F4599980FD80}"/>
              </a:ext>
            </a:extLst>
          </p:cNvPr>
          <p:cNvSpPr/>
          <p:nvPr/>
        </p:nvSpPr>
        <p:spPr>
          <a:xfrm>
            <a:off x="12649200" y="4397667"/>
            <a:ext cx="3429000" cy="2270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BE3FE-1793-48A2-A9EC-B490C49521BA}"/>
              </a:ext>
            </a:extLst>
          </p:cNvPr>
          <p:cNvSpPr txBox="1"/>
          <p:nvPr/>
        </p:nvSpPr>
        <p:spPr>
          <a:xfrm>
            <a:off x="14736856" y="666421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AE6F95-47D3-487B-B1C9-51D592BCB15E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V="1">
            <a:off x="14363700" y="4057633"/>
            <a:ext cx="0" cy="340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43EAAD-98E9-47FF-9B12-24DE45621111}"/>
              </a:ext>
            </a:extLst>
          </p:cNvPr>
          <p:cNvSpPr txBox="1"/>
          <p:nvPr/>
        </p:nvSpPr>
        <p:spPr>
          <a:xfrm>
            <a:off x="10058400" y="7331214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Test-Outer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FB05C8-0B54-46C7-A162-D467A5262E26}"/>
              </a:ext>
            </a:extLst>
          </p:cNvPr>
          <p:cNvSpPr txBox="1"/>
          <p:nvPr/>
        </p:nvSpPr>
        <p:spPr>
          <a:xfrm>
            <a:off x="13030200" y="5143500"/>
            <a:ext cx="270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9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3600" dirty="0" err="1">
                <a:latin typeface="Consolas" panose="020B0609020204030204" pitchFamily="49" charset="0"/>
                <a:cs typeface="Dubai Medium" panose="020B0603030403030204" pitchFamily="34" charset="-78"/>
              </a:rPr>
              <a:t>ipmo</a:t>
            </a: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 ./TestModule.psm1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Test-Outer # ‘Module’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function Test-Inner { ‘AAA’ 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Test-Outer # ‘Module’</a:t>
            </a:r>
          </a:p>
          <a:p>
            <a:pPr marL="0" indent="0">
              <a:buNone/>
            </a:pPr>
            <a:endParaRPr lang="en-AU" sz="3600" dirty="0"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&amp; {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  function Test-Inner { ‘BBB’ }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  Test-Outer</a:t>
            </a:r>
          </a:p>
          <a:p>
            <a:pPr marL="0" indent="0">
              <a:buNone/>
            </a:pPr>
            <a:r>
              <a:rPr lang="en-AU" sz="3600" dirty="0">
                <a:latin typeface="Consolas" panose="020B0609020204030204" pitchFamily="49" charset="0"/>
                <a:cs typeface="Dubai Medium" panose="020B0603030403030204" pitchFamily="34" charset="-78"/>
              </a:rPr>
              <a:t>} # ‘Module’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E2938-6AE1-456E-8ACC-0B422781E068}"/>
              </a:ext>
            </a:extLst>
          </p:cNvPr>
          <p:cNvSpPr txBox="1"/>
          <p:nvPr/>
        </p:nvSpPr>
        <p:spPr>
          <a:xfrm>
            <a:off x="11353800" y="3238500"/>
            <a:ext cx="5867400" cy="50783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function Test-Inner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    ‘Module’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br>
              <a:rPr lang="en-AU" sz="3600" dirty="0">
                <a:latin typeface="Consolas" panose="020B0609020204030204" pitchFamily="49" charset="0"/>
              </a:rPr>
            </a:br>
            <a:br>
              <a:rPr lang="en-AU" sz="3600" dirty="0">
                <a:latin typeface="Consolas" panose="020B0609020204030204" pitchFamily="49" charset="0"/>
              </a:rPr>
            </a:br>
            <a:r>
              <a:rPr lang="en-AU" sz="3600" dirty="0">
                <a:latin typeface="Consolas" panose="020B0609020204030204" pitchFamily="49" charset="0"/>
              </a:rPr>
              <a:t>function Test-Outer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    Test-Inner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7E985-245A-4341-955A-93FAAEBE61BA}"/>
              </a:ext>
            </a:extLst>
          </p:cNvPr>
          <p:cNvSpPr txBox="1"/>
          <p:nvPr/>
        </p:nvSpPr>
        <p:spPr>
          <a:xfrm>
            <a:off x="11292168" y="2430462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tx2"/>
                </a:solidFill>
              </a:rPr>
              <a:t>TestModule.psm1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847850" y="10553700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2E51F-31F8-4190-A741-1CBCD608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0462"/>
            <a:ext cx="16687800" cy="6827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3600" dirty="0" err="1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ipmo</a:t>
            </a: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 ./TestModule.psm1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Test-Outer # ‘Module’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function Test-Inner { ‘AAA’ }</a:t>
            </a: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Test-Outer # ‘Module’</a:t>
            </a:r>
          </a:p>
          <a:p>
            <a:pPr marL="0" indent="0">
              <a:buNone/>
            </a:pPr>
            <a:endParaRPr lang="en-AU" sz="3600" dirty="0">
              <a:solidFill>
                <a:schemeClr val="bg1"/>
              </a:solidFill>
              <a:latin typeface="Consolas" panose="020B0609020204030204" pitchFamily="49" charset="0"/>
              <a:cs typeface="Dubai Medium" panose="020B0603030403030204" pitchFamily="34" charset="-78"/>
            </a:endParaRP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&amp; {</a:t>
            </a: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  function Test-Inner { ‘BBB’ }</a:t>
            </a: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  Test-Outer</a:t>
            </a:r>
          </a:p>
          <a:p>
            <a:pPr marL="0" indent="0">
              <a:buNone/>
            </a:pPr>
            <a:r>
              <a:rPr lang="en-AU" sz="3600" dirty="0">
                <a:solidFill>
                  <a:schemeClr val="bg1"/>
                </a:solidFill>
                <a:latin typeface="Consolas" panose="020B0609020204030204" pitchFamily="49" charset="0"/>
                <a:cs typeface="Dubai Medium" panose="020B0603030403030204" pitchFamily="34" charset="-78"/>
              </a:rPr>
              <a:t>} # ‘Module’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E2938-6AE1-456E-8ACC-0B422781E068}"/>
              </a:ext>
            </a:extLst>
          </p:cNvPr>
          <p:cNvSpPr txBox="1"/>
          <p:nvPr/>
        </p:nvSpPr>
        <p:spPr>
          <a:xfrm>
            <a:off x="11353800" y="3238500"/>
            <a:ext cx="5867400" cy="50783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function Test-Inner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    ‘Module’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br>
              <a:rPr lang="en-AU" sz="3600" dirty="0">
                <a:latin typeface="Consolas" panose="020B0609020204030204" pitchFamily="49" charset="0"/>
              </a:rPr>
            </a:br>
            <a:br>
              <a:rPr lang="en-AU" sz="3600" dirty="0">
                <a:latin typeface="Consolas" panose="020B0609020204030204" pitchFamily="49" charset="0"/>
              </a:rPr>
            </a:br>
            <a:r>
              <a:rPr lang="en-AU" sz="3600" dirty="0">
                <a:latin typeface="Consolas" panose="020B0609020204030204" pitchFamily="49" charset="0"/>
              </a:rPr>
              <a:t>function Test-Outer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    Test-Inner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7E985-245A-4341-955A-93FAAEBE61BA}"/>
              </a:ext>
            </a:extLst>
          </p:cNvPr>
          <p:cNvSpPr txBox="1"/>
          <p:nvPr/>
        </p:nvSpPr>
        <p:spPr>
          <a:xfrm>
            <a:off x="11292168" y="2430462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tx2"/>
                </a:solidFill>
              </a:rPr>
              <a:t>TestModule.psm1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453A44-5454-4F9E-8FC6-33F89FA6B804}"/>
              </a:ext>
            </a:extLst>
          </p:cNvPr>
          <p:cNvSpPr/>
          <p:nvPr/>
        </p:nvSpPr>
        <p:spPr>
          <a:xfrm>
            <a:off x="3246344" y="7236550"/>
            <a:ext cx="2438400" cy="2048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70DDE8-87C6-4475-A2AE-86798D0CD39D}"/>
              </a:ext>
            </a:extLst>
          </p:cNvPr>
          <p:cNvSpPr/>
          <p:nvPr/>
        </p:nvSpPr>
        <p:spPr>
          <a:xfrm>
            <a:off x="2789144" y="1890110"/>
            <a:ext cx="3429000" cy="2270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19526-6962-490A-8BF8-3222A942B3C9}"/>
              </a:ext>
            </a:extLst>
          </p:cNvPr>
          <p:cNvSpPr txBox="1"/>
          <p:nvPr/>
        </p:nvSpPr>
        <p:spPr>
          <a:xfrm>
            <a:off x="3246344" y="234923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45F4E-0DD9-4296-B501-33FFB9BD83B9}"/>
              </a:ext>
            </a:extLst>
          </p:cNvPr>
          <p:cNvSpPr txBox="1"/>
          <p:nvPr/>
        </p:nvSpPr>
        <p:spPr>
          <a:xfrm>
            <a:off x="2789144" y="118408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&lt;calling scope&gt;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7F778-A405-43E3-AAB5-874D899263DB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V="1">
            <a:off x="4465544" y="6772060"/>
            <a:ext cx="38100" cy="464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177CCD7-3160-4A47-8CE9-3D3602559C1B}"/>
              </a:ext>
            </a:extLst>
          </p:cNvPr>
          <p:cNvSpPr/>
          <p:nvPr/>
        </p:nvSpPr>
        <p:spPr>
          <a:xfrm>
            <a:off x="2789144" y="4501102"/>
            <a:ext cx="3429000" cy="2270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BD2D7-417C-4874-AA85-ABB4B06FB6ED}"/>
              </a:ext>
            </a:extLst>
          </p:cNvPr>
          <p:cNvSpPr txBox="1"/>
          <p:nvPr/>
        </p:nvSpPr>
        <p:spPr>
          <a:xfrm>
            <a:off x="4876800" y="6767653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0F1615-F936-4658-8842-4E84BCD1D030}"/>
              </a:ext>
            </a:extLst>
          </p:cNvPr>
          <p:cNvCxnSpPr>
            <a:cxnSpLocks/>
            <a:stCxn id="22" idx="0"/>
            <a:endCxn id="16" idx="4"/>
          </p:cNvCxnSpPr>
          <p:nvPr/>
        </p:nvCxnSpPr>
        <p:spPr>
          <a:xfrm flipV="1">
            <a:off x="4503644" y="4161068"/>
            <a:ext cx="0" cy="340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4BB2F8-3429-462B-AA15-BA6483CD3490}"/>
              </a:ext>
            </a:extLst>
          </p:cNvPr>
          <p:cNvSpPr txBox="1"/>
          <p:nvPr/>
        </p:nvSpPr>
        <p:spPr>
          <a:xfrm>
            <a:off x="838200" y="7559814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Test-Outer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8D447-900E-4FAF-8A28-9EA8E01A5196}"/>
              </a:ext>
            </a:extLst>
          </p:cNvPr>
          <p:cNvSpPr txBox="1"/>
          <p:nvPr/>
        </p:nvSpPr>
        <p:spPr>
          <a:xfrm>
            <a:off x="3170144" y="5246935"/>
            <a:ext cx="270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0835F-4593-4DC0-8BEA-E90FACC4D461}"/>
              </a:ext>
            </a:extLst>
          </p:cNvPr>
          <p:cNvSpPr txBox="1"/>
          <p:nvPr/>
        </p:nvSpPr>
        <p:spPr>
          <a:xfrm>
            <a:off x="5719481" y="4225370"/>
            <a:ext cx="412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TestModule.psm1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E73E5E-941D-4B23-9849-98001BE76093}"/>
              </a:ext>
            </a:extLst>
          </p:cNvPr>
          <p:cNvSpPr txBox="1"/>
          <p:nvPr/>
        </p:nvSpPr>
        <p:spPr>
          <a:xfrm>
            <a:off x="3206563" y="474357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Test-Outer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847850" y="10553700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Module scope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E2938-6AE1-456E-8ACC-0B422781E068}"/>
              </a:ext>
            </a:extLst>
          </p:cNvPr>
          <p:cNvSpPr txBox="1"/>
          <p:nvPr/>
        </p:nvSpPr>
        <p:spPr>
          <a:xfrm>
            <a:off x="11353800" y="3238500"/>
            <a:ext cx="5867400" cy="50783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function Test-Inner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    ‘Module’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br>
              <a:rPr lang="en-AU" sz="3600" dirty="0">
                <a:latin typeface="Consolas" panose="020B0609020204030204" pitchFamily="49" charset="0"/>
              </a:rPr>
            </a:br>
            <a:br>
              <a:rPr lang="en-AU" sz="3600" dirty="0">
                <a:latin typeface="Consolas" panose="020B0609020204030204" pitchFamily="49" charset="0"/>
              </a:rPr>
            </a:br>
            <a:r>
              <a:rPr lang="en-AU" sz="3600" dirty="0">
                <a:latin typeface="Consolas" panose="020B0609020204030204" pitchFamily="49" charset="0"/>
              </a:rPr>
              <a:t>function Test-Outer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{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    Test-Inner</a:t>
            </a:r>
          </a:p>
          <a:p>
            <a:r>
              <a:rPr lang="en-AU" sz="3600" dirty="0">
                <a:latin typeface="Consolas" panose="020B0609020204030204" pitchFamily="49" charset="0"/>
              </a:rPr>
              <a:t>}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7E985-245A-4341-955A-93FAAEBE61BA}"/>
              </a:ext>
            </a:extLst>
          </p:cNvPr>
          <p:cNvSpPr txBox="1"/>
          <p:nvPr/>
        </p:nvSpPr>
        <p:spPr>
          <a:xfrm>
            <a:off x="11292168" y="2430462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tx2"/>
                </a:solidFill>
              </a:rPr>
              <a:t>TestModule.psm1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453A44-5454-4F9E-8FC6-33F89FA6B804}"/>
              </a:ext>
            </a:extLst>
          </p:cNvPr>
          <p:cNvSpPr/>
          <p:nvPr/>
        </p:nvSpPr>
        <p:spPr>
          <a:xfrm>
            <a:off x="3246344" y="7236550"/>
            <a:ext cx="2438400" cy="2048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70DDE8-87C6-4475-A2AE-86798D0CD39D}"/>
              </a:ext>
            </a:extLst>
          </p:cNvPr>
          <p:cNvSpPr/>
          <p:nvPr/>
        </p:nvSpPr>
        <p:spPr>
          <a:xfrm>
            <a:off x="2789144" y="1890110"/>
            <a:ext cx="3429000" cy="2270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19526-6962-490A-8BF8-3222A942B3C9}"/>
              </a:ext>
            </a:extLst>
          </p:cNvPr>
          <p:cNvSpPr txBox="1"/>
          <p:nvPr/>
        </p:nvSpPr>
        <p:spPr>
          <a:xfrm>
            <a:off x="3246344" y="234923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45F4E-0DD9-4296-B501-33FFB9BD83B9}"/>
              </a:ext>
            </a:extLst>
          </p:cNvPr>
          <p:cNvSpPr txBox="1"/>
          <p:nvPr/>
        </p:nvSpPr>
        <p:spPr>
          <a:xfrm>
            <a:off x="2789144" y="118408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&lt;calling scope&gt;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7F778-A405-43E3-AAB5-874D899263D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465544" y="6636633"/>
            <a:ext cx="2506745" cy="599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177CCD7-3160-4A47-8CE9-3D3602559C1B}"/>
              </a:ext>
            </a:extLst>
          </p:cNvPr>
          <p:cNvSpPr/>
          <p:nvPr/>
        </p:nvSpPr>
        <p:spPr>
          <a:xfrm>
            <a:off x="6934201" y="5347021"/>
            <a:ext cx="3429000" cy="2270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0F1615-F936-4658-8842-4E84BCD1D030}"/>
              </a:ext>
            </a:extLst>
          </p:cNvPr>
          <p:cNvCxnSpPr>
            <a:cxnSpLocks/>
            <a:endCxn id="47" idx="6"/>
          </p:cNvCxnSpPr>
          <p:nvPr/>
        </p:nvCxnSpPr>
        <p:spPr>
          <a:xfrm flipH="1" flipV="1">
            <a:off x="4070678" y="5483733"/>
            <a:ext cx="2998543" cy="6647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4BB2F8-3429-462B-AA15-BA6483CD3490}"/>
              </a:ext>
            </a:extLst>
          </p:cNvPr>
          <p:cNvSpPr txBox="1"/>
          <p:nvPr/>
        </p:nvSpPr>
        <p:spPr>
          <a:xfrm>
            <a:off x="762000" y="7483614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Test-Outer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0835F-4593-4DC0-8BEA-E90FACC4D461}"/>
              </a:ext>
            </a:extLst>
          </p:cNvPr>
          <p:cNvSpPr txBox="1"/>
          <p:nvPr/>
        </p:nvSpPr>
        <p:spPr>
          <a:xfrm>
            <a:off x="7412133" y="4675988"/>
            <a:ext cx="412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TestModule.psm1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E73E5E-941D-4B23-9849-98001BE76093}"/>
              </a:ext>
            </a:extLst>
          </p:cNvPr>
          <p:cNvSpPr txBox="1"/>
          <p:nvPr/>
        </p:nvSpPr>
        <p:spPr>
          <a:xfrm>
            <a:off x="7351620" y="558949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Test-Outer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2A6313-B37A-4625-807F-968CC0BF1E19}"/>
              </a:ext>
            </a:extLst>
          </p:cNvPr>
          <p:cNvSpPr/>
          <p:nvPr/>
        </p:nvSpPr>
        <p:spPr>
          <a:xfrm>
            <a:off x="641678" y="4348254"/>
            <a:ext cx="3429000" cy="2270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A8D78C-5142-492F-AD7E-17106A0538FA}"/>
              </a:ext>
            </a:extLst>
          </p:cNvPr>
          <p:cNvCxnSpPr>
            <a:cxnSpLocks/>
            <a:stCxn id="47" idx="0"/>
            <a:endCxn id="16" idx="3"/>
          </p:cNvCxnSpPr>
          <p:nvPr/>
        </p:nvCxnSpPr>
        <p:spPr>
          <a:xfrm flipV="1">
            <a:off x="2356178" y="3828494"/>
            <a:ext cx="935131" cy="519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637BE1-DFAD-4286-AD57-B0FF37F4D597}"/>
              </a:ext>
            </a:extLst>
          </p:cNvPr>
          <p:cNvSpPr txBox="1"/>
          <p:nvPr/>
        </p:nvSpPr>
        <p:spPr>
          <a:xfrm>
            <a:off x="3655922" y="4324874"/>
            <a:ext cx="412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&amp; { … }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2AB82B-65D2-426E-ADFA-228576536C1F}"/>
              </a:ext>
            </a:extLst>
          </p:cNvPr>
          <p:cNvSpPr txBox="1"/>
          <p:nvPr/>
        </p:nvSpPr>
        <p:spPr>
          <a:xfrm>
            <a:off x="7389708" y="6146832"/>
            <a:ext cx="270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C447D3F0-DA15-4B7A-A527-9EB2A51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5271F8-5230-4931-AD36-0E0E312B7B4F}"/>
              </a:ext>
            </a:extLst>
          </p:cNvPr>
          <p:cNvSpPr txBox="1"/>
          <p:nvPr/>
        </p:nvSpPr>
        <p:spPr>
          <a:xfrm>
            <a:off x="3927653" y="6169727"/>
            <a:ext cx="316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A8AA11-E82C-4B7D-96FC-48720BFE41E4}"/>
              </a:ext>
            </a:extLst>
          </p:cNvPr>
          <p:cNvSpPr txBox="1"/>
          <p:nvPr/>
        </p:nvSpPr>
        <p:spPr>
          <a:xfrm>
            <a:off x="1013556" y="4925950"/>
            <a:ext cx="316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Consolas" panose="020B0609020204030204" pitchFamily="49" charset="0"/>
              </a:rPr>
              <a:t>Test-Inner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B04D4-6E51-40FF-9C67-647D1309196F}"/>
              </a:ext>
            </a:extLst>
          </p:cNvPr>
          <p:cNvSpPr txBox="1"/>
          <p:nvPr/>
        </p:nvSpPr>
        <p:spPr>
          <a:xfrm>
            <a:off x="3429000" y="31623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PSScriptAnalyzer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6BC7E-BA2F-4426-8A0E-B9D34A2FAA1D}"/>
              </a:ext>
            </a:extLst>
          </p:cNvPr>
          <p:cNvSpPr txBox="1"/>
          <p:nvPr/>
        </p:nvSpPr>
        <p:spPr>
          <a:xfrm>
            <a:off x="8382000" y="3142527"/>
            <a:ext cx="45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A7207-FAD1-41EE-9111-E2C2FBD66B18}"/>
              </a:ext>
            </a:extLst>
          </p:cNvPr>
          <p:cNvSpPr txBox="1"/>
          <p:nvPr/>
        </p:nvSpPr>
        <p:spPr>
          <a:xfrm>
            <a:off x="8763000" y="3162300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D7C2B-5E73-489F-A6B6-758DA43DC29D}"/>
              </a:ext>
            </a:extLst>
          </p:cNvPr>
          <p:cNvSpPr txBox="1"/>
          <p:nvPr/>
        </p:nvSpPr>
        <p:spPr>
          <a:xfrm>
            <a:off x="2286000" y="31623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PS&gt; 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17608D-A8FA-49B1-A77A-3F745371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225274"/>
            <a:ext cx="16687800" cy="5033026"/>
          </a:xfrm>
        </p:spPr>
        <p:txBody>
          <a:bodyPr>
            <a:normAutofit/>
          </a:bodyPr>
          <a:lstStyle/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Handled by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CommandDiscovery</a:t>
            </a: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First search command table in current 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SessionState</a:t>
            </a:r>
            <a:endParaRPr lang="en-AU" sz="4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1"/>
            <a:r>
              <a:rPr lang="en-AU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(Module qualification confirms the command comes from that module)</a:t>
            </a:r>
          </a:p>
          <a:p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But if not found, autoloading/</a:t>
            </a:r>
            <a:r>
              <a:rPr lang="en-AU" sz="4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autodiscovery</a:t>
            </a:r>
            <a:r>
              <a:rPr lang="en-AU" sz="4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kick in</a:t>
            </a:r>
          </a:p>
        </p:txBody>
      </p:sp>
    </p:spTree>
    <p:extLst>
      <p:ext uri="{BB962C8B-B14F-4D97-AF65-F5344CB8AC3E}">
        <p14:creationId xmlns:p14="http://schemas.microsoft.com/office/powerpoint/2010/main" val="12505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B04D4-6E51-40FF-9C67-647D1309196F}"/>
              </a:ext>
            </a:extLst>
          </p:cNvPr>
          <p:cNvSpPr txBox="1"/>
          <p:nvPr/>
        </p:nvSpPr>
        <p:spPr>
          <a:xfrm>
            <a:off x="4884530" y="3867874"/>
            <a:ext cx="532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latin typeface="Consolas" panose="020B0609020204030204" pitchFamily="49" charset="0"/>
              </a:rPr>
              <a:t>PSScriptAnalyzer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A7207-FAD1-41EE-9111-E2C2FBD66B18}"/>
              </a:ext>
            </a:extLst>
          </p:cNvPr>
          <p:cNvSpPr txBox="1"/>
          <p:nvPr/>
        </p:nvSpPr>
        <p:spPr>
          <a:xfrm>
            <a:off x="10287000" y="38481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CE18D-6AA3-4AD8-B471-A3218B0F5544}"/>
              </a:ext>
            </a:extLst>
          </p:cNvPr>
          <p:cNvSpPr txBox="1"/>
          <p:nvPr/>
        </p:nvSpPr>
        <p:spPr>
          <a:xfrm>
            <a:off x="533400" y="3848101"/>
            <a:ext cx="532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B7661-72A8-4330-8CF4-CE72B5692318}"/>
              </a:ext>
            </a:extLst>
          </p:cNvPr>
          <p:cNvSpPr txBox="1"/>
          <p:nvPr/>
        </p:nvSpPr>
        <p:spPr>
          <a:xfrm>
            <a:off x="9784522" y="3848099"/>
            <a:ext cx="502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;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5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A7207-FAD1-41EE-9111-E2C2FBD66B18}"/>
              </a:ext>
            </a:extLst>
          </p:cNvPr>
          <p:cNvSpPr txBox="1"/>
          <p:nvPr/>
        </p:nvSpPr>
        <p:spPr>
          <a:xfrm>
            <a:off x="6477000" y="2773859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CE18D-6AA3-4AD8-B471-A3218B0F5544}"/>
              </a:ext>
            </a:extLst>
          </p:cNvPr>
          <p:cNvSpPr txBox="1"/>
          <p:nvPr/>
        </p:nvSpPr>
        <p:spPr>
          <a:xfrm>
            <a:off x="5410200" y="2781300"/>
            <a:ext cx="1179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PS&gt;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6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36520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741968-A10E-4A12-9794-E16226205069}"/>
              </a:ext>
            </a:extLst>
          </p:cNvPr>
          <p:cNvSpPr/>
          <p:nvPr/>
        </p:nvSpPr>
        <p:spPr>
          <a:xfrm>
            <a:off x="6133751" y="2665659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6465291" y="270510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53915-CA4B-400F-88EE-A5FD7B94DCFE}"/>
              </a:ext>
            </a:extLst>
          </p:cNvPr>
          <p:cNvSpPr/>
          <p:nvPr/>
        </p:nvSpPr>
        <p:spPr>
          <a:xfrm>
            <a:off x="9272345" y="2693938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;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9589491" y="26976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6649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5066951" y="3285447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5066951" y="50126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5066951" y="71172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7810151" y="4991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7505351" y="70956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7505351" y="3238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8930477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8930477" y="3425178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8930477" y="5012693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8930476" y="5924318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8930476" y="7127112"/>
            <a:ext cx="48617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8930477" y="8038737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584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6133751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6160027" y="4910372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6180615" y="7156901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8903227" y="4888779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8619015" y="7135308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8572151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8930477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8930477" y="3425178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9196479" y="488165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9196478" y="5793277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8930476" y="7127112"/>
            <a:ext cx="56237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8930477" y="8038737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6169088" y="3437847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8607488" y="33909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6135634" y="5823066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8878834" y="5801473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6169088" y="8093754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8607488" y="8072161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124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Searching the </a:t>
            </a:r>
            <a:r>
              <a:rPr lang="en-AU" sz="66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PSModulePath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D9666-09A2-4D26-8BDD-262437EFE9BF}"/>
              </a:ext>
            </a:extLst>
          </p:cNvPr>
          <p:cNvSpPr txBox="1"/>
          <p:nvPr/>
        </p:nvSpPr>
        <p:spPr>
          <a:xfrm>
            <a:off x="5486400" y="279837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Import-Module </a:t>
            </a:r>
            <a:r>
              <a:rPr lang="en-AU" sz="4400" dirty="0" err="1">
                <a:latin typeface="Consolas" panose="020B0609020204030204" pitchFamily="49" charset="0"/>
              </a:rPr>
              <a:t>MyModule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95C0-6961-4AE4-A5E5-C905A2338A82}"/>
              </a:ext>
            </a:extLst>
          </p:cNvPr>
          <p:cNvSpPr txBox="1"/>
          <p:nvPr/>
        </p:nvSpPr>
        <p:spPr>
          <a:xfrm>
            <a:off x="2400300" y="3753259"/>
            <a:ext cx="1348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 err="1">
                <a:latin typeface="Consolas" panose="020B0609020204030204" pitchFamily="49" charset="0"/>
              </a:rPr>
              <a:t>PSModulePath</a:t>
            </a:r>
            <a:r>
              <a:rPr lang="en-AU" sz="4400" dirty="0">
                <a:latin typeface="Consolas" panose="020B0609020204030204" pitchFamily="49" charset="0"/>
              </a:rPr>
              <a:t>: “C:\</a:t>
            </a:r>
            <a:r>
              <a:rPr lang="en-AU" sz="4400" dirty="0" err="1">
                <a:latin typeface="Consolas" panose="020B0609020204030204" pitchFamily="49" charset="0"/>
              </a:rPr>
              <a:t>first;C</a:t>
            </a:r>
            <a:r>
              <a:rPr lang="en-AU" sz="4400" dirty="0">
                <a:latin typeface="Consolas" panose="020B0609020204030204" pitchFamily="49" charset="0"/>
              </a:rPr>
              <a:t>:\</a:t>
            </a:r>
            <a:r>
              <a:rPr lang="en-AU" sz="4400" dirty="0" err="1">
                <a:latin typeface="Consolas" panose="020B0609020204030204" pitchFamily="49" charset="0"/>
              </a:rPr>
              <a:t>second;C</a:t>
            </a:r>
            <a:r>
              <a:rPr lang="en-AU" sz="4400" dirty="0">
                <a:latin typeface="Consolas" panose="020B0609020204030204" pitchFamily="49" charset="0"/>
              </a:rPr>
              <a:t>:\third”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31418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4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20590C-A4E6-44D9-A00E-0CF2B92E9433}"/>
              </a:ext>
            </a:extLst>
          </p:cNvPr>
          <p:cNvSpPr txBox="1"/>
          <p:nvPr/>
        </p:nvSpPr>
        <p:spPr>
          <a:xfrm>
            <a:off x="4574071" y="8036016"/>
            <a:ext cx="10039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latin typeface="Consolas" panose="020B0609020204030204" pitchFamily="49" charset="0"/>
              </a:rPr>
              <a:t>$</a:t>
            </a:r>
            <a:r>
              <a:rPr lang="en-AU" sz="4400" b="1" dirty="0" err="1">
                <a:latin typeface="Consolas" panose="020B0609020204030204" pitchFamily="49" charset="0"/>
              </a:rPr>
              <a:t>env:PSModuleAnalysisCachePath</a:t>
            </a:r>
            <a:endParaRPr lang="en-US" sz="4400" b="1" dirty="0">
              <a:latin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01570A6-E963-40D2-8FEE-CC558E26E1D6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204F47-64B3-4E5D-BF81-1C8D103A4DB1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A84905-F67A-45EC-90DA-24DA1B17F5A4}"/>
              </a:ext>
            </a:extLst>
          </p:cNvPr>
          <p:cNvCxnSpPr>
            <a:cxnSpLocks/>
          </p:cNvCxnSpPr>
          <p:nvPr/>
        </p:nvCxnSpPr>
        <p:spPr>
          <a:xfrm flipH="1">
            <a:off x="3276601" y="6870567"/>
            <a:ext cx="663113" cy="66066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14C639-618B-4649-B7C8-D73A4A093C20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861370" y="3057821"/>
            <a:ext cx="1147808" cy="21118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2718641"/>
            <a:ext cx="4535622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88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861370" y="3057821"/>
            <a:ext cx="1147808" cy="21118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2718641"/>
            <a:ext cx="4535622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9B6062-37E9-4C16-B61F-2904DFA84B9B}"/>
              </a:ext>
            </a:extLst>
          </p:cNvPr>
          <p:cNvCxnSpPr>
            <a:cxnSpLocks/>
          </p:cNvCxnSpPr>
          <p:nvPr/>
        </p:nvCxnSpPr>
        <p:spPr>
          <a:xfrm>
            <a:off x="5867400" y="56007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B15FB2-F1CF-45B9-992F-8B1ED3B6548A}"/>
              </a:ext>
            </a:extLst>
          </p:cNvPr>
          <p:cNvCxnSpPr>
            <a:cxnSpLocks/>
          </p:cNvCxnSpPr>
          <p:nvPr/>
        </p:nvCxnSpPr>
        <p:spPr>
          <a:xfrm flipH="1">
            <a:off x="5943600" y="62103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3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stCxn id="33" idx="7"/>
            <a:endCxn id="39" idx="1"/>
          </p:cNvCxnSpPr>
          <p:nvPr/>
        </p:nvCxnSpPr>
        <p:spPr>
          <a:xfrm flipV="1">
            <a:off x="9874399" y="3737521"/>
            <a:ext cx="1134779" cy="14321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3398341"/>
            <a:ext cx="5701296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7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stCxn id="33" idx="7"/>
            <a:endCxn id="39" idx="1"/>
          </p:cNvCxnSpPr>
          <p:nvPr/>
        </p:nvCxnSpPr>
        <p:spPr>
          <a:xfrm flipV="1">
            <a:off x="9874399" y="4423321"/>
            <a:ext cx="1134779" cy="7463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4084141"/>
            <a:ext cx="4764222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9B6062-37E9-4C16-B61F-2904DFA84B9B}"/>
              </a:ext>
            </a:extLst>
          </p:cNvPr>
          <p:cNvCxnSpPr>
            <a:cxnSpLocks/>
          </p:cNvCxnSpPr>
          <p:nvPr/>
        </p:nvCxnSpPr>
        <p:spPr>
          <a:xfrm>
            <a:off x="5867400" y="56007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1A954-CA56-4BFA-8A4A-2D3CF039EFA3}"/>
              </a:ext>
            </a:extLst>
          </p:cNvPr>
          <p:cNvCxnSpPr>
            <a:cxnSpLocks/>
          </p:cNvCxnSpPr>
          <p:nvPr/>
        </p:nvCxnSpPr>
        <p:spPr>
          <a:xfrm>
            <a:off x="3962400" y="4610100"/>
            <a:ext cx="1" cy="533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3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stCxn id="33" idx="7"/>
            <a:endCxn id="39" idx="1"/>
          </p:cNvCxnSpPr>
          <p:nvPr/>
        </p:nvCxnSpPr>
        <p:spPr>
          <a:xfrm flipV="1">
            <a:off x="9874399" y="4423321"/>
            <a:ext cx="1134779" cy="7463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4084141"/>
            <a:ext cx="4764222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1A954-CA56-4BFA-8A4A-2D3CF039EFA3}"/>
              </a:ext>
            </a:extLst>
          </p:cNvPr>
          <p:cNvCxnSpPr>
            <a:cxnSpLocks/>
          </p:cNvCxnSpPr>
          <p:nvPr/>
        </p:nvCxnSpPr>
        <p:spPr>
          <a:xfrm flipV="1">
            <a:off x="3962400" y="46101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15A4C6-2A90-4088-925C-9277E501CDC6}"/>
              </a:ext>
            </a:extLst>
          </p:cNvPr>
          <p:cNvCxnSpPr>
            <a:cxnSpLocks/>
          </p:cNvCxnSpPr>
          <p:nvPr/>
        </p:nvCxnSpPr>
        <p:spPr>
          <a:xfrm flipV="1">
            <a:off x="3048000" y="6798307"/>
            <a:ext cx="880110" cy="85979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491403-DC70-4564-932A-A23481CBD6A6}"/>
              </a:ext>
            </a:extLst>
          </p:cNvPr>
          <p:cNvCxnSpPr>
            <a:cxnSpLocks/>
          </p:cNvCxnSpPr>
          <p:nvPr/>
        </p:nvCxnSpPr>
        <p:spPr>
          <a:xfrm flipH="1">
            <a:off x="5924550" y="6210300"/>
            <a:ext cx="563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6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stCxn id="33" idx="7"/>
            <a:endCxn id="39" idx="1"/>
          </p:cNvCxnSpPr>
          <p:nvPr/>
        </p:nvCxnSpPr>
        <p:spPr>
          <a:xfrm flipV="1">
            <a:off x="9874399" y="5109121"/>
            <a:ext cx="1134779" cy="605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4769941"/>
            <a:ext cx="7507422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3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stCxn id="33" idx="7"/>
            <a:endCxn id="39" idx="1"/>
          </p:cNvCxnSpPr>
          <p:nvPr/>
        </p:nvCxnSpPr>
        <p:spPr>
          <a:xfrm>
            <a:off x="9874399" y="5169719"/>
            <a:ext cx="1134779" cy="5490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5379541"/>
            <a:ext cx="6974022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Invoke-</a:t>
            </a:r>
            <a:r>
              <a:rPr lang="en-AU" sz="4400" dirty="0" err="1">
                <a:latin typeface="Consolas" panose="020B0609020204030204" pitchFamily="49" charset="0"/>
              </a:rPr>
              <a:t>ScriptAnalyzer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BE8A35-67E4-4BC4-9AFD-5A5A27D6535C}"/>
              </a:ext>
            </a:extLst>
          </p:cNvPr>
          <p:cNvCxnSpPr>
            <a:cxnSpLocks/>
          </p:cNvCxnSpPr>
          <p:nvPr/>
        </p:nvCxnSpPr>
        <p:spPr>
          <a:xfrm flipV="1">
            <a:off x="5867400" y="5753100"/>
            <a:ext cx="493085" cy="115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7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E6A4D-F6AD-4054-8F8D-7B38DC988367}"/>
              </a:ext>
            </a:extLst>
          </p:cNvPr>
          <p:cNvSpPr/>
          <p:nvPr/>
        </p:nvSpPr>
        <p:spPr>
          <a:xfrm>
            <a:off x="16992600" y="9791700"/>
            <a:ext cx="7620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B7FA6-C304-4479-963C-1987106CA8FB}"/>
              </a:ext>
            </a:extLst>
          </p:cNvPr>
          <p:cNvSpPr/>
          <p:nvPr/>
        </p:nvSpPr>
        <p:spPr>
          <a:xfrm>
            <a:off x="15316200" y="9817859"/>
            <a:ext cx="8763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553F4-B5C5-411A-9D18-5E847BBAF8A3}"/>
              </a:ext>
            </a:extLst>
          </p:cNvPr>
          <p:cNvSpPr/>
          <p:nvPr/>
        </p:nvSpPr>
        <p:spPr>
          <a:xfrm>
            <a:off x="1676400" y="9768489"/>
            <a:ext cx="342900" cy="304800"/>
          </a:xfrm>
          <a:prstGeom prst="rect">
            <a:avLst/>
          </a:prstGeom>
          <a:solidFill>
            <a:srgbClr val="E8E4E4"/>
          </a:solidFill>
          <a:ln>
            <a:solidFill>
              <a:srgbClr val="E8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C12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71C2-036B-4D9B-A659-FDF20AB7CF3F}"/>
              </a:ext>
            </a:extLst>
          </p:cNvPr>
          <p:cNvSpPr txBox="1"/>
          <p:nvPr/>
        </p:nvSpPr>
        <p:spPr>
          <a:xfrm>
            <a:off x="16898216" y="9745668"/>
            <a:ext cx="950768" cy="35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AU" sz="2400" b="1" dirty="0">
                <a:solidFill>
                  <a:srgbClr val="0F1544"/>
                </a:solidFill>
                <a:latin typeface="Space Mono" panose="02000809030000020004" pitchFamily="49" charset="0"/>
              </a:rPr>
              <a:t>7.0</a:t>
            </a:r>
            <a:endParaRPr lang="en-US" sz="24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168B-1AA2-459F-AFDB-192B4BD8F9C3}"/>
              </a:ext>
            </a:extLst>
          </p:cNvPr>
          <p:cNvSpPr txBox="1"/>
          <p:nvPr/>
        </p:nvSpPr>
        <p:spPr>
          <a:xfrm>
            <a:off x="15220950" y="9746431"/>
            <a:ext cx="87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>
                <a:solidFill>
                  <a:srgbClr val="0F1544"/>
                </a:solidFill>
                <a:latin typeface="Space mono" panose="02000809030000020004" pitchFamily="49" charset="0"/>
              </a:rPr>
              <a:t>LF</a:t>
            </a:r>
            <a:endParaRPr lang="en-US" sz="2600" b="1" dirty="0">
              <a:solidFill>
                <a:srgbClr val="0F1544"/>
              </a:solidFill>
              <a:latin typeface="Space mono" panose="0200080903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38479-6F96-40F9-BDF6-4D893D1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04899"/>
            <a:ext cx="16687800" cy="1724322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Dubai Medium" panose="020B0603030403030204" pitchFamily="34" charset="-78"/>
                <a:cs typeface="Dubai Medium" panose="020B0603030403030204" pitchFamily="34" charset="-78"/>
              </a:rPr>
              <a:t>Command resolution and autoloading</a:t>
            </a:r>
            <a:endParaRPr lang="en-US" sz="66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8354E-4153-489D-ACDB-6F52F9109AC5}"/>
              </a:ext>
            </a:extLst>
          </p:cNvPr>
          <p:cNvSpPr/>
          <p:nvPr/>
        </p:nvSpPr>
        <p:spPr>
          <a:xfrm>
            <a:off x="10995474" y="2705100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31719-0D7B-4181-BEDE-4A72F29775B5}"/>
              </a:ext>
            </a:extLst>
          </p:cNvPr>
          <p:cNvSpPr/>
          <p:nvPr/>
        </p:nvSpPr>
        <p:spPr>
          <a:xfrm>
            <a:off x="10972800" y="402922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79697-449D-4C32-9E40-51B9C7FC1EDF}"/>
              </a:ext>
            </a:extLst>
          </p:cNvPr>
          <p:cNvSpPr/>
          <p:nvPr/>
        </p:nvSpPr>
        <p:spPr>
          <a:xfrm>
            <a:off x="10984327" y="5355948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A39D3-2CE8-4227-9E36-F68C0ACDF063}"/>
              </a:ext>
            </a:extLst>
          </p:cNvPr>
          <p:cNvSpPr/>
          <p:nvPr/>
        </p:nvSpPr>
        <p:spPr>
          <a:xfrm>
            <a:off x="13716000" y="40005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1B81C-EEF2-4D18-A8CA-831B36B69217}"/>
              </a:ext>
            </a:extLst>
          </p:cNvPr>
          <p:cNvSpPr/>
          <p:nvPr/>
        </p:nvSpPr>
        <p:spPr>
          <a:xfrm>
            <a:off x="13422727" y="5334355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A8D14-7B85-43B4-842E-457F4A8E5484}"/>
              </a:ext>
            </a:extLst>
          </p:cNvPr>
          <p:cNvSpPr/>
          <p:nvPr/>
        </p:nvSpPr>
        <p:spPr>
          <a:xfrm>
            <a:off x="13433874" y="27051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CBC9B-B4E0-48FD-B6C6-D482034151FE}"/>
              </a:ext>
            </a:extLst>
          </p:cNvPr>
          <p:cNvSpPr/>
          <p:nvPr/>
        </p:nvSpPr>
        <p:spPr>
          <a:xfrm>
            <a:off x="13792200" y="2714077"/>
            <a:ext cx="2396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ModA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0F904-2D48-4DDF-966D-7F56237A2C3C}"/>
              </a:ext>
            </a:extLst>
          </p:cNvPr>
          <p:cNvSpPr/>
          <p:nvPr/>
        </p:nvSpPr>
        <p:spPr>
          <a:xfrm>
            <a:off x="13734189" y="337079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/>
              <a:t>ModB.psm1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82ECA-9898-4A20-A8F9-8AF2C5C861AF}"/>
              </a:ext>
            </a:extLst>
          </p:cNvPr>
          <p:cNvSpPr/>
          <p:nvPr/>
        </p:nvSpPr>
        <p:spPr>
          <a:xfrm>
            <a:off x="14020800" y="4000500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ModC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6175-1595-49DD-BECE-6578354D7BB7}"/>
              </a:ext>
            </a:extLst>
          </p:cNvPr>
          <p:cNvSpPr/>
          <p:nvPr/>
        </p:nvSpPr>
        <p:spPr>
          <a:xfrm>
            <a:off x="14070609" y="4686300"/>
            <a:ext cx="47507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RandomDirectory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3A6E1-2269-404A-A403-C759E507F6D9}"/>
              </a:ext>
            </a:extLst>
          </p:cNvPr>
          <p:cNvSpPr/>
          <p:nvPr/>
        </p:nvSpPr>
        <p:spPr>
          <a:xfrm>
            <a:off x="13734189" y="5364659"/>
            <a:ext cx="457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PSScriptAnalyzer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B32D1A-4473-4FFB-84A9-156AE280F7A5}"/>
              </a:ext>
            </a:extLst>
          </p:cNvPr>
          <p:cNvSpPr/>
          <p:nvPr/>
        </p:nvSpPr>
        <p:spPr>
          <a:xfrm>
            <a:off x="13734189" y="5995442"/>
            <a:ext cx="312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/>
              <a:t>ModE</a:t>
            </a:r>
            <a:r>
              <a:rPr lang="en-AU" sz="4400" dirty="0"/>
              <a:t>\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26B2A-7AC3-4C0F-8B0F-FE8F8F859C8D}"/>
              </a:ext>
            </a:extLst>
          </p:cNvPr>
          <p:cNvSpPr/>
          <p:nvPr/>
        </p:nvSpPr>
        <p:spPr>
          <a:xfrm>
            <a:off x="10972800" y="3383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C:\first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C182E-39ED-46EB-A737-470CDA05B173}"/>
              </a:ext>
            </a:extLst>
          </p:cNvPr>
          <p:cNvSpPr/>
          <p:nvPr/>
        </p:nvSpPr>
        <p:spPr>
          <a:xfrm>
            <a:off x="13411200" y="3336512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2532-AF9F-4EA1-B490-0E81541FA167}"/>
              </a:ext>
            </a:extLst>
          </p:cNvPr>
          <p:cNvSpPr/>
          <p:nvPr/>
        </p:nvSpPr>
        <p:spPr>
          <a:xfrm>
            <a:off x="10990989" y="4707893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C:\second</a:t>
            </a:r>
            <a:endParaRPr lang="en-US" sz="4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7CE82-09AD-4D61-BA1E-9B079F3B77E8}"/>
              </a:ext>
            </a:extLst>
          </p:cNvPr>
          <p:cNvSpPr/>
          <p:nvPr/>
        </p:nvSpPr>
        <p:spPr>
          <a:xfrm>
            <a:off x="13734189" y="4686300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15DDBF-E116-4C7A-8365-7B30F344C1D2}"/>
              </a:ext>
            </a:extLst>
          </p:cNvPr>
          <p:cNvSpPr/>
          <p:nvPr/>
        </p:nvSpPr>
        <p:spPr>
          <a:xfrm>
            <a:off x="10972800" y="6050459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C:\third</a:t>
            </a:r>
            <a:endParaRPr lang="en-US" sz="4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4E9ED-5FDF-4111-9B80-A509231337DA}"/>
              </a:ext>
            </a:extLst>
          </p:cNvPr>
          <p:cNvSpPr/>
          <p:nvPr/>
        </p:nvSpPr>
        <p:spPr>
          <a:xfrm>
            <a:off x="13411200" y="6028866"/>
            <a:ext cx="4956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latin typeface="Consolas" panose="020B0609020204030204" pitchFamily="49" charset="0"/>
              </a:rPr>
              <a:t>\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85A27-B70B-4BB1-A02E-8348BDB603AC}"/>
              </a:ext>
            </a:extLst>
          </p:cNvPr>
          <p:cNvSpPr/>
          <p:nvPr/>
        </p:nvSpPr>
        <p:spPr>
          <a:xfrm>
            <a:off x="1789665" y="5295900"/>
            <a:ext cx="396447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AnalysisCache</a:t>
            </a:r>
            <a:endParaRPr lang="en-US" sz="4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69EF5-052D-48C0-B71C-0ECED71EF145}"/>
              </a:ext>
            </a:extLst>
          </p:cNvPr>
          <p:cNvSpPr/>
          <p:nvPr/>
        </p:nvSpPr>
        <p:spPr>
          <a:xfrm>
            <a:off x="1295400" y="2857500"/>
            <a:ext cx="4953000" cy="15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/>
              <a:t>ScriptAnalysis</a:t>
            </a:r>
            <a:endParaRPr lang="en-US" sz="4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C8EC4-E455-4682-BE4A-058B32AD12D9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3771900" y="4432167"/>
            <a:ext cx="1" cy="863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CF70FEF-6010-455A-8757-7D5798DE0A91}"/>
              </a:ext>
            </a:extLst>
          </p:cNvPr>
          <p:cNvSpPr/>
          <p:nvPr/>
        </p:nvSpPr>
        <p:spPr>
          <a:xfrm>
            <a:off x="6581329" y="4833385"/>
            <a:ext cx="3858071" cy="2296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Command</a:t>
            </a:r>
          </a:p>
          <a:p>
            <a:pPr algn="ctr"/>
            <a:r>
              <a:rPr lang="en-AU" sz="4400" dirty="0"/>
              <a:t>Discovery</a:t>
            </a:r>
            <a:endParaRPr lang="en-US" sz="4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2A297A-1BB8-438C-9E7E-4B6B4334F4ED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flipH="1">
            <a:off x="5754136" y="5981700"/>
            <a:ext cx="827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15F79-C874-436D-A70C-8B76FD57176B}"/>
              </a:ext>
            </a:extLst>
          </p:cNvPr>
          <p:cNvSpPr/>
          <p:nvPr/>
        </p:nvSpPr>
        <p:spPr>
          <a:xfrm>
            <a:off x="609600" y="7795261"/>
            <a:ext cx="3964471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FS Cache</a:t>
            </a:r>
            <a:endParaRPr lang="en-US" sz="4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2350B9-5121-49F2-88DC-C2CFCD106668}"/>
              </a:ext>
            </a:extLst>
          </p:cNvPr>
          <p:cNvCxnSpPr>
            <a:endCxn id="9" idx="2"/>
          </p:cNvCxnSpPr>
          <p:nvPr/>
        </p:nvCxnSpPr>
        <p:spPr>
          <a:xfrm flipV="1">
            <a:off x="2514600" y="6667500"/>
            <a:ext cx="1257301" cy="1219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245741-C7D1-4204-B34C-9EFA7A57F1E5}"/>
              </a:ext>
            </a:extLst>
          </p:cNvPr>
          <p:cNvCxnSpPr>
            <a:cxnSpLocks/>
            <a:stCxn id="33" idx="7"/>
            <a:endCxn id="39" idx="1"/>
          </p:cNvCxnSpPr>
          <p:nvPr/>
        </p:nvCxnSpPr>
        <p:spPr>
          <a:xfrm>
            <a:off x="9874399" y="5169719"/>
            <a:ext cx="1134779" cy="5490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EA61E3-02D8-4D06-BDFE-5DF0CD9A2022}"/>
              </a:ext>
            </a:extLst>
          </p:cNvPr>
          <p:cNvSpPr/>
          <p:nvPr/>
        </p:nvSpPr>
        <p:spPr>
          <a:xfrm>
            <a:off x="11009178" y="5379541"/>
            <a:ext cx="6974022" cy="678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6DA70-B18E-4945-BA87-E19432129C1C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8510364" y="7130014"/>
            <a:ext cx="1" cy="8254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51C3D8-B731-4A7C-94DA-26696117901A}"/>
              </a:ext>
            </a:extLst>
          </p:cNvPr>
          <p:cNvSpPr txBox="1"/>
          <p:nvPr/>
        </p:nvSpPr>
        <p:spPr>
          <a:xfrm>
            <a:off x="5562600" y="7955459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latin typeface="Consolas" panose="020B0609020204030204" pitchFamily="49" charset="0"/>
              </a:rPr>
              <a:t>Invoke-</a:t>
            </a:r>
            <a:r>
              <a:rPr lang="en-AU" sz="4400" b="1" dirty="0" err="1">
                <a:latin typeface="Consolas" panose="020B0609020204030204" pitchFamily="49" charset="0"/>
              </a:rPr>
              <a:t>ScriptAnalyzer</a:t>
            </a:r>
            <a:endParaRPr lang="en-US" sz="4400" b="1" dirty="0"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1D1171-128D-4180-AC17-0678660E093A}"/>
              </a:ext>
            </a:extLst>
          </p:cNvPr>
          <p:cNvCxnSpPr>
            <a:cxnSpLocks/>
          </p:cNvCxnSpPr>
          <p:nvPr/>
        </p:nvCxnSpPr>
        <p:spPr>
          <a:xfrm flipH="1">
            <a:off x="5930269" y="6134100"/>
            <a:ext cx="49308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6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18473</TotalTime>
  <Words>5148</Words>
  <Application>Microsoft Office PowerPoint</Application>
  <PresentationFormat>Custom</PresentationFormat>
  <Paragraphs>1791</Paragraphs>
  <Slides>123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1" baseType="lpstr">
      <vt:lpstr>Dubai Medium</vt:lpstr>
      <vt:lpstr>Calibri</vt:lpstr>
      <vt:lpstr>Bahnschrift SemiCondensed</vt:lpstr>
      <vt:lpstr>Consolas</vt:lpstr>
      <vt:lpstr>Space Mono</vt:lpstr>
      <vt:lpstr>Space Mono</vt:lpstr>
      <vt:lpstr>Arial</vt:lpstr>
      <vt:lpstr>Office Theme</vt:lpstr>
      <vt:lpstr>PowerPoint Presentation</vt:lpstr>
      <vt:lpstr>Modules? What are those?</vt:lpstr>
      <vt:lpstr>Modules? What are those?</vt:lpstr>
      <vt:lpstr>Why should PowerShell have modules?</vt:lpstr>
      <vt:lpstr>The module (digestive) system</vt:lpstr>
      <vt:lpstr>Module discovery</vt:lpstr>
      <vt:lpstr>The PSModulePath</vt:lpstr>
      <vt:lpstr>How modules are structured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Searching the PSModulePath</vt:lpstr>
      <vt:lpstr>Loading a module</vt:lpstr>
      <vt:lpstr>The PSModuleInfo object</vt:lpstr>
      <vt:lpstr>Loading binary (DLL) modules</vt:lpstr>
      <vt:lpstr>Loading script (PSM1) modules</vt:lpstr>
      <vt:lpstr>Loading a PS1</vt:lpstr>
      <vt:lpstr>Loading CDXML modules</vt:lpstr>
      <vt:lpstr>The module manifest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Loading manifest (PSD1) modules</vt:lpstr>
      <vt:lpstr>Module scope</vt:lpstr>
      <vt:lpstr>Module scope</vt:lpstr>
      <vt:lpstr>Module scope</vt:lpstr>
      <vt:lpstr>Module scope</vt:lpstr>
      <vt:lpstr>Module scope</vt:lpstr>
      <vt:lpstr>Module scope</vt:lpstr>
      <vt:lpstr>Module scope</vt:lpstr>
      <vt:lpstr>Module scope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Command resolution and autoloading</vt:lpstr>
      <vt:lpstr>Determining exports without loading</vt:lpstr>
      <vt:lpstr>Classes and modules</vt:lpstr>
      <vt:lpstr>Classes and modules</vt:lpstr>
      <vt:lpstr>Classes and modules</vt:lpstr>
      <vt:lpstr>Classes and modules</vt:lpstr>
      <vt:lpstr>Classes and modules</vt:lpstr>
      <vt:lpstr>Classes and modules</vt:lpstr>
      <vt:lpstr>Classes and modules</vt:lpstr>
      <vt:lpstr>Classes and modules</vt:lpstr>
      <vt:lpstr>Classes and modules</vt:lpstr>
      <vt:lpstr>Classes and modules</vt:lpstr>
      <vt:lpstr>Removing modules</vt:lpstr>
      <vt:lpstr>Removing modules</vt:lpstr>
      <vt:lpstr>Removing modules</vt:lpstr>
      <vt:lpstr>Removing modules</vt:lpstr>
      <vt:lpstr>Removing modules</vt:lpstr>
      <vt:lpstr>Removing modules</vt:lpstr>
      <vt:lpstr>Removing modules</vt:lpstr>
      <vt:lpstr>Removing modules</vt:lpstr>
      <vt:lpstr>Removing modules</vt:lpstr>
      <vt:lpstr>Final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Robert Holt</cp:lastModifiedBy>
  <cp:revision>228</cp:revision>
  <dcterms:created xsi:type="dcterms:W3CDTF">2006-08-16T00:00:00Z</dcterms:created>
  <dcterms:modified xsi:type="dcterms:W3CDTF">2019-09-19T04:27:37Z</dcterms:modified>
  <dc:identifier>DADhJp9RznA</dc:identifier>
</cp:coreProperties>
</file>