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9" r:id="rId2"/>
    <p:sldId id="260" r:id="rId3"/>
    <p:sldId id="265" r:id="rId4"/>
    <p:sldId id="266" r:id="rId5"/>
    <p:sldId id="267" r:id="rId6"/>
    <p:sldId id="261" r:id="rId7"/>
    <p:sldId id="268" r:id="rId8"/>
    <p:sldId id="262" r:id="rId9"/>
    <p:sldId id="269" r:id="rId10"/>
    <p:sldId id="263" r:id="rId11"/>
    <p:sldId id="270" r:id="rId12"/>
    <p:sldId id="271" r:id="rId13"/>
    <p:sldId id="264" r:id="rId14"/>
  </p:sldIdLst>
  <p:sldSz cx="18288000" cy="10287000"/>
  <p:notesSz cx="6858000" cy="9144000"/>
  <p:embeddedFontLst>
    <p:embeddedFont>
      <p:font typeface="Bahnschrift SemiCondensed" panose="020B0502040204020203" pitchFamily="34" charset="0"/>
      <p:regular r:id="rId16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Dubai Medium" panose="020B0603030403030204" pitchFamily="34" charset="-78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2A790FE-071F-4B5D-AD63-9CDB0CCB715B}">
          <p14:sldIdLst>
            <p14:sldId id="259"/>
            <p14:sldId id="260"/>
            <p14:sldId id="265"/>
            <p14:sldId id="266"/>
            <p14:sldId id="267"/>
            <p14:sldId id="261"/>
            <p14:sldId id="268"/>
            <p14:sldId id="262"/>
            <p14:sldId id="269"/>
            <p14:sldId id="263"/>
            <p14:sldId id="270"/>
            <p14:sldId id="271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15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22" autoAdjust="0"/>
  </p:normalViewPr>
  <p:slideViewPr>
    <p:cSldViewPr>
      <p:cViewPr varScale="1">
        <p:scale>
          <a:sx n="54" d="100"/>
          <a:sy n="54" d="100"/>
        </p:scale>
        <p:origin x="51" y="5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82031E-CC76-4CD4-B9E1-CA1DF7176803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88A43-E6D0-42D1-8646-D1BD11322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00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F07137-5EA9-4A26-9AEE-D947CFE284D0}"/>
              </a:ext>
            </a:extLst>
          </p:cNvPr>
          <p:cNvSpPr txBox="1"/>
          <p:nvPr/>
        </p:nvSpPr>
        <p:spPr>
          <a:xfrm>
            <a:off x="3200400" y="1943100"/>
            <a:ext cx="11887200" cy="153888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400" dirty="0">
                <a:solidFill>
                  <a:srgbClr val="0F1544"/>
                </a:solidFill>
                <a:latin typeface="Dubai Medium"/>
                <a:cs typeface="Dubai Medium"/>
              </a:rPr>
              <a:t>Better Ops Together</a:t>
            </a:r>
            <a:endParaRPr lang="en-US" dirty="0">
              <a:solidFill>
                <a:srgbClr val="0F1544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4E560D-5201-4258-A16C-54FA205073F4}"/>
              </a:ext>
            </a:extLst>
          </p:cNvPr>
          <p:cNvSpPr txBox="1"/>
          <p:nvPr/>
        </p:nvSpPr>
        <p:spPr>
          <a:xfrm>
            <a:off x="2171700" y="3481983"/>
            <a:ext cx="13944600" cy="1446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400" dirty="0">
                <a:solidFill>
                  <a:schemeClr val="bg1">
                    <a:lumMod val="50000"/>
                  </a:schemeClr>
                </a:solidFill>
                <a:latin typeface="Dubai Medium"/>
                <a:cs typeface="Dubai Medium"/>
              </a:rPr>
              <a:t>Practical PowerShell Pair Programming Patterns and Practices with VS Code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DD8BAC-A2F5-4F32-8943-DF53A9201993}"/>
              </a:ext>
            </a:extLst>
          </p:cNvPr>
          <p:cNvSpPr txBox="1"/>
          <p:nvPr/>
        </p:nvSpPr>
        <p:spPr>
          <a:xfrm>
            <a:off x="3713018" y="5981700"/>
            <a:ext cx="10861964" cy="15542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6000" dirty="0">
                <a:solidFill>
                  <a:srgbClr val="0F1544"/>
                </a:solidFill>
                <a:latin typeface="Bahnschrift SemiCondensed"/>
                <a:cs typeface="Dubai Medium"/>
              </a:rPr>
              <a:t>Mark Kraus</a:t>
            </a:r>
            <a:br>
              <a:rPr lang="en-US" sz="6000" dirty="0">
                <a:latin typeface="Bahnschrift SemiCondensed" panose="020B0502040204020203" pitchFamily="34" charset="0"/>
                <a:cs typeface="Dubai Medium" panose="020B0604020202020204" pitchFamily="34" charset="-78"/>
              </a:rPr>
            </a:br>
            <a:r>
              <a:rPr lang="en-US" sz="3500" dirty="0">
                <a:solidFill>
                  <a:schemeClr val="bg1">
                    <a:lumMod val="50000"/>
                  </a:schemeClr>
                </a:solidFill>
                <a:latin typeface="Bahnschrift SemiCondensed"/>
                <a:cs typeface="Dubai Medium"/>
              </a:rPr>
              <a:t>Staff Systems Engineer, LinkedIn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Bahnschrift SemiCondensed"/>
              <a:cs typeface="Dubai Medium"/>
            </a:endParaRPr>
          </a:p>
        </p:txBody>
      </p:sp>
    </p:spTree>
    <p:extLst>
      <p:ext uri="{BB962C8B-B14F-4D97-AF65-F5344CB8AC3E}">
        <p14:creationId xmlns:p14="http://schemas.microsoft.com/office/powerpoint/2010/main" val="3089228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61FF6337-8964-4932-A954-19196BBB9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57275"/>
            <a:ext cx="11049000" cy="1162050"/>
          </a:xfrm>
        </p:spPr>
        <p:txBody>
          <a:bodyPr>
            <a:noAutofit/>
          </a:bodyPr>
          <a:lstStyle/>
          <a:p>
            <a:pPr algn="l"/>
            <a:r>
              <a:rPr lang="en-US" sz="6000" b="1" dirty="0">
                <a:solidFill>
                  <a:srgbClr val="0F1544"/>
                </a:solidFill>
                <a:latin typeface="Consolas" panose="020B0609020204030204" pitchFamily="49" charset="0"/>
                <a:cs typeface="Aharoni" panose="020B0604020202020204" pitchFamily="2" charset="-79"/>
              </a:rPr>
              <a:t>Notes from the Field</a:t>
            </a: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D8D51A3C-DF64-41C8-AC40-A5F4F49F149B}"/>
              </a:ext>
            </a:extLst>
          </p:cNvPr>
          <p:cNvSpPr txBox="1">
            <a:spLocks/>
          </p:cNvSpPr>
          <p:nvPr/>
        </p:nvSpPr>
        <p:spPr>
          <a:xfrm>
            <a:off x="762000" y="2552700"/>
            <a:ext cx="11430000" cy="69342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4000" b="1" dirty="0">
                <a:solidFill>
                  <a:srgbClr val="0F1544"/>
                </a:solidFill>
                <a:latin typeface="Consolas" panose="020B0609020204030204" pitchFamily="49" charset="0"/>
              </a:rPr>
              <a:t>Swap between Navigator and Driver</a:t>
            </a:r>
          </a:p>
          <a:p>
            <a:pPr marL="285750" indent="-285750"/>
            <a:r>
              <a:rPr lang="en-US" sz="4000" b="1" dirty="0">
                <a:solidFill>
                  <a:srgbClr val="0F1544"/>
                </a:solidFill>
                <a:latin typeface="Consolas" panose="020B0609020204030204" pitchFamily="49" charset="0"/>
              </a:rPr>
              <a:t>Work separate tickets for the same issue</a:t>
            </a:r>
          </a:p>
          <a:p>
            <a:pPr marL="285750" indent="-285750"/>
            <a:r>
              <a:rPr lang="en-US" sz="4000" b="1" dirty="0">
                <a:solidFill>
                  <a:srgbClr val="0F1544"/>
                </a:solidFill>
                <a:latin typeface="Consolas" panose="020B0609020204030204" pitchFamily="49" charset="0"/>
              </a:rPr>
              <a:t>Show training value to management</a:t>
            </a:r>
          </a:p>
          <a:p>
            <a:pPr marL="285750" indent="-285750"/>
            <a:r>
              <a:rPr lang="en-US" sz="4000" b="1" dirty="0">
                <a:solidFill>
                  <a:srgbClr val="0F1544"/>
                </a:solidFill>
                <a:latin typeface="Consolas" panose="020B0609020204030204" pitchFamily="49" charset="0"/>
              </a:rPr>
              <a:t>Make as much time as possible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98B097-E2B2-4BC7-B3B6-CE3A98A9A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7400" y="741308"/>
            <a:ext cx="8915400" cy="891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663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61FF6337-8964-4932-A954-19196BBB9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57275"/>
            <a:ext cx="11049000" cy="1162050"/>
          </a:xfrm>
        </p:spPr>
        <p:txBody>
          <a:bodyPr>
            <a:noAutofit/>
          </a:bodyPr>
          <a:lstStyle/>
          <a:p>
            <a:pPr algn="l"/>
            <a:r>
              <a:rPr lang="en-US" sz="6000" b="1" dirty="0">
                <a:solidFill>
                  <a:srgbClr val="0F1544"/>
                </a:solidFill>
                <a:latin typeface="Consolas" panose="020B0609020204030204" pitchFamily="49" charset="0"/>
                <a:cs typeface="Aharoni" panose="020B0604020202020204" pitchFamily="2" charset="-79"/>
              </a:rPr>
              <a:t>Mob Programming</a:t>
            </a: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D8D51A3C-DF64-41C8-AC40-A5F4F49F149B}"/>
              </a:ext>
            </a:extLst>
          </p:cNvPr>
          <p:cNvSpPr txBox="1">
            <a:spLocks/>
          </p:cNvSpPr>
          <p:nvPr/>
        </p:nvSpPr>
        <p:spPr>
          <a:xfrm>
            <a:off x="762000" y="2552700"/>
            <a:ext cx="11430000" cy="69342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4000" b="1" dirty="0">
                <a:solidFill>
                  <a:srgbClr val="0F1544"/>
                </a:solidFill>
                <a:latin typeface="Consolas" panose="020B0609020204030204" pitchFamily="49" charset="0"/>
              </a:rPr>
              <a:t>3 or more people programming the same code</a:t>
            </a:r>
          </a:p>
          <a:p>
            <a:pPr marL="285750" indent="-285750"/>
            <a:r>
              <a:rPr lang="en-US" sz="4000" b="1" dirty="0">
                <a:solidFill>
                  <a:srgbClr val="0F1544"/>
                </a:solidFill>
                <a:latin typeface="Consolas" panose="020B0609020204030204" pitchFamily="49" charset="0"/>
              </a:rPr>
              <a:t>Great for complex or cross-discipline issues</a:t>
            </a:r>
          </a:p>
          <a:p>
            <a:pPr marL="285750" indent="-285750"/>
            <a:r>
              <a:rPr lang="en-US" sz="4000" b="1" dirty="0">
                <a:solidFill>
                  <a:srgbClr val="0F1544"/>
                </a:solidFill>
                <a:latin typeface="Consolas" panose="020B0609020204030204" pitchFamily="49" charset="0"/>
              </a:rPr>
              <a:t>One person codes</a:t>
            </a:r>
          </a:p>
          <a:p>
            <a:pPr marL="285750" indent="-285750"/>
            <a:r>
              <a:rPr lang="en-US" sz="4000" b="1" dirty="0">
                <a:solidFill>
                  <a:srgbClr val="0F1544"/>
                </a:solidFill>
                <a:latin typeface="Consolas" panose="020B0609020204030204" pitchFamily="49" charset="0"/>
              </a:rPr>
              <a:t>Others:</a:t>
            </a:r>
          </a:p>
          <a:p>
            <a:pPr marL="685800" lvl="1"/>
            <a:r>
              <a:rPr lang="en-US" sz="3600" b="1" dirty="0">
                <a:solidFill>
                  <a:srgbClr val="0F1544"/>
                </a:solidFill>
                <a:latin typeface="Consolas" panose="020B0609020204030204" pitchFamily="49" charset="0"/>
              </a:rPr>
              <a:t>Navigate</a:t>
            </a:r>
          </a:p>
          <a:p>
            <a:pPr marL="685800" lvl="1"/>
            <a:r>
              <a:rPr lang="en-US" sz="3600" b="1" dirty="0">
                <a:solidFill>
                  <a:srgbClr val="0F1544"/>
                </a:solidFill>
                <a:latin typeface="Consolas" panose="020B0609020204030204" pitchFamily="49" charset="0"/>
              </a:rPr>
              <a:t>Whiteboard</a:t>
            </a:r>
          </a:p>
          <a:p>
            <a:pPr marL="685800" lvl="1"/>
            <a:r>
              <a:rPr lang="en-US" sz="3600" b="1" dirty="0">
                <a:solidFill>
                  <a:srgbClr val="0F1544"/>
                </a:solidFill>
                <a:latin typeface="Consolas" panose="020B0609020204030204" pitchFamily="49" charset="0"/>
              </a:rPr>
              <a:t>Research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76A01F-BAF6-400F-890D-3F82A0ADF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0" y="800100"/>
            <a:ext cx="8915400" cy="891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609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59506D-4331-42C0-8734-D60B8289C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599" y="695324"/>
            <a:ext cx="8943975" cy="8943975"/>
          </a:xfrm>
          <a:prstGeom prst="rect">
            <a:avLst/>
          </a:prstGeom>
        </p:spPr>
      </p:pic>
      <p:sp>
        <p:nvSpPr>
          <p:cNvPr id="7" name="Title 4">
            <a:extLst>
              <a:ext uri="{FF2B5EF4-FFF2-40B4-BE49-F238E27FC236}">
                <a16:creationId xmlns:a16="http://schemas.microsoft.com/office/drawing/2014/main" id="{C5AA709F-3F2F-46FB-82F5-ED23455FF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43300"/>
            <a:ext cx="12192000" cy="2609850"/>
          </a:xfrm>
        </p:spPr>
        <p:txBody>
          <a:bodyPr>
            <a:noAutofit/>
          </a:bodyPr>
          <a:lstStyle/>
          <a:p>
            <a:r>
              <a:rPr lang="en-US" sz="8800" b="1" dirty="0">
                <a:solidFill>
                  <a:srgbClr val="0F1544"/>
                </a:solidFill>
                <a:latin typeface="Consolas" panose="020B0609020204030204" pitchFamily="49" charset="0"/>
                <a:cs typeface="Aharoni" panose="020B0604020202020204" pitchFamily="2" charset="-79"/>
              </a:rPr>
              <a:t>Visual Studio Code</a:t>
            </a:r>
            <a:br>
              <a:rPr lang="en-US" sz="8800" b="1" dirty="0">
                <a:solidFill>
                  <a:srgbClr val="0F1544"/>
                </a:solidFill>
                <a:latin typeface="Consolas" panose="020B0609020204030204" pitchFamily="49" charset="0"/>
                <a:cs typeface="Aharoni" panose="020B0604020202020204" pitchFamily="2" charset="-79"/>
              </a:rPr>
            </a:br>
            <a:r>
              <a:rPr lang="en-US" sz="8800" b="1" dirty="0">
                <a:solidFill>
                  <a:srgbClr val="0F1544"/>
                </a:solidFill>
                <a:latin typeface="Consolas" panose="020B0609020204030204" pitchFamily="49" charset="0"/>
                <a:cs typeface="Aharoni" panose="020B0604020202020204" pitchFamily="2" charset="-79"/>
              </a:rPr>
              <a:t>Live Share</a:t>
            </a:r>
            <a:br>
              <a:rPr lang="en-US" sz="8800" b="1" dirty="0">
                <a:solidFill>
                  <a:srgbClr val="0F1544"/>
                </a:solidFill>
                <a:latin typeface="Consolas" panose="020B0609020204030204" pitchFamily="49" charset="0"/>
                <a:cs typeface="Aharoni" panose="020B0604020202020204" pitchFamily="2" charset="-79"/>
              </a:rPr>
            </a:br>
            <a:r>
              <a:rPr lang="en-US" sz="8800" b="1" dirty="0">
                <a:solidFill>
                  <a:srgbClr val="0F1544"/>
                </a:solidFill>
                <a:latin typeface="Consolas" panose="020B0609020204030204" pitchFamily="49" charset="0"/>
                <a:cs typeface="Aharoni" panose="020B0604020202020204" pitchFamily="2" charset="-79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79359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8B86D7-F5E9-4426-8F00-6433C8F4A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800" y="2324100"/>
            <a:ext cx="8277105" cy="6228316"/>
          </a:xfrm>
          <a:prstGeom prst="rect">
            <a:avLst/>
          </a:prstGeom>
        </p:spPr>
      </p:pic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FCADB76A-98F2-4284-8EA1-FBB1DBBAC32C}"/>
              </a:ext>
            </a:extLst>
          </p:cNvPr>
          <p:cNvSpPr txBox="1">
            <a:spLocks/>
          </p:cNvSpPr>
          <p:nvPr/>
        </p:nvSpPr>
        <p:spPr>
          <a:xfrm>
            <a:off x="381000" y="3086100"/>
            <a:ext cx="8610600" cy="64008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3600" b="1" dirty="0">
                <a:solidFill>
                  <a:srgbClr val="0F1544"/>
                </a:solidFill>
                <a:latin typeface="Consolas" panose="020B0609020204030204" pitchFamily="49" charset="0"/>
              </a:rPr>
              <a:t>Twitter: @markekraus</a:t>
            </a:r>
          </a:p>
          <a:p>
            <a:pPr marL="285750" indent="-285750"/>
            <a:r>
              <a:rPr lang="en-US" sz="3600" b="1" dirty="0">
                <a:solidFill>
                  <a:srgbClr val="0F1544"/>
                </a:solidFill>
                <a:latin typeface="Consolas" panose="020B0609020204030204" pitchFamily="49" charset="0"/>
              </a:rPr>
              <a:t>GitHub: markekraus</a:t>
            </a:r>
          </a:p>
          <a:p>
            <a:pPr marL="285750" indent="-285750"/>
            <a:r>
              <a:rPr lang="en-US" sz="3600" b="1" dirty="0">
                <a:solidFill>
                  <a:srgbClr val="0F1544"/>
                </a:solidFill>
                <a:latin typeface="Consolas" panose="020B0609020204030204" pitchFamily="49" charset="0"/>
              </a:rPr>
              <a:t>aka.ms/</a:t>
            </a:r>
            <a:r>
              <a:rPr lang="en-US" sz="3600" b="1" dirty="0" err="1">
                <a:solidFill>
                  <a:srgbClr val="0F1544"/>
                </a:solidFill>
                <a:latin typeface="Consolas" panose="020B0609020204030204" pitchFamily="49" charset="0"/>
              </a:rPr>
              <a:t>PSDiscord</a:t>
            </a:r>
            <a:r>
              <a:rPr lang="en-US" sz="3600" b="1" dirty="0">
                <a:solidFill>
                  <a:srgbClr val="0F1544"/>
                </a:solidFill>
                <a:latin typeface="Consolas" panose="020B0609020204030204" pitchFamily="49" charset="0"/>
              </a:rPr>
              <a:t>: markekraus</a:t>
            </a:r>
          </a:p>
          <a:p>
            <a:pPr marL="285750" indent="-285750"/>
            <a:r>
              <a:rPr lang="en-US" sz="3600" b="1" dirty="0">
                <a:solidFill>
                  <a:srgbClr val="0F1544"/>
                </a:solidFill>
                <a:latin typeface="Consolas" panose="020B0609020204030204" pitchFamily="49" charset="0"/>
              </a:rPr>
              <a:t>Twitch: markekraus</a:t>
            </a:r>
          </a:p>
          <a:p>
            <a:pPr marL="285750" indent="-285750"/>
            <a:r>
              <a:rPr lang="en-US" sz="3600" b="1" dirty="0">
                <a:solidFill>
                  <a:srgbClr val="0F1544"/>
                </a:solidFill>
                <a:latin typeface="Consolas" panose="020B0609020204030204" pitchFamily="49" charset="0"/>
              </a:rPr>
              <a:t>linkedin.com/in/markekraus/</a:t>
            </a:r>
          </a:p>
          <a:p>
            <a:pPr marL="285750" indent="-285750"/>
            <a:r>
              <a:rPr lang="en-US" sz="3600" b="1" dirty="0">
                <a:solidFill>
                  <a:srgbClr val="0F1544"/>
                </a:solidFill>
                <a:latin typeface="Consolas" panose="020B0609020204030204" pitchFamily="49" charset="0"/>
              </a:rPr>
              <a:t>Get-PowerShellBlog.blogspot.com</a:t>
            </a:r>
          </a:p>
          <a:p>
            <a:pPr marL="285750" indent="-285750"/>
            <a:endParaRPr lang="en-US" sz="3600" b="1" dirty="0">
              <a:solidFill>
                <a:srgbClr val="0F1544"/>
              </a:solidFill>
              <a:latin typeface="Consolas" panose="020B0609020204030204" pitchFamily="49" charset="0"/>
            </a:endParaRPr>
          </a:p>
          <a:p>
            <a:pPr marL="285750" indent="-285750"/>
            <a:r>
              <a:rPr lang="en-US" sz="3600" b="1" dirty="0">
                <a:solidFill>
                  <a:srgbClr val="0F1544"/>
                </a:solidFill>
                <a:latin typeface="Consolas" panose="020B0609020204030204" pitchFamily="49" charset="0"/>
              </a:rPr>
              <a:t>Please Rate Sessions on </a:t>
            </a:r>
            <a:r>
              <a:rPr lang="en-US" sz="3600" b="1" dirty="0" err="1">
                <a:solidFill>
                  <a:srgbClr val="0F1544"/>
                </a:solidFill>
                <a:latin typeface="Consolas" panose="020B0609020204030204" pitchFamily="49" charset="0"/>
              </a:rPr>
              <a:t>eventRaft</a:t>
            </a:r>
            <a:r>
              <a:rPr lang="en-US" sz="3600" b="1" dirty="0">
                <a:solidFill>
                  <a:srgbClr val="0F1544"/>
                </a:solidFill>
                <a:latin typeface="Consolas" panose="020B0609020204030204" pitchFamily="49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878620-D322-4733-A541-921B14FCA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8191500"/>
            <a:ext cx="4419600" cy="98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204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0A858E-813F-443D-A7D2-56055EAD8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057275"/>
            <a:ext cx="11049000" cy="1162050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F1544"/>
                </a:solidFill>
                <a:latin typeface="Consolas" panose="020B0609020204030204" pitchFamily="49" charset="0"/>
                <a:cs typeface="Aharoni" panose="020B0604020202020204" pitchFamily="2" charset="-79"/>
              </a:rPr>
              <a:t>What is Pair Programming?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A7EB6298-0316-4719-8A40-71AA99E194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50" y="800100"/>
            <a:ext cx="8763000" cy="8763000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BC928E8-BC77-4E2E-95F6-0EF994907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476500"/>
            <a:ext cx="11049000" cy="68580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0F1544"/>
                </a:solidFill>
                <a:latin typeface="Consolas" panose="020B0609020204030204" pitchFamily="49" charset="0"/>
              </a:rPr>
              <a:t>2 people programming the same code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0F1544"/>
                </a:solidFill>
                <a:latin typeface="Consolas" panose="020B0609020204030204" pitchFamily="49" charset="0"/>
              </a:rPr>
              <a:t>Junior “Driver”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0F1544"/>
                </a:solidFill>
                <a:latin typeface="Consolas" panose="020B0609020204030204" pitchFamily="49" charset="0"/>
              </a:rPr>
              <a:t>Senior “Navigator”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0F1544"/>
                </a:solidFill>
                <a:latin typeface="Consolas" panose="020B0609020204030204" pitchFamily="49" charset="0"/>
              </a:rPr>
              <a:t>“Driver” codes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0F1544"/>
                </a:solidFill>
                <a:latin typeface="Consolas" panose="020B0609020204030204" pitchFamily="49" charset="0"/>
              </a:rPr>
              <a:t>“Navigator” reviews code and plans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F154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436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0A858E-813F-443D-A7D2-56055EAD8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81100"/>
            <a:ext cx="11049000" cy="1162050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0F1544"/>
                </a:solidFill>
                <a:latin typeface="Consolas" panose="020B0609020204030204" pitchFamily="49" charset="0"/>
                <a:cs typeface="Aharoni" panose="020B0604020202020204" pitchFamily="2" charset="-79"/>
              </a:rPr>
              <a:t>Why Do Pair Programming?</a:t>
            </a:r>
            <a:endParaRPr lang="en-US" sz="6000" b="1" dirty="0">
              <a:solidFill>
                <a:srgbClr val="0F1544"/>
              </a:solidFill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BC928E8-BC77-4E2E-95F6-0EF994907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476500"/>
            <a:ext cx="11049000" cy="67818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0F1544"/>
                </a:solidFill>
                <a:latin typeface="Consolas" panose="020B0609020204030204" pitchFamily="49" charset="0"/>
              </a:rPr>
              <a:t>Pros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0F1544"/>
                </a:solidFill>
                <a:latin typeface="Consolas" panose="020B0609020204030204" pitchFamily="49" charset="0"/>
              </a:rPr>
              <a:t>Streamlines review process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0F1544"/>
                </a:solidFill>
                <a:latin typeface="Consolas" panose="020B0609020204030204" pitchFamily="49" charset="0"/>
              </a:rPr>
              <a:t>Helps spread skills and knowledge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0F1544"/>
                </a:solidFill>
                <a:latin typeface="Consolas" panose="020B0609020204030204" pitchFamily="49" charset="0"/>
              </a:rPr>
              <a:t>“Two heads are better than one”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0F1544"/>
                </a:solidFill>
                <a:latin typeface="Consolas" panose="020B0609020204030204" pitchFamily="49" charset="0"/>
              </a:rPr>
              <a:t>Team building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0F1544"/>
                </a:solidFill>
                <a:latin typeface="Consolas" panose="020B0609020204030204" pitchFamily="49" charset="0"/>
              </a:rPr>
              <a:t>Improves code confidence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F1544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D86C5D-FB35-4A5B-BC0C-7B32C675A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0" y="756745"/>
            <a:ext cx="8839200" cy="88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048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0A858E-813F-443D-A7D2-56055EAD8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04900"/>
            <a:ext cx="11049000" cy="1162050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0F1544"/>
                </a:solidFill>
                <a:latin typeface="Consolas" panose="020B0609020204030204" pitchFamily="49" charset="0"/>
                <a:cs typeface="Aharoni" panose="020B0604020202020204" pitchFamily="2" charset="-79"/>
              </a:rPr>
              <a:t>Why Do Pair Programming?</a:t>
            </a:r>
            <a:endParaRPr lang="en-US" sz="6000" b="1" dirty="0">
              <a:solidFill>
                <a:srgbClr val="0F1544"/>
              </a:solidFill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BC928E8-BC77-4E2E-95F6-0EF994907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400300"/>
            <a:ext cx="11049000" cy="570071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0F1544"/>
                </a:solidFill>
                <a:latin typeface="Consolas" panose="020B0609020204030204" pitchFamily="49" charset="0"/>
              </a:rPr>
              <a:t>Cons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800" b="1" dirty="0">
                <a:solidFill>
                  <a:srgbClr val="0F1544"/>
                </a:solidFill>
                <a:latin typeface="Consolas" panose="020B0609020204030204" pitchFamily="49" charset="0"/>
              </a:rPr>
              <a:t>Doubles person-hours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800" b="1" dirty="0">
                <a:solidFill>
                  <a:srgbClr val="0F1544"/>
                </a:solidFill>
                <a:latin typeface="Consolas" panose="020B0609020204030204" pitchFamily="49" charset="0"/>
              </a:rPr>
              <a:t>People prefer to program alone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800" b="1" dirty="0">
                <a:solidFill>
                  <a:srgbClr val="0F1544"/>
                </a:solidFill>
                <a:latin typeface="Consolas" panose="020B0609020204030204" pitchFamily="49" charset="0"/>
              </a:rPr>
              <a:t>Disjointed or incohesive teams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F1544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8949C7-F1C9-49D7-AA21-A16AF186E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7248" y="800100"/>
            <a:ext cx="8839200" cy="88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969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0A858E-813F-443D-A7D2-56055EAD8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052513"/>
            <a:ext cx="11049000" cy="1162050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0F1544"/>
                </a:solidFill>
                <a:latin typeface="Consolas" panose="020B0609020204030204" pitchFamily="49" charset="0"/>
                <a:cs typeface="Aharoni" panose="020B0604020202020204" pitchFamily="2" charset="-79"/>
              </a:rPr>
              <a:t>Pair Programming in Ops?</a:t>
            </a:r>
            <a:endParaRPr lang="en-US" sz="6000" b="1" dirty="0">
              <a:solidFill>
                <a:srgbClr val="0F1544"/>
              </a:solidFill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BC928E8-BC77-4E2E-95F6-0EF994907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428876"/>
            <a:ext cx="11430000" cy="57483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0F1544"/>
                </a:solidFill>
                <a:latin typeface="Consolas" panose="020B0609020204030204" pitchFamily="49" charset="0"/>
              </a:rPr>
              <a:t>More automation less console/RDP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0F1544"/>
                </a:solidFill>
                <a:latin typeface="Consolas" panose="020B0609020204030204" pitchFamily="49" charset="0"/>
              </a:rPr>
              <a:t>Improves automation creation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0F1544"/>
                </a:solidFill>
                <a:latin typeface="Consolas" panose="020B0609020204030204" pitchFamily="49" charset="0"/>
              </a:rPr>
              <a:t>Teach “developer mindset” to the Ops-minded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0F1544"/>
                </a:solidFill>
                <a:latin typeface="Consolas" panose="020B0609020204030204" pitchFamily="49" charset="0"/>
              </a:rPr>
              <a:t>No “DevOps” required!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0F1544"/>
                </a:solidFill>
                <a:latin typeface="Consolas" panose="020B0609020204030204" pitchFamily="49" charset="0"/>
              </a:rPr>
              <a:t>Navigators improve their teaching skills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0F1544"/>
                </a:solidFill>
                <a:latin typeface="Consolas" panose="020B0609020204030204" pitchFamily="49" charset="0"/>
              </a:rPr>
              <a:t>Teach your co-workers PowerShell!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F1544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DAB10A-36E8-47A4-A2A9-B75B25F3F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600" y="838200"/>
            <a:ext cx="8610600" cy="8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88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E502A4EB-1A37-414E-8F63-72E84DEF0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81100"/>
            <a:ext cx="11049000" cy="1162050"/>
          </a:xfrm>
        </p:spPr>
        <p:txBody>
          <a:bodyPr>
            <a:noAutofit/>
          </a:bodyPr>
          <a:lstStyle/>
          <a:p>
            <a:pPr algn="l"/>
            <a:r>
              <a:rPr lang="en-US" sz="6000" b="1" dirty="0">
                <a:solidFill>
                  <a:srgbClr val="0F1544"/>
                </a:solidFill>
                <a:latin typeface="Consolas" panose="020B0609020204030204" pitchFamily="49" charset="0"/>
                <a:cs typeface="Aharoni" panose="020B0604020202020204" pitchFamily="2" charset="-79"/>
              </a:rPr>
              <a:t>How to Pair Program?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06989390-971A-418E-9554-5E62E83B875F}"/>
              </a:ext>
            </a:extLst>
          </p:cNvPr>
          <p:cNvSpPr txBox="1">
            <a:spLocks/>
          </p:cNvSpPr>
          <p:nvPr/>
        </p:nvSpPr>
        <p:spPr>
          <a:xfrm>
            <a:off x="762000" y="2552700"/>
            <a:ext cx="11430000" cy="69342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4000" b="1" dirty="0">
                <a:solidFill>
                  <a:srgbClr val="0F1544"/>
                </a:solidFill>
                <a:latin typeface="Consolas" panose="020B0609020204030204" pitchFamily="49" charset="0"/>
              </a:rPr>
              <a:t>Sit next to one another</a:t>
            </a:r>
          </a:p>
          <a:p>
            <a:pPr marL="285750" indent="-285750"/>
            <a:r>
              <a:rPr lang="en-US" sz="4000" b="1" dirty="0">
                <a:solidFill>
                  <a:srgbClr val="0F1544"/>
                </a:solidFill>
                <a:latin typeface="Consolas" panose="020B0609020204030204" pitchFamily="49" charset="0"/>
              </a:rPr>
              <a:t>Screen sharing &amp; tele-collaboration</a:t>
            </a:r>
          </a:p>
          <a:p>
            <a:pPr marL="285750" indent="-285750"/>
            <a:r>
              <a:rPr lang="en-US" sz="4000" b="1" dirty="0">
                <a:solidFill>
                  <a:srgbClr val="0F1544"/>
                </a:solidFill>
                <a:latin typeface="Consolas" panose="020B0609020204030204" pitchFamily="49" charset="0"/>
              </a:rPr>
              <a:t>Visual Studio and VS Code Live Share</a:t>
            </a:r>
          </a:p>
          <a:p>
            <a:pPr marL="685800" lvl="1"/>
            <a:r>
              <a:rPr lang="en-US" sz="3600" b="1" dirty="0">
                <a:solidFill>
                  <a:srgbClr val="0F1544"/>
                </a:solidFill>
                <a:latin typeface="Consolas" panose="020B0609020204030204" pitchFamily="49" charset="0"/>
              </a:rPr>
              <a:t> http://aka.ms/LiveShare </a:t>
            </a:r>
          </a:p>
          <a:p>
            <a:pPr marL="285750" indent="-285750"/>
            <a:r>
              <a:rPr lang="en-US" sz="4000" b="1" dirty="0" err="1">
                <a:solidFill>
                  <a:srgbClr val="0F1544"/>
                </a:solidFill>
                <a:latin typeface="Consolas" panose="020B0609020204030204" pitchFamily="49" charset="0"/>
              </a:rPr>
              <a:t>Floobits</a:t>
            </a:r>
            <a:r>
              <a:rPr lang="en-US" sz="4000" b="1" dirty="0">
                <a:solidFill>
                  <a:srgbClr val="0F1544"/>
                </a:solidFill>
                <a:latin typeface="Consolas" panose="020B0609020204030204" pitchFamily="49" charset="0"/>
              </a:rPr>
              <a:t> + ( Slack or Discord )</a:t>
            </a:r>
          </a:p>
          <a:p>
            <a:pPr marL="285750" indent="-285750"/>
            <a:r>
              <a:rPr lang="en-US" sz="4000" b="1" dirty="0">
                <a:solidFill>
                  <a:srgbClr val="0F1544"/>
                </a:solidFill>
                <a:latin typeface="Consolas" panose="020B0609020204030204" pitchFamily="49" charset="0"/>
              </a:rPr>
              <a:t>Virtual and Remote Warning:</a:t>
            </a:r>
          </a:p>
          <a:p>
            <a:pPr marL="685800" lvl="1"/>
            <a:r>
              <a:rPr lang="en-US" sz="3600" b="1" dirty="0">
                <a:solidFill>
                  <a:srgbClr val="0F1544"/>
                </a:solidFill>
                <a:latin typeface="Consolas" panose="020B0609020204030204" pitchFamily="49" charset="0"/>
              </a:rPr>
              <a:t>Navigator stay focused on coder</a:t>
            </a:r>
          </a:p>
          <a:p>
            <a:pPr marL="685800" lvl="1"/>
            <a:r>
              <a:rPr lang="en-US" sz="4000" b="1" dirty="0">
                <a:solidFill>
                  <a:srgbClr val="0F1544"/>
                </a:solidFill>
                <a:latin typeface="Consolas" panose="020B0609020204030204" pitchFamily="49" charset="0"/>
              </a:rPr>
              <a:t>Close all other screens</a:t>
            </a:r>
          </a:p>
          <a:p>
            <a:pPr marL="685800" lvl="1"/>
            <a:r>
              <a:rPr lang="en-US" sz="4000" b="1" dirty="0">
                <a:solidFill>
                  <a:srgbClr val="0F1544"/>
                </a:solidFill>
                <a:latin typeface="Consolas" panose="020B0609020204030204" pitchFamily="49" charset="0"/>
              </a:rPr>
              <a:t>Limit distractions</a:t>
            </a:r>
          </a:p>
          <a:p>
            <a:pPr marL="685800" lvl="1"/>
            <a:r>
              <a:rPr lang="en-US" sz="4000" b="1" dirty="0">
                <a:solidFill>
                  <a:srgbClr val="0F1544"/>
                </a:solidFill>
                <a:latin typeface="Consolas" panose="020B0609020204030204" pitchFamily="49" charset="0"/>
              </a:rPr>
              <a:t>Inform Driver when stepping away</a:t>
            </a:r>
          </a:p>
          <a:p>
            <a:pPr marL="285750" indent="-285750"/>
            <a:endParaRPr lang="en-US" sz="2000" dirty="0">
              <a:solidFill>
                <a:srgbClr val="0F1544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579E69-1ACC-4C43-965F-A3ADAD113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800" y="800100"/>
            <a:ext cx="8686800" cy="868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547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E502A4EB-1A37-414E-8F63-72E84DEF0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57275"/>
            <a:ext cx="11049000" cy="1162050"/>
          </a:xfrm>
        </p:spPr>
        <p:txBody>
          <a:bodyPr>
            <a:noAutofit/>
          </a:bodyPr>
          <a:lstStyle/>
          <a:p>
            <a:pPr algn="l"/>
            <a:r>
              <a:rPr lang="en-US" sz="6000" b="1" dirty="0">
                <a:solidFill>
                  <a:srgbClr val="0F1544"/>
                </a:solidFill>
                <a:latin typeface="Consolas" panose="020B0609020204030204" pitchFamily="49" charset="0"/>
                <a:cs typeface="Aharoni" panose="020B0604020202020204" pitchFamily="2" charset="-79"/>
              </a:rPr>
              <a:t>About my Team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06989390-971A-418E-9554-5E62E83B875F}"/>
              </a:ext>
            </a:extLst>
          </p:cNvPr>
          <p:cNvSpPr txBox="1">
            <a:spLocks/>
          </p:cNvSpPr>
          <p:nvPr/>
        </p:nvSpPr>
        <p:spPr>
          <a:xfrm>
            <a:off x="762000" y="2552700"/>
            <a:ext cx="11430000" cy="69342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4000" b="1" dirty="0">
                <a:solidFill>
                  <a:srgbClr val="0F1544"/>
                </a:solidFill>
                <a:latin typeface="Consolas" panose="020B0609020204030204" pitchFamily="49" charset="0"/>
              </a:rPr>
              <a:t>IT side (not linkedin.com)</a:t>
            </a:r>
          </a:p>
          <a:p>
            <a:pPr marL="285750" indent="-285750"/>
            <a:r>
              <a:rPr lang="en-US" sz="4000" b="1" dirty="0">
                <a:solidFill>
                  <a:srgbClr val="0F1544"/>
                </a:solidFill>
                <a:latin typeface="Consolas" panose="020B0609020204030204" pitchFamily="49" charset="0"/>
              </a:rPr>
              <a:t>Responsibilities:</a:t>
            </a:r>
          </a:p>
          <a:p>
            <a:pPr marL="685800" lvl="1"/>
            <a:r>
              <a:rPr lang="en-US" sz="3600" b="1" dirty="0">
                <a:solidFill>
                  <a:srgbClr val="0F1544"/>
                </a:solidFill>
                <a:latin typeface="Consolas" panose="020B0609020204030204" pitchFamily="49" charset="0"/>
              </a:rPr>
              <a:t>Virtual Infrastructure</a:t>
            </a:r>
          </a:p>
          <a:p>
            <a:pPr marL="685800" lvl="1"/>
            <a:r>
              <a:rPr lang="en-US" sz="3600" b="1" dirty="0">
                <a:solidFill>
                  <a:srgbClr val="0F1544"/>
                </a:solidFill>
                <a:latin typeface="Consolas" panose="020B0609020204030204" pitchFamily="49" charset="0"/>
              </a:rPr>
              <a:t>OS Platform support</a:t>
            </a:r>
          </a:p>
          <a:p>
            <a:pPr marL="685800" lvl="1"/>
            <a:r>
              <a:rPr lang="en-US" sz="3600" b="1" dirty="0">
                <a:solidFill>
                  <a:srgbClr val="0F1544"/>
                </a:solidFill>
                <a:latin typeface="Consolas" panose="020B0609020204030204" pitchFamily="49" charset="0"/>
              </a:rPr>
              <a:t>Apps/services supporting business</a:t>
            </a:r>
          </a:p>
          <a:p>
            <a:pPr marL="285750" indent="-285750"/>
            <a:r>
              <a:rPr lang="en-US" sz="4000" b="1" dirty="0">
                <a:solidFill>
                  <a:srgbClr val="0F1544"/>
                </a:solidFill>
                <a:latin typeface="Consolas" panose="020B0609020204030204" pitchFamily="49" charset="0"/>
              </a:rPr>
              <a:t>Hybrid On-prem and Azure</a:t>
            </a:r>
          </a:p>
          <a:p>
            <a:pPr marL="285750" indent="-285750"/>
            <a:r>
              <a:rPr lang="en-US" sz="4000" b="1" dirty="0">
                <a:solidFill>
                  <a:srgbClr val="0F1544"/>
                </a:solidFill>
                <a:latin typeface="Consolas" panose="020B0609020204030204" pitchFamily="49" charset="0"/>
              </a:rPr>
              <a:t>Mixed Engineering and Operations</a:t>
            </a:r>
          </a:p>
          <a:p>
            <a:pPr marL="285750" indent="-285750"/>
            <a:r>
              <a:rPr lang="en-US" sz="4000" b="1" dirty="0">
                <a:solidFill>
                  <a:srgbClr val="0F1544"/>
                </a:solidFill>
                <a:latin typeface="Consolas" panose="020B0609020204030204" pitchFamily="49" charset="0"/>
              </a:rPr>
              <a:t>Mixed Remote and On-campus</a:t>
            </a:r>
          </a:p>
          <a:p>
            <a:pPr marL="285750" indent="-285750"/>
            <a:r>
              <a:rPr lang="en-US" sz="4000" b="1" dirty="0">
                <a:solidFill>
                  <a:srgbClr val="0F1544"/>
                </a:solidFill>
                <a:latin typeface="Consolas" panose="020B0609020204030204" pitchFamily="49" charset="0"/>
              </a:rPr>
              <a:t>California and Bengaluru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F83536-0128-4775-80C4-EFE0B189C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7399" y="771524"/>
            <a:ext cx="8791575" cy="879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973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1A769128-14DB-41FB-95DC-2E72B02A6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009649"/>
            <a:ext cx="11049000" cy="1162050"/>
          </a:xfrm>
        </p:spPr>
        <p:txBody>
          <a:bodyPr>
            <a:noAutofit/>
          </a:bodyPr>
          <a:lstStyle/>
          <a:p>
            <a:pPr algn="l"/>
            <a:r>
              <a:rPr lang="en-US" sz="6000" b="1" dirty="0">
                <a:solidFill>
                  <a:srgbClr val="0F1544"/>
                </a:solidFill>
                <a:latin typeface="Consolas" panose="020B0609020204030204" pitchFamily="49" charset="0"/>
                <a:cs typeface="Aharoni" panose="020B0604020202020204" pitchFamily="2" charset="-79"/>
              </a:rPr>
              <a:t>How we Pair Program</a:t>
            </a: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D45A861D-A3EF-442E-BA0A-4B694718AA55}"/>
              </a:ext>
            </a:extLst>
          </p:cNvPr>
          <p:cNvSpPr txBox="1">
            <a:spLocks/>
          </p:cNvSpPr>
          <p:nvPr/>
        </p:nvSpPr>
        <p:spPr>
          <a:xfrm>
            <a:off x="2133600" y="2695575"/>
            <a:ext cx="11430000" cy="7429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>
                <a:solidFill>
                  <a:srgbClr val="0F1544"/>
                </a:solidFill>
                <a:latin typeface="Consolas" panose="020B0609020204030204" pitchFamily="49" charset="0"/>
              </a:rPr>
              <a:t>“Let’s grab a room and knock this out!”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1E06F6-87E5-4485-B1E2-B29FE784F8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8" y="3429001"/>
            <a:ext cx="7772401" cy="58293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253C38-8421-40DD-8625-D07F9AF42C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0" y="3429001"/>
            <a:ext cx="779780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180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4">
            <a:extLst>
              <a:ext uri="{FF2B5EF4-FFF2-40B4-BE49-F238E27FC236}">
                <a16:creationId xmlns:a16="http://schemas.microsoft.com/office/drawing/2014/main" id="{EC4FA919-E0AE-474B-A583-48AC12494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57275"/>
            <a:ext cx="11049000" cy="1162050"/>
          </a:xfrm>
        </p:spPr>
        <p:txBody>
          <a:bodyPr>
            <a:noAutofit/>
          </a:bodyPr>
          <a:lstStyle/>
          <a:p>
            <a:pPr algn="l"/>
            <a:r>
              <a:rPr lang="en-US" sz="6000" b="1" dirty="0">
                <a:solidFill>
                  <a:srgbClr val="0F1544"/>
                </a:solidFill>
                <a:latin typeface="Consolas" panose="020B0609020204030204" pitchFamily="49" charset="0"/>
                <a:cs typeface="Aharoni" panose="020B0604020202020204" pitchFamily="2" charset="-79"/>
              </a:rPr>
              <a:t>Our Pair Programming Tech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D1D5FAD7-4D3D-4487-A52D-629612298414}"/>
              </a:ext>
            </a:extLst>
          </p:cNvPr>
          <p:cNvSpPr txBox="1">
            <a:spLocks/>
          </p:cNvSpPr>
          <p:nvPr/>
        </p:nvSpPr>
        <p:spPr>
          <a:xfrm>
            <a:off x="762000" y="2552700"/>
            <a:ext cx="11430000" cy="69342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4000" b="1" dirty="0">
                <a:solidFill>
                  <a:srgbClr val="0F1544"/>
                </a:solidFill>
                <a:latin typeface="Consolas" panose="020B0609020204030204" pitchFamily="49" charset="0"/>
              </a:rPr>
              <a:t>Teams</a:t>
            </a:r>
          </a:p>
          <a:p>
            <a:pPr marL="285750" indent="-285750"/>
            <a:r>
              <a:rPr lang="en-US" sz="4000" b="1" dirty="0">
                <a:solidFill>
                  <a:srgbClr val="0F1544"/>
                </a:solidFill>
                <a:latin typeface="Consolas" panose="020B0609020204030204" pitchFamily="49" charset="0"/>
              </a:rPr>
              <a:t>VS Code</a:t>
            </a:r>
          </a:p>
          <a:p>
            <a:pPr marL="285750" indent="-285750"/>
            <a:r>
              <a:rPr lang="en-US" sz="4000" b="1" dirty="0">
                <a:solidFill>
                  <a:srgbClr val="0F1544"/>
                </a:solidFill>
                <a:latin typeface="Consolas" panose="020B0609020204030204" pitchFamily="49" charset="0"/>
              </a:rPr>
              <a:t>BlueJeans</a:t>
            </a:r>
          </a:p>
          <a:p>
            <a:pPr marL="285750" indent="-285750"/>
            <a:r>
              <a:rPr lang="en-US" sz="4000" b="1" dirty="0">
                <a:solidFill>
                  <a:srgbClr val="0F1544"/>
                </a:solidFill>
                <a:latin typeface="Consolas" panose="020B0609020204030204" pitchFamily="49" charset="0"/>
              </a:rPr>
              <a:t>Whatever!</a:t>
            </a:r>
          </a:p>
          <a:p>
            <a:pPr marL="285750" indent="-285750"/>
            <a:endParaRPr lang="en-US" sz="4000" b="1" dirty="0">
              <a:solidFill>
                <a:srgbClr val="0F1544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FBBA8C-4A7E-4CC9-AAC6-B67228E82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0" y="771525"/>
            <a:ext cx="8715375" cy="871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98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8739</TotalTime>
  <Words>336</Words>
  <Application>Microsoft Office PowerPoint</Application>
  <PresentationFormat>Custom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Dubai Medium</vt:lpstr>
      <vt:lpstr>Bahnschrift SemiCondensed</vt:lpstr>
      <vt:lpstr>Consolas</vt:lpstr>
      <vt:lpstr>Arial</vt:lpstr>
      <vt:lpstr>Office Theme</vt:lpstr>
      <vt:lpstr>PowerPoint Presentation</vt:lpstr>
      <vt:lpstr>What is Pair Programming?</vt:lpstr>
      <vt:lpstr>Why Do Pair Programming?</vt:lpstr>
      <vt:lpstr>Why Do Pair Programming?</vt:lpstr>
      <vt:lpstr>Pair Programming in Ops?</vt:lpstr>
      <vt:lpstr>How to Pair Program?</vt:lpstr>
      <vt:lpstr>About my Team</vt:lpstr>
      <vt:lpstr>How we Pair Program</vt:lpstr>
      <vt:lpstr>Our Pair Programming Tech</vt:lpstr>
      <vt:lpstr>Notes from the Field</vt:lpstr>
      <vt:lpstr>Mob Programming</vt:lpstr>
      <vt:lpstr>Visual Studio Code Live Share 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conference asia</dc:title>
  <dc:creator>Prateek Singh</dc:creator>
  <cp:lastModifiedBy>Mark Kraus</cp:lastModifiedBy>
  <cp:revision>56</cp:revision>
  <dcterms:created xsi:type="dcterms:W3CDTF">2006-08-16T00:00:00Z</dcterms:created>
  <dcterms:modified xsi:type="dcterms:W3CDTF">2019-09-19T16:27:12Z</dcterms:modified>
  <dc:identifier>DADhJp9RznA</dc:identifier>
</cp:coreProperties>
</file>