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5" r:id="rId2"/>
    <p:sldId id="262" r:id="rId3"/>
    <p:sldId id="268" r:id="rId4"/>
    <p:sldId id="269" r:id="rId5"/>
    <p:sldId id="276" r:id="rId6"/>
    <p:sldId id="281" r:id="rId7"/>
    <p:sldId id="301" r:id="rId8"/>
    <p:sldId id="279" r:id="rId9"/>
    <p:sldId id="287" r:id="rId10"/>
    <p:sldId id="292" r:id="rId11"/>
    <p:sldId id="293" r:id="rId12"/>
    <p:sldId id="283" r:id="rId13"/>
    <p:sldId id="288" r:id="rId14"/>
    <p:sldId id="295" r:id="rId15"/>
    <p:sldId id="290" r:id="rId16"/>
    <p:sldId id="286" r:id="rId17"/>
    <p:sldId id="291" r:id="rId18"/>
    <p:sldId id="296" r:id="rId19"/>
    <p:sldId id="303" r:id="rId20"/>
    <p:sldId id="294" r:id="rId21"/>
    <p:sldId id="280" r:id="rId22"/>
    <p:sldId id="277" r:id="rId23"/>
    <p:sldId id="28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ritaylor/" TargetMode="External"/><Relationship Id="rId4" Type="http://schemas.openxmlformats.org/officeDocument/2006/relationships/hyperlink" Target="https://technet.microsoft.com/en-us/library/fp161364.aspx#VerbOrde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9q63e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54"/>
          <a:stretch/>
        </p:blipFill>
        <p:spPr>
          <a:xfrm>
            <a:off x="-2384" y="0"/>
            <a:ext cx="12194384" cy="57319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167252-A8EE-4D72-A581-61E09F55CFE7}"/>
              </a:ext>
            </a:extLst>
          </p:cNvPr>
          <p:cNvSpPr/>
          <p:nvPr/>
        </p:nvSpPr>
        <p:spPr>
          <a:xfrm>
            <a:off x="3179298" y="4613085"/>
            <a:ext cx="7233832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PowerShell for SharePoint Online –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(making SharePoint Admins feel loved again)</a:t>
            </a:r>
          </a:p>
        </p:txBody>
      </p:sp>
    </p:spTree>
    <p:extLst>
      <p:ext uri="{BB962C8B-B14F-4D97-AF65-F5344CB8AC3E}">
        <p14:creationId xmlns:p14="http://schemas.microsoft.com/office/powerpoint/2010/main" val="833398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3BE532-4EAC-415F-868D-75CE1CC9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44" y="632484"/>
            <a:ext cx="8748450" cy="522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55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352179B-178A-4120-A824-D9EDE809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1109708"/>
            <a:ext cx="9198551" cy="423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444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C0B94A0-A45E-45A0-BCF9-DCAA3D1A8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52" y="1037836"/>
            <a:ext cx="9072244" cy="471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737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828786"/>
          </a:xfrm>
        </p:spPr>
        <p:txBody>
          <a:bodyPr/>
          <a:lstStyle/>
          <a:p>
            <a:r>
              <a:rPr lang="en-US" dirty="0"/>
              <a:t>PowerShell for SharePoint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2412BDC-F54E-437C-95DF-6FB8903C3EAC}"/>
              </a:ext>
            </a:extLst>
          </p:cNvPr>
          <p:cNvSpPr txBox="1">
            <a:spLocks/>
          </p:cNvSpPr>
          <p:nvPr/>
        </p:nvSpPr>
        <p:spPr bwMode="white">
          <a:xfrm>
            <a:off x="7300278" y="4843139"/>
            <a:ext cx="731513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Rick Taylor</a:t>
            </a:r>
          </a:p>
          <a:p>
            <a:r>
              <a:rPr lang="en-US" dirty="0"/>
              <a:t>Senior DevOps Engineer</a:t>
            </a:r>
          </a:p>
          <a:p>
            <a:r>
              <a:rPr lang="en-US" dirty="0"/>
              <a:t>ZAACT</a:t>
            </a:r>
          </a:p>
        </p:txBody>
      </p:sp>
    </p:spTree>
    <p:extLst>
      <p:ext uri="{BB962C8B-B14F-4D97-AF65-F5344CB8AC3E}">
        <p14:creationId xmlns:p14="http://schemas.microsoft.com/office/powerpoint/2010/main" val="4015693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D3E922-F475-4FFC-922A-0BEDDE178F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3285" y="2180494"/>
            <a:ext cx="7195625" cy="292607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STSADM still available to support backwards compatibility</a:t>
            </a:r>
          </a:p>
          <a:p>
            <a:r>
              <a:rPr lang="en-US" sz="2400" dirty="0"/>
              <a:t>Can leverage it in Windows PowerShell scripts</a:t>
            </a:r>
          </a:p>
          <a:p>
            <a:endParaRPr lang="en-US" sz="2400" dirty="0"/>
          </a:p>
          <a:p>
            <a:r>
              <a:rPr lang="en-US" sz="2400" dirty="0"/>
              <a:t>Whatever STSADM can do, Windows PowerShell can do better!</a:t>
            </a:r>
          </a:p>
          <a:p>
            <a:pPr lvl="1"/>
            <a:r>
              <a:rPr lang="en-US" dirty="0"/>
              <a:t>Ability to run against SQL Snapshots, instead of production.</a:t>
            </a:r>
          </a:p>
          <a:p>
            <a:pPr lvl="1"/>
            <a:r>
              <a:rPr lang="en-US" dirty="0"/>
              <a:t>More granular control for backup / restore.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6793AC-1F59-452C-9666-868407C53BBB}"/>
              </a:ext>
            </a:extLst>
          </p:cNvPr>
          <p:cNvSpPr txBox="1">
            <a:spLocks/>
          </p:cNvSpPr>
          <p:nvPr/>
        </p:nvSpPr>
        <p:spPr>
          <a:xfrm>
            <a:off x="2553285" y="774993"/>
            <a:ext cx="59436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What about STSADM?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8822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1ED1E3-667B-467A-AD9F-3885ABF1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Current!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6BCB9-7F1C-470B-99A3-8EA8708C9736}"/>
              </a:ext>
            </a:extLst>
          </p:cNvPr>
          <p:cNvSpPr txBox="1"/>
          <p:nvPr/>
        </p:nvSpPr>
        <p:spPr>
          <a:xfrm>
            <a:off x="838200" y="1828800"/>
            <a:ext cx="8713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Most recent version of PowerShell on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most recent help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most recent Online Management Shell</a:t>
            </a:r>
          </a:p>
        </p:txBody>
      </p:sp>
    </p:spTree>
    <p:extLst>
      <p:ext uri="{BB962C8B-B14F-4D97-AF65-F5344CB8AC3E}">
        <p14:creationId xmlns:p14="http://schemas.microsoft.com/office/powerpoint/2010/main" val="3576503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85BD1-1968-442A-A355-7818FCFC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SharePoint Online Management 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0B74-D5E8-4B98-8AC7-4D897E64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Windows PowerShell module</a:t>
            </a:r>
          </a:p>
          <a:p>
            <a:r>
              <a:rPr lang="en-US" dirty="0"/>
              <a:t>HOW is it different than Windows PowerShell for O365?</a:t>
            </a:r>
          </a:p>
          <a:p>
            <a:pPr lvl="1"/>
            <a:r>
              <a:rPr lang="en-US" dirty="0"/>
              <a:t>SharePoint Online commands manage users and groups only for SharePoint Online.</a:t>
            </a:r>
          </a:p>
          <a:p>
            <a:r>
              <a:rPr lang="en-US" dirty="0"/>
              <a:t>WHEN should you use SharePoint Online Admin Center or SharePoint Online PowerShell commands?</a:t>
            </a:r>
          </a:p>
          <a:p>
            <a:pPr lvl="1"/>
            <a:r>
              <a:rPr lang="en-US" dirty="0"/>
              <a:t>When you have decided you want to be a guru!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828786"/>
          </a:xfrm>
        </p:spPr>
        <p:txBody>
          <a:bodyPr/>
          <a:lstStyle/>
          <a:p>
            <a:r>
              <a:rPr lang="en-US" dirty="0"/>
              <a:t>SharePoint Online Management Shell </a:t>
            </a:r>
            <a:br>
              <a:rPr lang="en-US" dirty="0"/>
            </a:br>
            <a:r>
              <a:rPr lang="en-US" dirty="0"/>
              <a:t>-Requirements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556170E-76BD-4E95-8923-73A4CE89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1" y="2231446"/>
            <a:ext cx="10515600" cy="4351338"/>
          </a:xfrm>
        </p:spPr>
        <p:txBody>
          <a:bodyPr/>
          <a:lstStyle/>
          <a:p>
            <a:r>
              <a:rPr lang="en-US" dirty="0"/>
              <a:t>Download the binaries</a:t>
            </a:r>
          </a:p>
          <a:p>
            <a:r>
              <a:rPr lang="en-US" dirty="0"/>
              <a:t>Must be tenant Global Admin</a:t>
            </a:r>
          </a:p>
          <a:p>
            <a:r>
              <a:rPr lang="en-US" dirty="0"/>
              <a:t>Must connect to the SharePoint Online service</a:t>
            </a:r>
          </a:p>
        </p:txBody>
      </p:sp>
    </p:spTree>
    <p:extLst>
      <p:ext uri="{BB962C8B-B14F-4D97-AF65-F5344CB8AC3E}">
        <p14:creationId xmlns:p14="http://schemas.microsoft.com/office/powerpoint/2010/main" val="1594174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BE8AE-AADD-4E0A-B5F4-291C5F81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Cmdlets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99ED-2EAD-4153-BBBE-1EA9679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On-Premises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B7911-6140-4C7B-B37D-D70914D54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799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B9A43-84C8-4B33-A3B8-7DD157963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2A8D15-9B39-4BBA-BC60-D527AFA478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672040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828786"/>
          </a:xfrm>
        </p:spPr>
        <p:txBody>
          <a:bodyPr/>
          <a:lstStyle/>
          <a:p>
            <a:r>
              <a:rPr lang="en-US" dirty="0"/>
              <a:t>SharePoint Online Management Shell </a:t>
            </a:r>
            <a:br>
              <a:rPr lang="en-US" dirty="0"/>
            </a:br>
            <a:r>
              <a:rPr lang="en-US" dirty="0"/>
              <a:t>-Requirements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556170E-76BD-4E95-8923-73A4CE89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1" y="2231446"/>
            <a:ext cx="10515600" cy="4351338"/>
          </a:xfrm>
        </p:spPr>
        <p:txBody>
          <a:bodyPr/>
          <a:lstStyle/>
          <a:p>
            <a:r>
              <a:rPr lang="en-US" dirty="0"/>
              <a:t>Download the binaries</a:t>
            </a:r>
          </a:p>
          <a:p>
            <a:r>
              <a:rPr lang="en-US" dirty="0"/>
              <a:t>Must be tenant Global Admin</a:t>
            </a:r>
          </a:p>
          <a:p>
            <a:r>
              <a:rPr lang="en-US" dirty="0"/>
              <a:t>Must connect to the SharePoint Online service</a:t>
            </a:r>
          </a:p>
        </p:txBody>
      </p:sp>
    </p:spTree>
    <p:extLst>
      <p:ext uri="{BB962C8B-B14F-4D97-AF65-F5344CB8AC3E}">
        <p14:creationId xmlns:p14="http://schemas.microsoft.com/office/powerpoint/2010/main" val="2492620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828786"/>
          </a:xfrm>
        </p:spPr>
        <p:txBody>
          <a:bodyPr/>
          <a:lstStyle/>
          <a:p>
            <a:r>
              <a:rPr lang="en-US" dirty="0"/>
              <a:t>PowerShell for SharePoint Online – 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making SharePoint Admins feel loved again)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2412BDC-F54E-437C-95DF-6FB8903C3EAC}"/>
              </a:ext>
            </a:extLst>
          </p:cNvPr>
          <p:cNvSpPr txBox="1">
            <a:spLocks/>
          </p:cNvSpPr>
          <p:nvPr/>
        </p:nvSpPr>
        <p:spPr bwMode="white">
          <a:xfrm>
            <a:off x="7300278" y="4843139"/>
            <a:ext cx="731513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Rick Taylor</a:t>
            </a:r>
          </a:p>
          <a:p>
            <a:r>
              <a:rPr lang="en-US" dirty="0"/>
              <a:t>Senior DevOps Engineer</a:t>
            </a:r>
          </a:p>
          <a:p>
            <a:r>
              <a:rPr lang="en-US" dirty="0"/>
              <a:t>ZAACT</a:t>
            </a:r>
          </a:p>
        </p:txBody>
      </p:sp>
    </p:spTree>
    <p:extLst>
      <p:ext uri="{BB962C8B-B14F-4D97-AF65-F5344CB8AC3E}">
        <p14:creationId xmlns:p14="http://schemas.microsoft.com/office/powerpoint/2010/main" val="1724586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3DE85-0B3C-42A8-9734-C5BB9806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Actions for SharePoint ON-PREM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58C0-DD31-4ECB-A9C8-7C3B43E5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Create/Delete Sites, Webs and Web Applications</a:t>
            </a:r>
          </a:p>
          <a:p>
            <a:r>
              <a:rPr lang="en-US" b="1" dirty="0"/>
              <a:t>Backup and Restore Sites, Webs and Web Applications</a:t>
            </a:r>
          </a:p>
          <a:p>
            <a:r>
              <a:rPr lang="en-US" b="1" dirty="0"/>
              <a:t>Deploy Solutions and Features</a:t>
            </a:r>
          </a:p>
          <a:p>
            <a:r>
              <a:rPr lang="en-US" b="1" dirty="0"/>
              <a:t>Add/Delete Users</a:t>
            </a:r>
          </a:p>
          <a:p>
            <a:r>
              <a:rPr lang="en-US" b="1" dirty="0"/>
              <a:t>Logs</a:t>
            </a:r>
          </a:p>
          <a:p>
            <a:r>
              <a:rPr lang="en-US" b="1" dirty="0"/>
              <a:t>Configure Service Applications</a:t>
            </a:r>
          </a:p>
          <a:p>
            <a:r>
              <a:rPr lang="en-US" b="1" dirty="0"/>
              <a:t>Manage Content Databases</a:t>
            </a:r>
          </a:p>
          <a:p>
            <a:r>
              <a:rPr lang="en-US" b="1" dirty="0"/>
              <a:t>Manage Timer Jobs</a:t>
            </a:r>
          </a:p>
          <a:p>
            <a:r>
              <a:rPr lang="en-US" b="1" dirty="0"/>
              <a:t>Manage Content Deployment</a:t>
            </a:r>
          </a:p>
          <a:p>
            <a:r>
              <a:rPr lang="en-US" b="1" dirty="0"/>
              <a:t>Manage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30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204093"/>
          </a:xfrm>
        </p:spPr>
        <p:txBody>
          <a:bodyPr/>
          <a:lstStyle/>
          <a:p>
            <a:r>
              <a:rPr lang="en-US" dirty="0"/>
              <a:t>Top 10 Actions for SharePoint ONLINE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FA4B07-F7D7-44B9-960A-A4BDB476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Create/Delete Sites</a:t>
            </a:r>
          </a:p>
          <a:p>
            <a:r>
              <a:rPr lang="en-US" b="1" dirty="0"/>
              <a:t>Restore deleted Sites</a:t>
            </a:r>
          </a:p>
          <a:p>
            <a:r>
              <a:rPr lang="en-US" b="1" dirty="0"/>
              <a:t>Add/Delete Users</a:t>
            </a:r>
          </a:p>
          <a:p>
            <a:r>
              <a:rPr lang="en-US" b="1" dirty="0"/>
              <a:t>Add/Delete Groups</a:t>
            </a:r>
          </a:p>
          <a:p>
            <a:r>
              <a:rPr lang="en-US" b="1" dirty="0"/>
              <a:t>Manage permissions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Manage site collections and global settings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Assign site collection administrators to manage site collections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Manage site collection storage limits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Manage SharePoint Online user profiles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Automate Processes</a:t>
            </a:r>
          </a:p>
        </p:txBody>
      </p:sp>
    </p:spTree>
    <p:extLst>
      <p:ext uri="{BB962C8B-B14F-4D97-AF65-F5344CB8AC3E}">
        <p14:creationId xmlns:p14="http://schemas.microsoft.com/office/powerpoint/2010/main" val="1714382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0" b="16998"/>
          <a:stretch/>
        </p:blipFill>
        <p:spPr>
          <a:xfrm>
            <a:off x="1" y="0"/>
            <a:ext cx="12192000" cy="57319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D87EC1-86F8-473B-8C3B-BDCAFF73B6F0}"/>
              </a:ext>
            </a:extLst>
          </p:cNvPr>
          <p:cNvSpPr/>
          <p:nvPr/>
        </p:nvSpPr>
        <p:spPr>
          <a:xfrm>
            <a:off x="284512" y="4760159"/>
            <a:ext cx="7711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PowerShell for SharePoint Online –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(making SharePoint Admins feel loved again)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14D5C-CB7F-4642-B1F8-8DFD492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4929-1487-403B-BD80-1F4538E9A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9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1" y="490925"/>
            <a:ext cx="10439335" cy="1828786"/>
          </a:xfrm>
        </p:spPr>
        <p:txBody>
          <a:bodyPr/>
          <a:lstStyle/>
          <a:p>
            <a:r>
              <a:rPr lang="en-US" dirty="0"/>
              <a:t>Top Links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2412BDC-F54E-437C-95DF-6FB8903C3EAC}"/>
              </a:ext>
            </a:extLst>
          </p:cNvPr>
          <p:cNvSpPr txBox="1">
            <a:spLocks/>
          </p:cNvSpPr>
          <p:nvPr/>
        </p:nvSpPr>
        <p:spPr bwMode="white">
          <a:xfrm>
            <a:off x="986715" y="2498824"/>
            <a:ext cx="11414379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https://docs.microsoft.com/en-us/powershell/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https://technet.microsoft.com/en-us/library/fp161364.aspx#VerbOrder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https://blogs.technet.microsoft.com/ritaylor/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651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2" y="6172724"/>
            <a:ext cx="1503542" cy="32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55" y="5972823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01" y="6066123"/>
            <a:ext cx="169545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5791342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F282C3-B692-483A-82EC-7D0EF51C01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152188" cy="7477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Who Am I?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9E318-E98F-41B6-94EA-A3A0269575D9}"/>
              </a:ext>
            </a:extLst>
          </p:cNvPr>
          <p:cNvSpPr txBox="1"/>
          <p:nvPr/>
        </p:nvSpPr>
        <p:spPr>
          <a:xfrm>
            <a:off x="3363910" y="1749166"/>
            <a:ext cx="1096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Guardian of Lost Souls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EED4E-3FB8-4B44-BD1A-344B334F9102}"/>
              </a:ext>
            </a:extLst>
          </p:cNvPr>
          <p:cNvSpPr txBox="1"/>
          <p:nvPr/>
        </p:nvSpPr>
        <p:spPr>
          <a:xfrm>
            <a:off x="2042244" y="2149626"/>
            <a:ext cx="1096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Powerful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24ABE-848D-4EC4-B196-A36CEBE813AD}"/>
              </a:ext>
            </a:extLst>
          </p:cNvPr>
          <p:cNvSpPr txBox="1"/>
          <p:nvPr/>
        </p:nvSpPr>
        <p:spPr>
          <a:xfrm>
            <a:off x="5304791" y="4145573"/>
            <a:ext cx="1096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Pleasurable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54C4C-8824-462A-BEB9-95B31C3B7753}"/>
              </a:ext>
            </a:extLst>
          </p:cNvPr>
          <p:cNvSpPr txBox="1"/>
          <p:nvPr/>
        </p:nvSpPr>
        <p:spPr>
          <a:xfrm>
            <a:off x="2875529" y="4007073"/>
            <a:ext cx="1096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Indestructible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57494-17A2-4B3C-96AB-43BF255929AF}"/>
              </a:ext>
            </a:extLst>
          </p:cNvPr>
          <p:cNvSpPr/>
          <p:nvPr/>
        </p:nvSpPr>
        <p:spPr>
          <a:xfrm>
            <a:off x="3026240" y="3061147"/>
            <a:ext cx="3684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uhaus 93" pitchFamily="82" charset="0"/>
              </a:rPr>
              <a:t>Rick Taylor</a:t>
            </a:r>
            <a:endParaRPr lang="en-US" sz="54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04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03B3EED5-5337-41E9-B6F2-DB0B0F56C472}"/>
              </a:ext>
            </a:extLst>
          </p:cNvPr>
          <p:cNvSpPr txBox="1">
            <a:spLocks/>
          </p:cNvSpPr>
          <p:nvPr/>
        </p:nvSpPr>
        <p:spPr>
          <a:xfrm>
            <a:off x="687143" y="228911"/>
            <a:ext cx="9305959" cy="1020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About the presenter</a:t>
            </a:r>
            <a:endParaRPr lang="en-US" b="0" dirty="0">
              <a:latin typeface="+mj-lt"/>
            </a:endParaRPr>
          </a:p>
        </p:txBody>
      </p:sp>
      <p:sp>
        <p:nvSpPr>
          <p:cNvPr id="12" name="Pentagon 14">
            <a:extLst>
              <a:ext uri="{FF2B5EF4-FFF2-40B4-BE49-F238E27FC236}">
                <a16:creationId xmlns:a16="http://schemas.microsoft.com/office/drawing/2014/main" id="{61F63EF4-B7CA-47B4-927E-8BDD05B0FC32}"/>
              </a:ext>
            </a:extLst>
          </p:cNvPr>
          <p:cNvSpPr/>
          <p:nvPr/>
        </p:nvSpPr>
        <p:spPr>
          <a:xfrm>
            <a:off x="824530" y="1249353"/>
            <a:ext cx="3347511" cy="1317812"/>
          </a:xfrm>
          <a:prstGeom prst="homePlate">
            <a:avLst/>
          </a:prstGeom>
          <a:gradFill flip="none" rotWithShape="1">
            <a:gsLst>
              <a:gs pos="50000">
                <a:srgbClr val="FFFFFF"/>
              </a:gs>
              <a:gs pos="0">
                <a:srgbClr val="FFFFFF"/>
              </a:gs>
              <a:gs pos="99000">
                <a:srgbClr val="EBEBEB"/>
              </a:gs>
            </a:gsLst>
            <a:lin ang="5400000" scaled="1"/>
            <a:tileRect/>
          </a:gradFill>
          <a:ln w="6350">
            <a:solidFill>
              <a:srgbClr val="A0A0A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rgbClr val="C4262E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Helvetica Light"/>
              </a:rPr>
              <a:t>Richard Taylor</a:t>
            </a: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buClr>
                <a:srgbClr val="C4262E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Helvetica Light"/>
              </a:rPr>
              <a:t>Sr. DevOps Engineer</a:t>
            </a: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buClr>
                <a:srgbClr val="C4262E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Helvetica Light"/>
              </a:rPr>
              <a:t>Phoenix, AZ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BF44A-4964-45FA-A47D-E467D7050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27" y="1160321"/>
            <a:ext cx="1895475" cy="1895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E75F6-0440-4797-92E6-E8EA3AECA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5" y="245689"/>
            <a:ext cx="3405693" cy="19164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E9198-CB09-462F-B9D9-4BF5D32853E7}"/>
              </a:ext>
            </a:extLst>
          </p:cNvPr>
          <p:cNvGrpSpPr/>
          <p:nvPr/>
        </p:nvGrpSpPr>
        <p:grpSpPr>
          <a:xfrm>
            <a:off x="5418622" y="4390726"/>
            <a:ext cx="6327960" cy="2359152"/>
            <a:chOff x="5350030" y="3821589"/>
            <a:chExt cx="6327960" cy="2359152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C097B0-2F91-4466-A93F-8309D69AD8FB}"/>
                </a:ext>
              </a:extLst>
            </p:cNvPr>
            <p:cNvSpPr/>
            <p:nvPr/>
          </p:nvSpPr>
          <p:spPr bwMode="auto">
            <a:xfrm>
              <a:off x="5350030" y="3821589"/>
              <a:ext cx="6327960" cy="2359152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3EB68FB-AC78-4C12-844B-F03DF112C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971" y="5444898"/>
              <a:ext cx="241593" cy="229744"/>
            </a:xfrm>
            <a:custGeom>
              <a:avLst/>
              <a:gdLst>
                <a:gd name="T0" fmla="*/ 0 w 152"/>
                <a:gd name="T1" fmla="*/ 145 h 145"/>
                <a:gd name="T2" fmla="*/ 36 w 152"/>
                <a:gd name="T3" fmla="*/ 145 h 145"/>
                <a:gd name="T4" fmla="*/ 36 w 152"/>
                <a:gd name="T5" fmla="*/ 47 h 145"/>
                <a:gd name="T6" fmla="*/ 0 w 152"/>
                <a:gd name="T7" fmla="*/ 47 h 145"/>
                <a:gd name="T8" fmla="*/ 18 w 152"/>
                <a:gd name="T9" fmla="*/ 0 h 145"/>
                <a:gd name="T10" fmla="*/ 0 w 152"/>
                <a:gd name="T11" fmla="*/ 17 h 145"/>
                <a:gd name="T12" fmla="*/ 18 w 152"/>
                <a:gd name="T13" fmla="*/ 34 h 145"/>
                <a:gd name="T14" fmla="*/ 18 w 152"/>
                <a:gd name="T15" fmla="*/ 34 h 145"/>
                <a:gd name="T16" fmla="*/ 37 w 152"/>
                <a:gd name="T17" fmla="*/ 17 h 145"/>
                <a:gd name="T18" fmla="*/ 18 w 152"/>
                <a:gd name="T19" fmla="*/ 0 h 145"/>
                <a:gd name="T20" fmla="*/ 152 w 152"/>
                <a:gd name="T21" fmla="*/ 89 h 145"/>
                <a:gd name="T22" fmla="*/ 152 w 152"/>
                <a:gd name="T23" fmla="*/ 145 h 145"/>
                <a:gd name="T24" fmla="*/ 120 w 152"/>
                <a:gd name="T25" fmla="*/ 145 h 145"/>
                <a:gd name="T26" fmla="*/ 120 w 152"/>
                <a:gd name="T27" fmla="*/ 93 h 145"/>
                <a:gd name="T28" fmla="*/ 103 w 152"/>
                <a:gd name="T29" fmla="*/ 71 h 145"/>
                <a:gd name="T30" fmla="*/ 86 w 152"/>
                <a:gd name="T31" fmla="*/ 83 h 145"/>
                <a:gd name="T32" fmla="*/ 84 w 152"/>
                <a:gd name="T33" fmla="*/ 91 h 145"/>
                <a:gd name="T34" fmla="*/ 84 w 152"/>
                <a:gd name="T35" fmla="*/ 145 h 145"/>
                <a:gd name="T36" fmla="*/ 52 w 152"/>
                <a:gd name="T37" fmla="*/ 145 h 145"/>
                <a:gd name="T38" fmla="*/ 52 w 152"/>
                <a:gd name="T39" fmla="*/ 47 h 145"/>
                <a:gd name="T40" fmla="*/ 84 w 152"/>
                <a:gd name="T41" fmla="*/ 47 h 145"/>
                <a:gd name="T42" fmla="*/ 84 w 152"/>
                <a:gd name="T43" fmla="*/ 62 h 145"/>
                <a:gd name="T44" fmla="*/ 84 w 152"/>
                <a:gd name="T45" fmla="*/ 62 h 145"/>
                <a:gd name="T46" fmla="*/ 85 w 152"/>
                <a:gd name="T47" fmla="*/ 62 h 145"/>
                <a:gd name="T48" fmla="*/ 85 w 152"/>
                <a:gd name="T49" fmla="*/ 62 h 145"/>
                <a:gd name="T50" fmla="*/ 114 w 152"/>
                <a:gd name="T51" fmla="*/ 45 h 145"/>
                <a:gd name="T52" fmla="*/ 152 w 152"/>
                <a:gd name="T53" fmla="*/ 8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45">
                  <a:moveTo>
                    <a:pt x="0" y="145"/>
                  </a:moveTo>
                  <a:cubicBezTo>
                    <a:pt x="36" y="145"/>
                    <a:pt x="36" y="145"/>
                    <a:pt x="36" y="145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0" y="47"/>
                    <a:pt x="0" y="47"/>
                    <a:pt x="0" y="47"/>
                  </a:cubicBezTo>
                  <a:moveTo>
                    <a:pt x="18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0" y="34"/>
                    <a:pt x="37" y="27"/>
                    <a:pt x="37" y="17"/>
                  </a:cubicBezTo>
                  <a:cubicBezTo>
                    <a:pt x="36" y="8"/>
                    <a:pt x="30" y="0"/>
                    <a:pt x="18" y="0"/>
                  </a:cubicBezTo>
                  <a:close/>
                  <a:moveTo>
                    <a:pt x="152" y="89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80"/>
                    <a:pt x="115" y="71"/>
                    <a:pt x="103" y="71"/>
                  </a:cubicBezTo>
                  <a:cubicBezTo>
                    <a:pt x="94" y="71"/>
                    <a:pt x="89" y="77"/>
                    <a:pt x="86" y="83"/>
                  </a:cubicBezTo>
                  <a:cubicBezTo>
                    <a:pt x="85" y="85"/>
                    <a:pt x="84" y="88"/>
                    <a:pt x="84" y="91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61"/>
                    <a:pt x="52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9" y="55"/>
                    <a:pt x="97" y="45"/>
                    <a:pt x="114" y="45"/>
                  </a:cubicBezTo>
                  <a:cubicBezTo>
                    <a:pt x="136" y="45"/>
                    <a:pt x="152" y="59"/>
                    <a:pt x="152" y="8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7B0AEF75-4C33-48F0-963C-C4AFBF57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494" y="5114613"/>
              <a:ext cx="207314" cy="168744"/>
            </a:xfrm>
            <a:custGeom>
              <a:avLst/>
              <a:gdLst>
                <a:gd name="T0" fmla="*/ 161 w 161"/>
                <a:gd name="T1" fmla="*/ 15 h 131"/>
                <a:gd name="T2" fmla="*/ 142 w 161"/>
                <a:gd name="T3" fmla="*/ 21 h 131"/>
                <a:gd name="T4" fmla="*/ 157 w 161"/>
                <a:gd name="T5" fmla="*/ 2 h 131"/>
                <a:gd name="T6" fmla="*/ 136 w 161"/>
                <a:gd name="T7" fmla="*/ 10 h 131"/>
                <a:gd name="T8" fmla="*/ 111 w 161"/>
                <a:gd name="T9" fmla="*/ 0 h 131"/>
                <a:gd name="T10" fmla="*/ 78 w 161"/>
                <a:gd name="T11" fmla="*/ 33 h 131"/>
                <a:gd name="T12" fmla="*/ 79 w 161"/>
                <a:gd name="T13" fmla="*/ 40 h 131"/>
                <a:gd name="T14" fmla="*/ 11 w 161"/>
                <a:gd name="T15" fmla="*/ 6 h 131"/>
                <a:gd name="T16" fmla="*/ 6 w 161"/>
                <a:gd name="T17" fmla="*/ 22 h 131"/>
                <a:gd name="T18" fmla="*/ 21 w 161"/>
                <a:gd name="T19" fmla="*/ 50 h 131"/>
                <a:gd name="T20" fmla="*/ 6 w 161"/>
                <a:gd name="T21" fmla="*/ 46 h 131"/>
                <a:gd name="T22" fmla="*/ 6 w 161"/>
                <a:gd name="T23" fmla="*/ 46 h 131"/>
                <a:gd name="T24" fmla="*/ 33 w 161"/>
                <a:gd name="T25" fmla="*/ 79 h 131"/>
                <a:gd name="T26" fmla="*/ 24 w 161"/>
                <a:gd name="T27" fmla="*/ 80 h 131"/>
                <a:gd name="T28" fmla="*/ 18 w 161"/>
                <a:gd name="T29" fmla="*/ 79 h 131"/>
                <a:gd name="T30" fmla="*/ 49 w 161"/>
                <a:gd name="T31" fmla="*/ 102 h 131"/>
                <a:gd name="T32" fmla="*/ 8 w 161"/>
                <a:gd name="T33" fmla="*/ 116 h 131"/>
                <a:gd name="T34" fmla="*/ 0 w 161"/>
                <a:gd name="T35" fmla="*/ 116 h 131"/>
                <a:gd name="T36" fmla="*/ 50 w 161"/>
                <a:gd name="T37" fmla="*/ 131 h 131"/>
                <a:gd name="T38" fmla="*/ 145 w 161"/>
                <a:gd name="T39" fmla="*/ 37 h 131"/>
                <a:gd name="T40" fmla="*/ 144 w 161"/>
                <a:gd name="T41" fmla="*/ 32 h 131"/>
                <a:gd name="T42" fmla="*/ 161 w 161"/>
                <a:gd name="T43" fmla="*/ 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1" h="131">
                  <a:moveTo>
                    <a:pt x="161" y="15"/>
                  </a:moveTo>
                  <a:cubicBezTo>
                    <a:pt x="155" y="18"/>
                    <a:pt x="149" y="20"/>
                    <a:pt x="142" y="21"/>
                  </a:cubicBezTo>
                  <a:cubicBezTo>
                    <a:pt x="149" y="16"/>
                    <a:pt x="154" y="10"/>
                    <a:pt x="157" y="2"/>
                  </a:cubicBezTo>
                  <a:cubicBezTo>
                    <a:pt x="150" y="6"/>
                    <a:pt x="143" y="9"/>
                    <a:pt x="136" y="10"/>
                  </a:cubicBezTo>
                  <a:cubicBezTo>
                    <a:pt x="129" y="4"/>
                    <a:pt x="121" y="0"/>
                    <a:pt x="111" y="0"/>
                  </a:cubicBezTo>
                  <a:cubicBezTo>
                    <a:pt x="93" y="0"/>
                    <a:pt x="78" y="15"/>
                    <a:pt x="78" y="33"/>
                  </a:cubicBezTo>
                  <a:cubicBezTo>
                    <a:pt x="78" y="35"/>
                    <a:pt x="79" y="38"/>
                    <a:pt x="79" y="40"/>
                  </a:cubicBezTo>
                  <a:cubicBezTo>
                    <a:pt x="52" y="39"/>
                    <a:pt x="27" y="26"/>
                    <a:pt x="11" y="6"/>
                  </a:cubicBezTo>
                  <a:cubicBezTo>
                    <a:pt x="8" y="11"/>
                    <a:pt x="6" y="16"/>
                    <a:pt x="6" y="22"/>
                  </a:cubicBezTo>
                  <a:cubicBezTo>
                    <a:pt x="6" y="34"/>
                    <a:pt x="12" y="44"/>
                    <a:pt x="21" y="50"/>
                  </a:cubicBezTo>
                  <a:cubicBezTo>
                    <a:pt x="16" y="50"/>
                    <a:pt x="11" y="48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62"/>
                    <a:pt x="18" y="76"/>
                    <a:pt x="33" y="79"/>
                  </a:cubicBezTo>
                  <a:cubicBezTo>
                    <a:pt x="30" y="80"/>
                    <a:pt x="27" y="80"/>
                    <a:pt x="24" y="80"/>
                  </a:cubicBezTo>
                  <a:cubicBezTo>
                    <a:pt x="22" y="80"/>
                    <a:pt x="20" y="80"/>
                    <a:pt x="18" y="79"/>
                  </a:cubicBezTo>
                  <a:cubicBezTo>
                    <a:pt x="22" y="92"/>
                    <a:pt x="34" y="102"/>
                    <a:pt x="49" y="102"/>
                  </a:cubicBezTo>
                  <a:cubicBezTo>
                    <a:pt x="37" y="111"/>
                    <a:pt x="23" y="116"/>
                    <a:pt x="8" y="116"/>
                  </a:cubicBezTo>
                  <a:cubicBezTo>
                    <a:pt x="5" y="116"/>
                    <a:pt x="2" y="116"/>
                    <a:pt x="0" y="116"/>
                  </a:cubicBezTo>
                  <a:cubicBezTo>
                    <a:pt x="14" y="125"/>
                    <a:pt x="32" y="131"/>
                    <a:pt x="50" y="131"/>
                  </a:cubicBezTo>
                  <a:cubicBezTo>
                    <a:pt x="111" y="131"/>
                    <a:pt x="145" y="80"/>
                    <a:pt x="145" y="37"/>
                  </a:cubicBezTo>
                  <a:cubicBezTo>
                    <a:pt x="145" y="35"/>
                    <a:pt x="145" y="34"/>
                    <a:pt x="144" y="32"/>
                  </a:cubicBezTo>
                  <a:cubicBezTo>
                    <a:pt x="151" y="28"/>
                    <a:pt x="157" y="22"/>
                    <a:pt x="161" y="1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E8AD826-5D11-4A7B-870C-5D0E4C6E9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1932" y="4213240"/>
              <a:ext cx="256911" cy="194690"/>
            </a:xfrm>
            <a:custGeom>
              <a:avLst/>
              <a:gdLst>
                <a:gd name="T0" fmla="*/ 0 w 384"/>
                <a:gd name="T1" fmla="*/ 0 h 291"/>
                <a:gd name="T2" fmla="*/ 384 w 384"/>
                <a:gd name="T3" fmla="*/ 0 h 291"/>
                <a:gd name="T4" fmla="*/ 384 w 384"/>
                <a:gd name="T5" fmla="*/ 291 h 291"/>
                <a:gd name="T6" fmla="*/ 0 w 384"/>
                <a:gd name="T7" fmla="*/ 291 h 291"/>
                <a:gd name="T8" fmla="*/ 0 w 384"/>
                <a:gd name="T9" fmla="*/ 0 h 291"/>
                <a:gd name="T10" fmla="*/ 38 w 384"/>
                <a:gd name="T11" fmla="*/ 253 h 291"/>
                <a:gd name="T12" fmla="*/ 346 w 384"/>
                <a:gd name="T13" fmla="*/ 253 h 291"/>
                <a:gd name="T14" fmla="*/ 346 w 384"/>
                <a:gd name="T15" fmla="*/ 78 h 291"/>
                <a:gd name="T16" fmla="*/ 192 w 384"/>
                <a:gd name="T17" fmla="*/ 194 h 291"/>
                <a:gd name="T18" fmla="*/ 38 w 384"/>
                <a:gd name="T19" fmla="*/ 78 h 291"/>
                <a:gd name="T20" fmla="*/ 38 w 384"/>
                <a:gd name="T21" fmla="*/ 253 h 291"/>
                <a:gd name="T22" fmla="*/ 48 w 384"/>
                <a:gd name="T23" fmla="*/ 39 h 291"/>
                <a:gd name="T24" fmla="*/ 192 w 384"/>
                <a:gd name="T25" fmla="*/ 146 h 291"/>
                <a:gd name="T26" fmla="*/ 336 w 384"/>
                <a:gd name="T27" fmla="*/ 39 h 291"/>
                <a:gd name="T28" fmla="*/ 48 w 384"/>
                <a:gd name="T29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291">
                  <a:moveTo>
                    <a:pt x="0" y="0"/>
                  </a:moveTo>
                  <a:lnTo>
                    <a:pt x="384" y="0"/>
                  </a:lnTo>
                  <a:lnTo>
                    <a:pt x="384" y="291"/>
                  </a:lnTo>
                  <a:lnTo>
                    <a:pt x="0" y="291"/>
                  </a:lnTo>
                  <a:lnTo>
                    <a:pt x="0" y="0"/>
                  </a:lnTo>
                  <a:close/>
                  <a:moveTo>
                    <a:pt x="38" y="253"/>
                  </a:moveTo>
                  <a:lnTo>
                    <a:pt x="346" y="253"/>
                  </a:lnTo>
                  <a:lnTo>
                    <a:pt x="346" y="78"/>
                  </a:lnTo>
                  <a:lnTo>
                    <a:pt x="192" y="194"/>
                  </a:lnTo>
                  <a:lnTo>
                    <a:pt x="38" y="78"/>
                  </a:lnTo>
                  <a:lnTo>
                    <a:pt x="38" y="253"/>
                  </a:lnTo>
                  <a:close/>
                  <a:moveTo>
                    <a:pt x="48" y="39"/>
                  </a:moveTo>
                  <a:lnTo>
                    <a:pt x="192" y="146"/>
                  </a:lnTo>
                  <a:lnTo>
                    <a:pt x="336" y="39"/>
                  </a:lnTo>
                  <a:lnTo>
                    <a:pt x="48" y="3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11C22-00F4-47DD-B11F-169A65501019}"/>
                </a:ext>
              </a:extLst>
            </p:cNvPr>
            <p:cNvSpPr/>
            <p:nvPr/>
          </p:nvSpPr>
          <p:spPr>
            <a:xfrm>
              <a:off x="6036272" y="4086105"/>
              <a:ext cx="248177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Rick.Taylor@ZAACT.com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3FDD08-7F8B-48D5-B74D-185A979FBA7E}"/>
                </a:ext>
              </a:extLst>
            </p:cNvPr>
            <p:cNvSpPr/>
            <p:nvPr/>
          </p:nvSpPr>
          <p:spPr>
            <a:xfrm>
              <a:off x="6038652" y="4543635"/>
              <a:ext cx="3954929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defTabSz="932742">
                <a:defRPr/>
              </a:pPr>
              <a:r>
                <a:rPr lang="en-US" kern="0" dirty="0">
                  <a:solidFill>
                    <a:schemeClr val="bg1"/>
                  </a:solidFill>
                </a:rPr>
                <a:t>blogs.technet.microsoft.com/</a:t>
              </a:r>
              <a:r>
                <a:rPr lang="en-US" kern="0" dirty="0" err="1">
                  <a:solidFill>
                    <a:schemeClr val="bg1"/>
                  </a:solidFill>
                </a:rPr>
                <a:t>ritaylor</a:t>
              </a:r>
              <a:r>
                <a:rPr lang="en-US" kern="0" dirty="0">
                  <a:solidFill>
                    <a:schemeClr val="bg1"/>
                  </a:solidFill>
                </a:rPr>
                <a:t>/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4B6EEC-2BD8-4993-A95C-82C463B6DBB2}"/>
                </a:ext>
              </a:extLst>
            </p:cNvPr>
            <p:cNvSpPr/>
            <p:nvPr/>
          </p:nvSpPr>
          <p:spPr>
            <a:xfrm>
              <a:off x="6039273" y="5001165"/>
              <a:ext cx="1188146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@SLKRCK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5AF1DE-0523-4561-8228-C6D211F42E29}"/>
                </a:ext>
              </a:extLst>
            </p:cNvPr>
            <p:cNvSpPr/>
            <p:nvPr/>
          </p:nvSpPr>
          <p:spPr>
            <a:xfrm>
              <a:off x="6036272" y="5367678"/>
              <a:ext cx="4860626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https://www.linkedin.com/in/slickrickistheman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A7F4F3-20F7-47BD-85CE-8A76329CA50C}"/>
                </a:ext>
              </a:extLst>
            </p:cNvPr>
            <p:cNvSpPr/>
            <p:nvPr/>
          </p:nvSpPr>
          <p:spPr>
            <a:xfrm>
              <a:off x="5701772" y="4569471"/>
              <a:ext cx="303463" cy="30346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W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279575-F9F3-46B7-9A35-50018BF4FF78}"/>
              </a:ext>
            </a:extLst>
          </p:cNvPr>
          <p:cNvSpPr/>
          <p:nvPr/>
        </p:nvSpPr>
        <p:spPr>
          <a:xfrm>
            <a:off x="821283" y="3158335"/>
            <a:ext cx="7160667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90000"/>
              </a:lnSpc>
              <a:spcBef>
                <a:spcPts val="200"/>
              </a:spcBef>
              <a:buClr>
                <a:srgbClr val="C4262E"/>
              </a:buClr>
              <a:buFont typeface="Wingdings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Former member of Microsoft BPOS Architecture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OPSCon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teams</a:t>
            </a:r>
          </a:p>
          <a:p>
            <a:pPr marL="171450" lvl="1" indent="-171450">
              <a:lnSpc>
                <a:spcPct val="90000"/>
              </a:lnSpc>
              <a:spcBef>
                <a:spcPts val="200"/>
              </a:spcBef>
              <a:buClr>
                <a:srgbClr val="C4262E"/>
              </a:buClr>
              <a:buFont typeface="Wingdings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Author, Co-author of Administrator's Guide version 2007, 2010 and 2013</a:t>
            </a:r>
          </a:p>
        </p:txBody>
      </p: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 b="21409"/>
          <a:stretch/>
        </p:blipFill>
        <p:spPr>
          <a:xfrm>
            <a:off x="0" y="0"/>
            <a:ext cx="12194384" cy="5731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CFF838-0EA1-4724-8162-AE07DF0312C1}"/>
              </a:ext>
            </a:extLst>
          </p:cNvPr>
          <p:cNvSpPr/>
          <p:nvPr/>
        </p:nvSpPr>
        <p:spPr>
          <a:xfrm>
            <a:off x="489628" y="4343792"/>
            <a:ext cx="7120993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PowerShell for SharePoint Online –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(making SharePoint Admins feel loved again)</a:t>
            </a:r>
          </a:p>
        </p:txBody>
      </p:sp>
    </p:spTree>
    <p:extLst>
      <p:ext uri="{BB962C8B-B14F-4D97-AF65-F5344CB8AC3E}">
        <p14:creationId xmlns:p14="http://schemas.microsoft.com/office/powerpoint/2010/main" val="115180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4107141-EE7F-431A-A6FE-B78F3CCA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7210D-0570-4B30-9125-F35EDB01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PowerShell – General</a:t>
            </a:r>
          </a:p>
          <a:p>
            <a:r>
              <a:rPr lang="en-US" b="1" dirty="0">
                <a:solidFill>
                  <a:schemeClr val="bg1"/>
                </a:solidFill>
              </a:rPr>
              <a:t>PowerShell – For SharePoint</a:t>
            </a:r>
          </a:p>
          <a:p>
            <a:r>
              <a:rPr lang="en-US" b="1" dirty="0">
                <a:solidFill>
                  <a:schemeClr val="bg1"/>
                </a:solidFill>
              </a:rPr>
              <a:t>PowerShell – For SharePoint Online</a:t>
            </a:r>
          </a:p>
        </p:txBody>
      </p:sp>
    </p:spTree>
    <p:extLst>
      <p:ext uri="{BB962C8B-B14F-4D97-AF65-F5344CB8AC3E}">
        <p14:creationId xmlns:p14="http://schemas.microsoft.com/office/powerpoint/2010/main" val="2764874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D4E35A-D00B-4F4D-954B-7610E82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scripts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B3BD1D-88E2-4F77-AF57-9B12F067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http://tinyurl.com/y9q63eot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26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183741"/>
            <a:ext cx="10515600" cy="1325563"/>
          </a:xfrm>
        </p:spPr>
        <p:txBody>
          <a:bodyPr/>
          <a:lstStyle/>
          <a:p>
            <a:r>
              <a:rPr lang="en-US" b="1" dirty="0"/>
              <a:t>PowerShell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9C3547-5A83-401A-A36B-37FEE103E357}"/>
              </a:ext>
            </a:extLst>
          </p:cNvPr>
          <p:cNvSpPr txBox="1">
            <a:spLocks/>
          </p:cNvSpPr>
          <p:nvPr/>
        </p:nvSpPr>
        <p:spPr>
          <a:xfrm>
            <a:off x="838200" y="1416424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a list of all commands:</a:t>
            </a:r>
          </a:p>
          <a:p>
            <a:pPr lvl="1"/>
            <a:r>
              <a:rPr lang="en-US" sz="2800" dirty="0"/>
              <a:t>Get-Command –noun </a:t>
            </a:r>
            <a:r>
              <a:rPr lang="en-US" sz="2800" dirty="0" err="1"/>
              <a:t>sp</a:t>
            </a:r>
            <a:r>
              <a:rPr lang="en-US" sz="2800" dirty="0"/>
              <a:t>*</a:t>
            </a:r>
          </a:p>
          <a:p>
            <a:r>
              <a:rPr lang="en-US" dirty="0"/>
              <a:t>Get help for a specific command:</a:t>
            </a:r>
          </a:p>
          <a:p>
            <a:pPr lvl="1"/>
            <a:r>
              <a:rPr lang="en-US" sz="2800" dirty="0"/>
              <a:t>Get-Help &lt;cmdlet&gt;</a:t>
            </a:r>
          </a:p>
          <a:p>
            <a:pPr lvl="1"/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3561B1F-4AF8-49B1-9FD9-3B47B174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16882"/>
            <a:ext cx="5520617" cy="283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57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42BEBE-2D5E-47DD-91BC-93A19DB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180319"/>
            <a:ext cx="10515600" cy="1325563"/>
          </a:xfrm>
        </p:spPr>
        <p:txBody>
          <a:bodyPr/>
          <a:lstStyle/>
          <a:p>
            <a:r>
              <a:rPr lang="en-US" b="1" dirty="0"/>
              <a:t>PowerShell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9C3547-5A83-401A-A36B-37FEE103E357}"/>
              </a:ext>
            </a:extLst>
          </p:cNvPr>
          <p:cNvSpPr txBox="1">
            <a:spLocks/>
          </p:cNvSpPr>
          <p:nvPr/>
        </p:nvSpPr>
        <p:spPr>
          <a:xfrm>
            <a:off x="838200" y="1416424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5E3F06-F213-45B6-B1A0-F447950A7716}"/>
              </a:ext>
            </a:extLst>
          </p:cNvPr>
          <p:cNvSpPr txBox="1">
            <a:spLocks/>
          </p:cNvSpPr>
          <p:nvPr/>
        </p:nvSpPr>
        <p:spPr>
          <a:xfrm>
            <a:off x="2897865" y="1665098"/>
            <a:ext cx="8381901" cy="2820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Script:</a:t>
            </a:r>
          </a:p>
          <a:p>
            <a:pPr lvl="1"/>
            <a:r>
              <a:rPr lang="en-US" sz="2800" dirty="0"/>
              <a:t>$password = Read-Host "What is the password for the accounts?" -</a:t>
            </a:r>
            <a:r>
              <a:rPr lang="en-US" sz="2800" dirty="0" err="1"/>
              <a:t>assecurestring</a:t>
            </a:r>
            <a:r>
              <a:rPr lang="en-US" sz="2800" dirty="0"/>
              <a:t> ; Get-Content usernames.txt | </a:t>
            </a:r>
            <a:r>
              <a:rPr lang="en-US" sz="2800" dirty="0" err="1"/>
              <a:t>ForEach</a:t>
            </a:r>
            <a:r>
              <a:rPr lang="en-US" sz="2800" dirty="0"/>
              <a:t>-Object {New-</a:t>
            </a:r>
            <a:r>
              <a:rPr lang="en-US" sz="2800" dirty="0" err="1"/>
              <a:t>SPManagedAccount</a:t>
            </a:r>
            <a:r>
              <a:rPr lang="en-US" sz="2800" dirty="0"/>
              <a:t> -password $password -username </a:t>
            </a:r>
            <a:r>
              <a:rPr lang="en-US" sz="2800" dirty="0" err="1"/>
              <a:t>litwareinc</a:t>
            </a:r>
            <a:r>
              <a:rPr lang="en-US" sz="2800" dirty="0"/>
              <a:t>\$_; Set-</a:t>
            </a:r>
            <a:r>
              <a:rPr lang="en-US" sz="2800" dirty="0" err="1"/>
              <a:t>SPManagedAccount</a:t>
            </a:r>
            <a:r>
              <a:rPr lang="en-US" sz="2800" dirty="0"/>
              <a:t> -identity $_ -autogenerate -confirm:$False}</a:t>
            </a:r>
          </a:p>
          <a:p>
            <a:pPr lvl="1"/>
            <a:endParaRPr lang="en-US" sz="2800" dirty="0"/>
          </a:p>
          <a:p>
            <a:pPr marL="347662" lvl="1" indent="0">
              <a:buFont typeface="Arial"/>
              <a:buNone/>
            </a:pPr>
            <a:endParaRPr lang="en-US" sz="2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F1815D-9C36-46C4-8E76-F05A9ED7AEC6}"/>
              </a:ext>
            </a:extLst>
          </p:cNvPr>
          <p:cNvSpPr txBox="1">
            <a:spLocks/>
          </p:cNvSpPr>
          <p:nvPr/>
        </p:nvSpPr>
        <p:spPr>
          <a:xfrm>
            <a:off x="2854322" y="1245998"/>
            <a:ext cx="792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Scripting Syntax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43F845-5A1A-4BF7-922F-42F5ECED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33797"/>
              </p:ext>
            </p:extLst>
          </p:nvPr>
        </p:nvGraphicFramePr>
        <p:xfrm>
          <a:off x="3006722" y="4865498"/>
          <a:ext cx="845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</a:t>
                      </a:r>
                      <a:r>
                        <a:rPr lang="en-US" baseline="0" dirty="0"/>
                        <a:t> a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completion of cmdlet,</a:t>
                      </a:r>
                      <a:r>
                        <a:rPr lang="en-US" baseline="0" dirty="0"/>
                        <a:t> continue to next one.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</a:t>
                      </a:r>
                      <a:r>
                        <a:rPr lang="en-US" baseline="0" dirty="0"/>
                        <a:t> the output of the preceding cmdlet to the next cmdlet.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ForEach</a:t>
                      </a:r>
                      <a:r>
                        <a:rPr lang="en-US" baseline="0" dirty="0"/>
                        <a:t>-Object {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each object, execute all the commands within the { }.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13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713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Bauhaus 93</vt:lpstr>
      <vt:lpstr>Calibri</vt:lpstr>
      <vt:lpstr>Calibri Light</vt:lpstr>
      <vt:lpstr>Helvetica Light</vt:lpstr>
      <vt:lpstr>Kailasa</vt:lpstr>
      <vt:lpstr>Segoe UI</vt:lpstr>
      <vt:lpstr>Segoe UI Light</vt:lpstr>
      <vt:lpstr>Wingdings</vt:lpstr>
      <vt:lpstr>Office Theme</vt:lpstr>
      <vt:lpstr>PowerPoint Presentation</vt:lpstr>
      <vt:lpstr>PowerShell for SharePoint Online –  (making SharePoint Admins feel loved again)</vt:lpstr>
      <vt:lpstr>Who Am I?</vt:lpstr>
      <vt:lpstr>PowerPoint Presentation</vt:lpstr>
      <vt:lpstr>PowerPoint Presentation</vt:lpstr>
      <vt:lpstr>AGENDA</vt:lpstr>
      <vt:lpstr>Demo scripts</vt:lpstr>
      <vt:lpstr>PowerShell</vt:lpstr>
      <vt:lpstr>PowerShell</vt:lpstr>
      <vt:lpstr>PowerPoint Presentation</vt:lpstr>
      <vt:lpstr>PowerPoint Presentation</vt:lpstr>
      <vt:lpstr>PowerPoint Presentation</vt:lpstr>
      <vt:lpstr>PowerShell for SharePoint</vt:lpstr>
      <vt:lpstr>PowerPoint Presentation</vt:lpstr>
      <vt:lpstr>Get Current!</vt:lpstr>
      <vt:lpstr>SharePoint Online Management Shell</vt:lpstr>
      <vt:lpstr>SharePoint Online Management Shell  -Requirements</vt:lpstr>
      <vt:lpstr>Number of Cmdlets</vt:lpstr>
      <vt:lpstr>SharePoint Online Management Shell  -Requirements</vt:lpstr>
      <vt:lpstr>Top 10 Actions for SharePoint ON-PREM</vt:lpstr>
      <vt:lpstr>Top 10 Actions for SharePoint ONLINE </vt:lpstr>
      <vt:lpstr>DEMO</vt:lpstr>
      <vt:lpstr>Top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Rick Taylor</cp:lastModifiedBy>
  <cp:revision>56</cp:revision>
  <dcterms:created xsi:type="dcterms:W3CDTF">2016-09-12T03:10:49Z</dcterms:created>
  <dcterms:modified xsi:type="dcterms:W3CDTF">2017-10-27T09:33:58Z</dcterms:modified>
</cp:coreProperties>
</file>