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7" r:id="rId2"/>
    <p:sldId id="279" r:id="rId3"/>
    <p:sldId id="269" r:id="rId4"/>
    <p:sldId id="288" r:id="rId5"/>
    <p:sldId id="281" r:id="rId6"/>
    <p:sldId id="283" r:id="rId7"/>
    <p:sldId id="280" r:id="rId8"/>
    <p:sldId id="284" r:id="rId9"/>
    <p:sldId id="286" r:id="rId10"/>
    <p:sldId id="285" r:id="rId11"/>
    <p:sldId id="287"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1784" autoAdjust="0"/>
  </p:normalViewPr>
  <p:slideViewPr>
    <p:cSldViewPr snapToGrid="0" snapToObjects="1">
      <p:cViewPr varScale="1">
        <p:scale>
          <a:sx n="38" d="100"/>
          <a:sy n="38" d="100"/>
        </p:scale>
        <p:origin x="1764" y="32"/>
      </p:cViewPr>
      <p:guideLst/>
    </p:cSldViewPr>
  </p:slideViewPr>
  <p:notesTextViewPr>
    <p:cViewPr>
      <p:scale>
        <a:sx n="1" d="1"/>
        <a:sy n="1" d="1"/>
      </p:scale>
      <p:origin x="0" y="-39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ap " userId="3b479b36-19a3-4159-af22-973aa1df77d9" providerId="ADAL" clId="{55A0F389-2FA9-402C-A998-7B640614D9D8}"/>
    <pc:docChg chg="modSld">
      <pc:chgData name="Jaap " userId="3b479b36-19a3-4159-af22-973aa1df77d9" providerId="ADAL" clId="{55A0F389-2FA9-402C-A998-7B640614D9D8}" dt="2017-09-21T11:29:19.809" v="0"/>
      <pc:docMkLst>
        <pc:docMk/>
      </pc:docMkLst>
      <pc:sldChg chg="modSp">
        <pc:chgData name="Jaap " userId="3b479b36-19a3-4159-af22-973aa1df77d9" providerId="ADAL" clId="{55A0F389-2FA9-402C-A998-7B640614D9D8}" dt="2017-09-21T11:29:19.809" v="0"/>
        <pc:sldMkLst>
          <pc:docMk/>
          <pc:sldMk cId="1904797942" sldId="261"/>
        </pc:sldMkLst>
        <pc:spChg chg="mod">
          <ac:chgData name="Jaap " userId="3b479b36-19a3-4159-af22-973aa1df77d9" providerId="ADAL" clId="{55A0F389-2FA9-402C-A998-7B640614D9D8}" dt="2017-09-21T11:29:19.809" v="0"/>
          <ac:spMkLst>
            <pc:docMk/>
            <pc:sldMk cId="1904797942" sldId="261"/>
            <ac:spMk id="9" creationId="{00000000-0000-0000-0000-000000000000}"/>
          </ac:spMkLst>
        </pc:spChg>
      </pc:sldChg>
      <pc:sldChg chg="modSp">
        <pc:chgData name="Jaap " userId="3b479b36-19a3-4159-af22-973aa1df77d9" providerId="ADAL" clId="{55A0F389-2FA9-402C-A998-7B640614D9D8}" dt="2017-09-21T11:29:19.809" v="0"/>
        <pc:sldMkLst>
          <pc:docMk/>
          <pc:sldMk cId="1724586126" sldId="262"/>
        </pc:sldMkLst>
        <pc:spChg chg="mod">
          <ac:chgData name="Jaap " userId="3b479b36-19a3-4159-af22-973aa1df77d9" providerId="ADAL" clId="{55A0F389-2FA9-402C-A998-7B640614D9D8}" dt="2017-09-21T11:29:19.809" v="0"/>
          <ac:spMkLst>
            <pc:docMk/>
            <pc:sldMk cId="1724586126" sldId="262"/>
            <ac:spMk id="8" creationId="{00000000-0000-0000-0000-000000000000}"/>
          </ac:spMkLst>
        </pc:spChg>
      </pc:sldChg>
      <pc:sldChg chg="modSp">
        <pc:chgData name="Jaap " userId="3b479b36-19a3-4159-af22-973aa1df77d9" providerId="ADAL" clId="{55A0F389-2FA9-402C-A998-7B640614D9D8}" dt="2017-09-21T11:29:19.809" v="0"/>
        <pc:sldMkLst>
          <pc:docMk/>
          <pc:sldMk cId="1859048968" sldId="268"/>
        </pc:sldMkLst>
        <pc:spChg chg="mod">
          <ac:chgData name="Jaap " userId="3b479b36-19a3-4159-af22-973aa1df77d9" providerId="ADAL" clId="{55A0F389-2FA9-402C-A998-7B640614D9D8}" dt="2017-09-21T11:29:19.809" v="0"/>
          <ac:spMkLst>
            <pc:docMk/>
            <pc:sldMk cId="1859048968" sldId="268"/>
            <ac:spMk id="9" creationId="{00000000-0000-0000-0000-000000000000}"/>
          </ac:spMkLst>
        </pc:spChg>
      </pc:sldChg>
      <pc:sldChg chg="modSp">
        <pc:chgData name="Jaap " userId="3b479b36-19a3-4159-af22-973aa1df77d9" providerId="ADAL" clId="{55A0F389-2FA9-402C-A998-7B640614D9D8}" dt="2017-09-21T11:29:19.809" v="0"/>
        <pc:sldMkLst>
          <pc:docMk/>
          <pc:sldMk cId="1296424973" sldId="269"/>
        </pc:sldMkLst>
        <pc:spChg chg="mod">
          <ac:chgData name="Jaap " userId="3b479b36-19a3-4159-af22-973aa1df77d9" providerId="ADAL" clId="{55A0F389-2FA9-402C-A998-7B640614D9D8}" dt="2017-09-21T11:29:19.809" v="0"/>
          <ac:spMkLst>
            <pc:docMk/>
            <pc:sldMk cId="1296424973" sldId="269"/>
            <ac:spMk id="8" creationId="{00000000-0000-0000-0000-000000000000}"/>
          </ac:spMkLst>
        </pc:spChg>
      </pc:sldChg>
      <pc:sldChg chg="modSp">
        <pc:chgData name="Jaap " userId="3b479b36-19a3-4159-af22-973aa1df77d9" providerId="ADAL" clId="{55A0F389-2FA9-402C-A998-7B640614D9D8}" dt="2017-09-21T11:29:19.809" v="0"/>
        <pc:sldMkLst>
          <pc:docMk/>
          <pc:sldMk cId="1716248926" sldId="278"/>
        </pc:sldMkLst>
        <pc:spChg chg="mod">
          <ac:chgData name="Jaap " userId="3b479b36-19a3-4159-af22-973aa1df77d9" providerId="ADAL" clId="{55A0F389-2FA9-402C-A998-7B640614D9D8}" dt="2017-09-21T11:29:19.809" v="0"/>
          <ac:spMkLst>
            <pc:docMk/>
            <pc:sldMk cId="1716248926" sldId="278"/>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311C-DD8B-164B-A5B4-891FB44DF03B}" type="datetimeFigureOut">
              <a:t>25/10/2017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D872-AB72-7141-BB7A-B591141434CC}" type="slidenum">
              <a:t>‹#›</a:t>
            </a:fld>
            <a:endParaRPr lang="en-US"/>
          </a:p>
        </p:txBody>
      </p:sp>
    </p:spTree>
    <p:extLst>
      <p:ext uri="{BB962C8B-B14F-4D97-AF65-F5344CB8AC3E}">
        <p14:creationId xmlns:p14="http://schemas.microsoft.com/office/powerpoint/2010/main" val="60437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iki.c2.com/?UnitTe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1</a:t>
            </a:fld>
            <a:endParaRPr lang="en-NL"/>
          </a:p>
        </p:txBody>
      </p:sp>
    </p:spTree>
    <p:extLst>
      <p:ext uri="{BB962C8B-B14F-4D97-AF65-F5344CB8AC3E}">
        <p14:creationId xmlns:p14="http://schemas.microsoft.com/office/powerpoint/2010/main" val="2754006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11</a:t>
            </a:fld>
            <a:endParaRPr lang="en-NL"/>
          </a:p>
        </p:txBody>
      </p:sp>
    </p:spTree>
    <p:extLst>
      <p:ext uri="{BB962C8B-B14F-4D97-AF65-F5344CB8AC3E}">
        <p14:creationId xmlns:p14="http://schemas.microsoft.com/office/powerpoint/2010/main" val="147016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quick list of how you can get in contact with me.</a:t>
            </a:r>
            <a:endParaRPr lang="en-NL" dirty="0"/>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2</a:t>
            </a:fld>
            <a:endParaRPr lang="en-NL"/>
          </a:p>
        </p:txBody>
      </p:sp>
    </p:spTree>
    <p:extLst>
      <p:ext uri="{BB962C8B-B14F-4D97-AF65-F5344CB8AC3E}">
        <p14:creationId xmlns:p14="http://schemas.microsoft.com/office/powerpoint/2010/main" val="87647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a:t>
            </a:r>
            <a:r>
              <a:rPr lang="en-US" baseline="0" dirty="0"/>
              <a:t> How many use Pester for </a:t>
            </a:r>
            <a:r>
              <a:rPr lang="nl-NL" sz="1200" b="0" i="0" u="none" strike="noStrike" kern="1200" baseline="0" dirty="0">
                <a:solidFill>
                  <a:schemeClr val="tx1"/>
                </a:solidFill>
                <a:latin typeface="+mn-lt"/>
                <a:ea typeface="+mn-ea"/>
                <a:cs typeface="+mn-cs"/>
              </a:rPr>
              <a:t>engineering rigor </a:t>
            </a:r>
            <a:r>
              <a:rPr lang="nl-NL" sz="1200" b="0" i="0" u="none" strike="noStrike" kern="1200" baseline="0" dirty="0" err="1">
                <a:solidFill>
                  <a:schemeClr val="tx1"/>
                </a:solidFill>
                <a:latin typeface="+mn-lt"/>
                <a:ea typeface="+mn-ea"/>
                <a:cs typeface="+mn-cs"/>
              </a:rPr>
              <a:t>and</a:t>
            </a:r>
            <a:r>
              <a:rPr lang="nl-NL" sz="1200" b="0" i="0" u="none" strike="noStrike" kern="1200" baseline="0" dirty="0">
                <a:solidFill>
                  <a:schemeClr val="tx1"/>
                </a:solidFill>
                <a:latin typeface="+mn-lt"/>
                <a:ea typeface="+mn-ea"/>
                <a:cs typeface="+mn-cs"/>
              </a:rPr>
              <a:t> </a:t>
            </a:r>
            <a:r>
              <a:rPr lang="nl-NL" sz="1200" b="0" i="0" u="none" strike="noStrike" kern="1200" baseline="0" dirty="0" err="1">
                <a:solidFill>
                  <a:schemeClr val="tx1"/>
                </a:solidFill>
                <a:latin typeface="+mn-lt"/>
                <a:ea typeface="+mn-ea"/>
                <a:cs typeface="+mn-cs"/>
              </a:rPr>
              <a:t>precision</a:t>
            </a:r>
            <a:r>
              <a:rPr lang="nl-NL"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Pester started making sense to me once I understood Operation Validation. Turns out  Developers  aren’t to giddy on OPS using their tools wrong.. Sure it gets the job done but that’s not what it’s really for. We can agree to disagree, but I get where </a:t>
            </a:r>
            <a:r>
              <a:rPr lang="en-US" sz="1200" b="0" i="0" u="none" strike="noStrike" kern="1200" baseline="0" dirty="0" err="1">
                <a:solidFill>
                  <a:schemeClr val="tx1"/>
                </a:solidFill>
                <a:latin typeface="+mn-lt"/>
                <a:ea typeface="+mn-ea"/>
                <a:cs typeface="+mn-cs"/>
              </a:rPr>
              <a:t>Devs</a:t>
            </a:r>
            <a:r>
              <a:rPr lang="en-US" sz="1200" b="0" i="0" u="none" strike="noStrike" kern="1200" baseline="0" dirty="0">
                <a:solidFill>
                  <a:schemeClr val="tx1"/>
                </a:solidFill>
                <a:latin typeface="+mn-lt"/>
                <a:ea typeface="+mn-ea"/>
                <a:cs typeface="+mn-cs"/>
              </a:rPr>
              <a:t> are coming from…</a:t>
            </a:r>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4</a:t>
            </a:fld>
            <a:endParaRPr lang="en-NL"/>
          </a:p>
        </p:txBody>
      </p:sp>
    </p:spTree>
    <p:extLst>
      <p:ext uri="{BB962C8B-B14F-4D97-AF65-F5344CB8AC3E}">
        <p14:creationId xmlns:p14="http://schemas.microsoft.com/office/powerpoint/2010/main" val="405267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are we (OPS)</a:t>
            </a:r>
            <a:r>
              <a:rPr lang="en-US" b="1" baseline="0" dirty="0"/>
              <a:t> </a:t>
            </a:r>
            <a:r>
              <a:rPr lang="en-US" b="1" dirty="0"/>
              <a:t>having a hard time getting it?</a:t>
            </a:r>
          </a:p>
          <a:p>
            <a:endParaRPr lang="en-US" dirty="0"/>
          </a:p>
          <a:p>
            <a:r>
              <a:rPr lang="en-US" dirty="0"/>
              <a:t>OPS</a:t>
            </a:r>
            <a:r>
              <a:rPr lang="en-US" baseline="0" dirty="0"/>
              <a:t> isn’t the same as </a:t>
            </a:r>
            <a:r>
              <a:rPr lang="en-US" baseline="0" dirty="0" err="1"/>
              <a:t>Devs</a:t>
            </a:r>
            <a:r>
              <a:rPr lang="en-US" baseline="0" dirty="0"/>
              <a:t>. Sure we automate stuff but we’re not in the business of developing software. We’ll create a script, refactor it ‘til it works and once we’re finished that’s the end of that! Now if you’re a toolmaker in your company, then yes, you need to consider some form of testing TDD or BDD. Developers use Tests to improve code quality, which will lead to more reliable software. Time for OPS to catch up!</a:t>
            </a:r>
          </a:p>
          <a:p>
            <a:endParaRPr lang="en-US" dirty="0"/>
          </a:p>
          <a:p>
            <a:r>
              <a:rPr lang="en-US" b="1" dirty="0"/>
              <a:t>Why bother then?</a:t>
            </a:r>
          </a:p>
          <a:p>
            <a:r>
              <a:rPr lang="en-US" dirty="0"/>
              <a:t>Speaking as an OPS guy,</a:t>
            </a:r>
            <a:r>
              <a:rPr lang="en-US" baseline="0" dirty="0"/>
              <a:t> I find the assertion part quite useful. Maybe not as a full fledge developer, but there are certain parts OPS can use to their advantage… If we’re using it right… I’ll leave that up to you to decide…</a:t>
            </a:r>
            <a:endParaRPr lang="en-US" dirty="0"/>
          </a:p>
          <a:p>
            <a:endParaRPr lang="en-US" dirty="0"/>
          </a:p>
          <a:p>
            <a:r>
              <a:rPr lang="en-US" dirty="0"/>
              <a:t>OPS</a:t>
            </a:r>
            <a:r>
              <a:rPr lang="en-US" baseline="0" dirty="0"/>
              <a:t> could stand to learn a thing or two from </a:t>
            </a:r>
            <a:r>
              <a:rPr lang="en-US" baseline="0" dirty="0" err="1"/>
              <a:t>Devs</a:t>
            </a:r>
            <a:r>
              <a:rPr lang="en-US" baseline="0" dirty="0"/>
              <a:t>. For </a:t>
            </a:r>
            <a:r>
              <a:rPr lang="en-US" baseline="0" dirty="0" err="1"/>
              <a:t>Devs</a:t>
            </a:r>
            <a:r>
              <a:rPr lang="en-US" baseline="0" dirty="0"/>
              <a:t> it’s all about being able to refactor their code and still make  sure everything works as expected.</a:t>
            </a:r>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5</a:t>
            </a:fld>
            <a:endParaRPr lang="en-NL"/>
          </a:p>
        </p:txBody>
      </p:sp>
    </p:spTree>
    <p:extLst>
      <p:ext uri="{BB962C8B-B14F-4D97-AF65-F5344CB8AC3E}">
        <p14:creationId xmlns:p14="http://schemas.microsoft.com/office/powerpoint/2010/main" val="111899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realize that I’ve been using Pester solely for OVF. I bought the Pester book Adam </a:t>
            </a:r>
            <a:r>
              <a:rPr lang="en-US" baseline="0" dirty="0" err="1"/>
              <a:t>Betram</a:t>
            </a:r>
            <a:r>
              <a:rPr lang="en-US" baseline="0" dirty="0"/>
              <a:t> to help me understand how to better implement test and learn better form so to speak… I may not always get it right but hey I’m trying…</a:t>
            </a:r>
          </a:p>
          <a:p>
            <a:endParaRPr lang="en-US" dirty="0"/>
          </a:p>
          <a:p>
            <a:r>
              <a:rPr lang="en-US" b="1" dirty="0"/>
              <a:t>What is a unit</a:t>
            </a:r>
            <a:r>
              <a:rPr lang="en-US" b="1" baseline="0" dirty="0"/>
              <a:t> of code?</a:t>
            </a:r>
            <a:endParaRPr lang="en-US" b="1" dirty="0"/>
          </a:p>
          <a:p>
            <a:endParaRPr lang="en-US" dirty="0"/>
          </a:p>
          <a:p>
            <a:r>
              <a:rPr lang="en-US" dirty="0"/>
              <a:t>Think functions</a:t>
            </a:r>
            <a:r>
              <a:rPr lang="en-US" baseline="0" dirty="0"/>
              <a:t> that do one thing and one thing only. Better to have 5 functions do one thing than the other way around…</a:t>
            </a:r>
          </a:p>
          <a:p>
            <a:endParaRPr lang="en-US" baseline="0" dirty="0"/>
          </a:p>
          <a:p>
            <a:r>
              <a:rPr lang="en-US" b="1" baseline="0" dirty="0"/>
              <a:t>What is a test?</a:t>
            </a:r>
          </a:p>
          <a:p>
            <a:r>
              <a:rPr lang="en-US" baseline="0" dirty="0"/>
              <a:t>This is  It{ $</a:t>
            </a:r>
            <a:r>
              <a:rPr lang="en-US" baseline="0" dirty="0" err="1"/>
              <a:t>var</a:t>
            </a:r>
            <a:r>
              <a:rPr lang="en-US" baseline="0" dirty="0"/>
              <a:t> | -Should be } code part  to verify expected output</a:t>
            </a:r>
          </a:p>
          <a:p>
            <a:endParaRPr lang="en-US" baseline="0" dirty="0"/>
          </a:p>
          <a:p>
            <a:r>
              <a:rPr lang="en-US" b="1" baseline="0" dirty="0"/>
              <a:t>What is a testcase?</a:t>
            </a:r>
          </a:p>
          <a:p>
            <a:endParaRPr lang="en-US" baseline="0" dirty="0"/>
          </a:p>
          <a:p>
            <a:r>
              <a:rPr lang="en-US" baseline="0" dirty="0"/>
              <a:t>Say you have a function Get-</a:t>
            </a:r>
            <a:r>
              <a:rPr lang="en-US" baseline="0" dirty="0" err="1"/>
              <a:t>LargestNumber</a:t>
            </a:r>
            <a:r>
              <a:rPr lang="en-US" baseline="0" dirty="0"/>
              <a:t>. Given a set a </a:t>
            </a:r>
            <a:r>
              <a:rPr lang="en-US" baseline="0" dirty="0" err="1"/>
              <a:t>nr</a:t>
            </a:r>
            <a:r>
              <a:rPr lang="en-US" baseline="0" dirty="0"/>
              <a:t>. You’d expect n a certain </a:t>
            </a:r>
            <a:r>
              <a:rPr lang="en-US" baseline="0" dirty="0" err="1"/>
              <a:t>nr</a:t>
            </a:r>
            <a:r>
              <a:rPr lang="en-US" baseline="0" dirty="0"/>
              <a:t> to be the largest. You’d create a bunch of these test to asses the outcome again and again…</a:t>
            </a:r>
          </a:p>
          <a:p>
            <a:endParaRPr lang="en-US" baseline="0" dirty="0"/>
          </a:p>
          <a:p>
            <a:r>
              <a:rPr lang="en-US" baseline="0" dirty="0"/>
              <a:t>Demo Get-</a:t>
            </a:r>
            <a:r>
              <a:rPr lang="en-US" baseline="0" dirty="0" err="1"/>
              <a:t>LargestNumber</a:t>
            </a:r>
            <a:endParaRPr lang="en-US" baseline="0" dirty="0"/>
          </a:p>
          <a:p>
            <a:endParaRPr lang="en-US" baseline="0" dirty="0"/>
          </a:p>
          <a:p>
            <a:r>
              <a:rPr lang="en-US" b="1" baseline="0" dirty="0"/>
              <a:t>What is a unit test?</a:t>
            </a:r>
          </a:p>
          <a:p>
            <a:endParaRPr lang="en-US" baseline="0" dirty="0"/>
          </a:p>
          <a:p>
            <a:r>
              <a:rPr lang="en-US" baseline="0" dirty="0"/>
              <a:t>Again for the Get-</a:t>
            </a:r>
            <a:r>
              <a:rPr lang="en-US" baseline="0" dirty="0" err="1"/>
              <a:t>LargestNumber</a:t>
            </a:r>
            <a:r>
              <a:rPr lang="en-US" baseline="0" dirty="0"/>
              <a:t> test </a:t>
            </a:r>
          </a:p>
          <a:p>
            <a:r>
              <a:rPr lang="en-US" sz="1200" b="0" i="0" u="none" strike="noStrike" kern="1200" baseline="0" dirty="0">
                <a:solidFill>
                  <a:schemeClr val="tx1"/>
                </a:solidFill>
                <a:latin typeface="+mn-lt"/>
                <a:ea typeface="+mn-ea"/>
                <a:cs typeface="+mn-cs"/>
              </a:rPr>
              <a:t>That is, for a given input, you get the </a:t>
            </a:r>
            <a:r>
              <a:rPr lang="nl-NL" sz="1200" b="0" i="0" u="none" strike="noStrike" kern="1200" baseline="0" dirty="0" err="1">
                <a:solidFill>
                  <a:schemeClr val="tx1"/>
                </a:solidFill>
                <a:latin typeface="+mn-lt"/>
                <a:ea typeface="+mn-ea"/>
                <a:cs typeface="+mn-cs"/>
              </a:rPr>
              <a:t>same</a:t>
            </a:r>
            <a:r>
              <a:rPr lang="nl-NL" sz="1200" b="0" i="0" u="none" strike="noStrike" kern="1200" baseline="0" dirty="0">
                <a:solidFill>
                  <a:schemeClr val="tx1"/>
                </a:solidFill>
                <a:latin typeface="+mn-lt"/>
                <a:ea typeface="+mn-ea"/>
                <a:cs typeface="+mn-cs"/>
              </a:rPr>
              <a:t> output.</a:t>
            </a:r>
            <a:endParaRPr lang="en-US" dirty="0"/>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6</a:t>
            </a:fld>
            <a:endParaRPr lang="en-NL"/>
          </a:p>
        </p:txBody>
      </p:sp>
    </p:spTree>
    <p:extLst>
      <p:ext uri="{BB962C8B-B14F-4D97-AF65-F5344CB8AC3E}">
        <p14:creationId xmlns:p14="http://schemas.microsoft.com/office/powerpoint/2010/main" val="191496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7</a:t>
            </a:fld>
            <a:endParaRPr lang="en-NL"/>
          </a:p>
        </p:txBody>
      </p:sp>
    </p:spTree>
    <p:extLst>
      <p:ext uri="{BB962C8B-B14F-4D97-AF65-F5344CB8AC3E}">
        <p14:creationId xmlns:p14="http://schemas.microsoft.com/office/powerpoint/2010/main" val="3353566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questions can</a:t>
            </a:r>
            <a:r>
              <a:rPr lang="en-US" baseline="0" dirty="0"/>
              <a:t> also be applied to OPS just think Operation Validation instead of unit testing.</a:t>
            </a:r>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8</a:t>
            </a:fld>
            <a:endParaRPr lang="en-NL"/>
          </a:p>
        </p:txBody>
      </p:sp>
    </p:spTree>
    <p:extLst>
      <p:ext uri="{BB962C8B-B14F-4D97-AF65-F5344CB8AC3E}">
        <p14:creationId xmlns:p14="http://schemas.microsoft.com/office/powerpoint/2010/main" val="147971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a:t>
            </a:r>
            <a:r>
              <a:rPr lang="en-US" baseline="0" dirty="0"/>
              <a:t> to do something we’ve all done create AD users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easiest way to do this is </a:t>
            </a:r>
            <a:r>
              <a:rPr lang="de-DE" sz="1200" b="1" dirty="0">
                <a:solidFill>
                  <a:schemeClr val="bg1"/>
                </a:solidFill>
                <a:latin typeface="Lucida Console" panose="020B0609040504020204" pitchFamily="49" charset="0"/>
              </a:rPr>
              <a:t>Import-CSV … | New-</a:t>
            </a:r>
            <a:r>
              <a:rPr lang="de-DE" sz="1200" b="1" dirty="0" err="1">
                <a:solidFill>
                  <a:schemeClr val="bg1"/>
                </a:solidFill>
                <a:latin typeface="Lucida Console" panose="020B0609040504020204" pitchFamily="49" charset="0"/>
              </a:rPr>
              <a:t>ADUSer</a:t>
            </a:r>
            <a:endParaRPr lang="de-DE" sz="1200" b="1" dirty="0">
              <a:solidFill>
                <a:schemeClr val="bg1"/>
              </a:solidFill>
              <a:latin typeface="Lucida Console" panose="020B0609040504020204" pitchFamily="49" charset="0"/>
            </a:endParaRPr>
          </a:p>
          <a:p>
            <a:r>
              <a:rPr lang="en-US" dirty="0"/>
              <a:t>However… We’re making quite some assumptions here…</a:t>
            </a:r>
          </a:p>
          <a:p>
            <a:endParaRPr lang="en-US" dirty="0"/>
          </a:p>
          <a:p>
            <a:r>
              <a:rPr lang="en-US" dirty="0"/>
              <a:t>We’re assuming</a:t>
            </a:r>
            <a:r>
              <a:rPr lang="en-US" baseline="0" dirty="0"/>
              <a:t> that:</a:t>
            </a:r>
          </a:p>
          <a:p>
            <a:endParaRPr lang="en-US" baseline="0" dirty="0"/>
          </a:p>
          <a:p>
            <a:pPr marL="171450" indent="-171450">
              <a:buFont typeface="Arial" panose="020B0604020202020204" pitchFamily="34" charset="0"/>
              <a:buChar char="•"/>
            </a:pPr>
            <a:r>
              <a:rPr lang="en-US" baseline="0" dirty="0"/>
              <a:t>The file is available.</a:t>
            </a:r>
          </a:p>
          <a:p>
            <a:pPr marL="171450" indent="-171450">
              <a:buFont typeface="Arial" panose="020B0604020202020204" pitchFamily="34" charset="0"/>
              <a:buChar char="•"/>
            </a:pPr>
            <a:r>
              <a:rPr lang="en-US" baseline="0" dirty="0"/>
              <a:t>The </a:t>
            </a:r>
            <a:r>
              <a:rPr lang="en-US" baseline="0" dirty="0" err="1"/>
              <a:t>manadatory</a:t>
            </a:r>
            <a:r>
              <a:rPr lang="en-US" baseline="0" dirty="0"/>
              <a:t> Parameter is available</a:t>
            </a:r>
          </a:p>
          <a:p>
            <a:pPr marL="171450" indent="-171450">
              <a:buFont typeface="Arial" panose="020B0604020202020204" pitchFamily="34" charset="0"/>
              <a:buChar char="•"/>
            </a:pPr>
            <a:r>
              <a:rPr lang="en-US" baseline="0" dirty="0"/>
              <a:t>The </a:t>
            </a:r>
            <a:r>
              <a:rPr lang="en-US" baseline="0" dirty="0" err="1"/>
              <a:t>ColumnNames</a:t>
            </a:r>
            <a:r>
              <a:rPr lang="en-US" baseline="0" dirty="0"/>
              <a:t> are proper Parameters</a:t>
            </a:r>
          </a:p>
          <a:p>
            <a:pPr marL="171450" indent="-171450">
              <a:buFont typeface="Arial" panose="020B0604020202020204" pitchFamily="34" charset="0"/>
              <a:buChar char="•"/>
            </a:pPr>
            <a:r>
              <a:rPr lang="en-US" baseline="0" dirty="0"/>
              <a:t>The delimiter is correct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encoding is known (optional)</a:t>
            </a:r>
          </a:p>
          <a:p>
            <a:pPr marL="171450" indent="-171450">
              <a:buFont typeface="Arial" panose="020B0604020202020204" pitchFamily="34" charset="0"/>
              <a:buChar char="•"/>
            </a:pPr>
            <a:endParaRPr lang="en-US" baseline="0" dirty="0"/>
          </a:p>
          <a:p>
            <a:r>
              <a:rPr lang="en-US" dirty="0"/>
              <a:t>"Arrange-Act-Assert“ a pattern for arranging and formatting code in </a:t>
            </a:r>
            <a:r>
              <a:rPr lang="en-US" u="none" strike="noStrike" dirty="0" err="1">
                <a:effectLst/>
                <a:hlinkClick r:id="rId3"/>
              </a:rPr>
              <a:t>UnitTest</a:t>
            </a:r>
            <a:r>
              <a:rPr lang="en-US" dirty="0"/>
              <a:t> methods: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method should group these functional sections, separated by blank lines: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Arrange</a:t>
            </a:r>
            <a:r>
              <a:rPr lang="en-US" sz="1200" b="0" i="0" kern="1200" dirty="0">
                <a:solidFill>
                  <a:schemeClr val="tx1"/>
                </a:solidFill>
                <a:effectLst/>
                <a:latin typeface="+mn-lt"/>
                <a:ea typeface="+mn-ea"/>
                <a:cs typeface="+mn-cs"/>
              </a:rPr>
              <a:t> all necessary preconditions and inputs.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Act</a:t>
            </a:r>
            <a:r>
              <a:rPr lang="en-US" sz="1200" b="0" i="0" kern="1200" dirty="0">
                <a:solidFill>
                  <a:schemeClr val="tx1"/>
                </a:solidFill>
                <a:effectLst/>
                <a:latin typeface="+mn-lt"/>
                <a:ea typeface="+mn-ea"/>
                <a:cs typeface="+mn-cs"/>
              </a:rPr>
              <a:t> on the object or method under test.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Assert</a:t>
            </a:r>
            <a:r>
              <a:rPr lang="en-US" sz="1200" b="0" i="0" kern="1200" dirty="0">
                <a:solidFill>
                  <a:schemeClr val="tx1"/>
                </a:solidFill>
                <a:effectLst/>
                <a:latin typeface="+mn-lt"/>
                <a:ea typeface="+mn-ea"/>
                <a:cs typeface="+mn-cs"/>
              </a:rPr>
              <a:t> that the expected results have occurred.</a:t>
            </a:r>
            <a:endParaRPr lang="nl-NL"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You’re already doing this if you’ve ever written a script , you probably didn’t call it by that name.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So I read an interesting concept in the Pester book that I’d like to share with you guys…</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Quick question How many parameters can New-</a:t>
            </a:r>
            <a:r>
              <a:rPr lang="en-US" sz="1200" b="0" i="0" kern="1200" baseline="0" dirty="0" err="1">
                <a:solidFill>
                  <a:schemeClr val="tx1"/>
                </a:solidFill>
                <a:effectLst/>
                <a:latin typeface="+mn-lt"/>
                <a:ea typeface="+mn-ea"/>
                <a:cs typeface="+mn-cs"/>
              </a:rPr>
              <a:t>ADUser</a:t>
            </a:r>
            <a:r>
              <a:rPr lang="en-US" sz="1200" b="0" i="0" kern="1200" baseline="0" dirty="0">
                <a:solidFill>
                  <a:schemeClr val="tx1"/>
                </a:solidFill>
                <a:effectLst/>
                <a:latin typeface="+mn-lt"/>
                <a:ea typeface="+mn-ea"/>
                <a:cs typeface="+mn-cs"/>
              </a:rPr>
              <a:t> take? The answer is 55. Name is Mandatory. Placing the csv file in a specific folder, filling and delimiting it properly is all part of the arrangement, getting things in place.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 created some trail &amp; error scenarios just so you can see what can go wrong….</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Show DuPSUGDemo-NewADUsers.ps1 – Go through each region</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Using Pester to figure out if the CSV file is valid for creating users with New-</a:t>
            </a:r>
            <a:r>
              <a:rPr lang="en-US" sz="1200" b="0" i="0" kern="1200" baseline="0" dirty="0" err="1">
                <a:solidFill>
                  <a:schemeClr val="tx1"/>
                </a:solidFill>
                <a:effectLst/>
                <a:latin typeface="+mn-lt"/>
                <a:ea typeface="+mn-ea"/>
                <a:cs typeface="+mn-cs"/>
              </a:rPr>
              <a:t>ADUser</a:t>
            </a:r>
            <a:r>
              <a:rPr lang="en-US" sz="1200" b="0" i="0" kern="1200" baseline="0" dirty="0">
                <a:solidFill>
                  <a:schemeClr val="tx1"/>
                </a:solidFill>
                <a:effectLst/>
                <a:latin typeface="+mn-lt"/>
                <a:ea typeface="+mn-ea"/>
                <a:cs typeface="+mn-cs"/>
              </a:rPr>
              <a:t> is great idea!</a:t>
            </a:r>
          </a:p>
          <a:p>
            <a:r>
              <a:rPr lang="en-US" sz="1200" b="0" i="0" kern="1200" baseline="0" dirty="0">
                <a:solidFill>
                  <a:schemeClr val="tx1"/>
                </a:solidFill>
                <a:effectLst/>
                <a:latin typeface="+mn-lt"/>
                <a:ea typeface="+mn-ea"/>
                <a:cs typeface="+mn-cs"/>
              </a:rPr>
              <a:t>It will save you the hassle in trying to figure why certain parameters aren’t accepted.</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Show DescribeValidCSVFileForNewADUser.ps1</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Explain why testing the csv file is a good idea. It makes for a better user experience the first time around. Change Column </a:t>
            </a:r>
            <a:r>
              <a:rPr lang="en-US" sz="1200" b="0" i="0" kern="1200" baseline="0" dirty="0" err="1">
                <a:solidFill>
                  <a:schemeClr val="tx1"/>
                </a:solidFill>
                <a:effectLst/>
                <a:latin typeface="+mn-lt"/>
                <a:ea typeface="+mn-ea"/>
                <a:cs typeface="+mn-cs"/>
              </a:rPr>
              <a:t>MobilePhone</a:t>
            </a:r>
            <a:r>
              <a:rPr lang="en-US" sz="1200" b="0" i="0" kern="1200" baseline="0" dirty="0">
                <a:solidFill>
                  <a:schemeClr val="tx1"/>
                </a:solidFill>
                <a:effectLst/>
                <a:latin typeface="+mn-lt"/>
                <a:ea typeface="+mn-ea"/>
                <a:cs typeface="+mn-cs"/>
              </a:rPr>
              <a:t> to </a:t>
            </a:r>
            <a:r>
              <a:rPr lang="en-US" sz="1200" b="0" i="0" kern="1200" baseline="0" dirty="0" err="1">
                <a:solidFill>
                  <a:schemeClr val="tx1"/>
                </a:solidFill>
                <a:effectLst/>
                <a:latin typeface="+mn-lt"/>
                <a:ea typeface="+mn-ea"/>
                <a:cs typeface="+mn-cs"/>
              </a:rPr>
              <a:t>Mobilephones</a:t>
            </a:r>
            <a:r>
              <a:rPr lang="en-US" sz="1200" b="0" i="0" kern="1200" baseline="0" dirty="0">
                <a:solidFill>
                  <a:schemeClr val="tx1"/>
                </a:solidFill>
                <a:effectLst/>
                <a:latin typeface="+mn-lt"/>
                <a:ea typeface="+mn-ea"/>
                <a:cs typeface="+mn-cs"/>
              </a:rPr>
              <a:t> and rerun. </a:t>
            </a:r>
          </a:p>
          <a:p>
            <a:endParaRPr lang="en-US" sz="1200" b="0" i="0" kern="1200" baseline="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Dependencies.</a:t>
            </a:r>
          </a:p>
          <a:p>
            <a:r>
              <a:rPr lang="en-US" sz="1200" b="0" i="0" kern="1200" baseline="0" dirty="0">
                <a:solidFill>
                  <a:schemeClr val="tx1"/>
                </a:solidFill>
                <a:effectLst/>
                <a:latin typeface="+mn-lt"/>
                <a:ea typeface="+mn-ea"/>
                <a:cs typeface="+mn-cs"/>
              </a:rPr>
              <a:t>This I picked up from the Pester book. It’s a framework to help test assumptions you’ve made.</a:t>
            </a:r>
          </a:p>
          <a:p>
            <a:r>
              <a:rPr lang="en-US" sz="1200" b="0" i="0" kern="1200" baseline="0" dirty="0">
                <a:solidFill>
                  <a:schemeClr val="tx1"/>
                </a:solidFill>
                <a:effectLst/>
                <a:latin typeface="+mn-lt"/>
                <a:ea typeface="+mn-ea"/>
                <a:cs typeface="+mn-cs"/>
              </a:rPr>
              <a:t>By thinking about them you recognize them and can actually test for them before getting started… Think of  them as training wheels… Once all dependencies pass the test will the script be allowed to continue…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Show Dependencies test the outcome of running New-</a:t>
            </a:r>
            <a:r>
              <a:rPr lang="en-US" sz="1200" b="0" i="0" kern="1200" baseline="0" dirty="0" err="1">
                <a:solidFill>
                  <a:schemeClr val="tx1"/>
                </a:solidFill>
                <a:effectLst/>
                <a:latin typeface="+mn-lt"/>
                <a:ea typeface="+mn-ea"/>
                <a:cs typeface="+mn-cs"/>
              </a:rPr>
              <a:t>ADUser</a:t>
            </a:r>
            <a:r>
              <a:rPr lang="en-US" sz="1200" b="0" i="0" kern="1200" baseline="0" dirty="0">
                <a:solidFill>
                  <a:schemeClr val="tx1"/>
                </a:solidFill>
                <a:effectLst/>
                <a:latin typeface="+mn-lt"/>
                <a:ea typeface="+mn-ea"/>
                <a:cs typeface="+mn-cs"/>
              </a:rPr>
              <a:t> in It{} </a:t>
            </a:r>
          </a:p>
          <a:p>
            <a:r>
              <a:rPr lang="en-US" sz="1200" b="0" i="0" kern="1200" baseline="0" dirty="0">
                <a:solidFill>
                  <a:schemeClr val="tx1"/>
                </a:solidFill>
                <a:effectLst/>
                <a:latin typeface="+mn-lt"/>
                <a:ea typeface="+mn-ea"/>
                <a:cs typeface="+mn-cs"/>
              </a:rPr>
              <a:t>That’s some pretty decent error handling. Was to be expected seeing is try{]catch{} </a:t>
            </a:r>
          </a:p>
          <a:p>
            <a:r>
              <a:rPr lang="en-US" sz="1200" b="0" i="0" kern="1200" baseline="0" dirty="0">
                <a:solidFill>
                  <a:schemeClr val="tx1"/>
                </a:solidFill>
                <a:effectLst/>
                <a:latin typeface="+mn-lt"/>
                <a:ea typeface="+mn-ea"/>
                <a:cs typeface="+mn-cs"/>
              </a:rPr>
              <a:t>I wouldn’t have thought of using Pester this way… I’m not mad at it… </a:t>
            </a:r>
          </a:p>
          <a:p>
            <a:r>
              <a:rPr lang="en-US" sz="1200" b="0" i="0" kern="1200" baseline="0" dirty="0">
                <a:solidFill>
                  <a:schemeClr val="tx1"/>
                </a:solidFill>
                <a:effectLst/>
                <a:latin typeface="+mn-lt"/>
                <a:ea typeface="+mn-ea"/>
                <a:cs typeface="+mn-cs"/>
              </a:rPr>
              <a:t>I’d be comfortable giving this to a junior… The errors are self-explanatory…</a:t>
            </a:r>
          </a:p>
          <a:p>
            <a:endParaRPr lang="en-US" sz="1200" b="0" i="0" kern="1200" baseline="0" dirty="0">
              <a:solidFill>
                <a:schemeClr val="tx1"/>
              </a:solidFill>
              <a:effectLst/>
              <a:latin typeface="+mn-lt"/>
              <a:ea typeface="+mn-ea"/>
              <a:cs typeface="+mn-cs"/>
            </a:endParaRPr>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9</a:t>
            </a:fld>
            <a:endParaRPr lang="en-NL"/>
          </a:p>
        </p:txBody>
      </p:sp>
    </p:spTree>
    <p:extLst>
      <p:ext uri="{BB962C8B-B14F-4D97-AF65-F5344CB8AC3E}">
        <p14:creationId xmlns:p14="http://schemas.microsoft.com/office/powerpoint/2010/main" val="89253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Summary</a:t>
            </a:r>
          </a:p>
          <a:p>
            <a:r>
              <a:rPr lang="en-US" sz="1200" b="0" i="0" kern="1200" dirty="0">
                <a:solidFill>
                  <a:schemeClr val="tx1"/>
                </a:solidFill>
                <a:effectLst/>
                <a:latin typeface="+mn-lt"/>
                <a:ea typeface="+mn-ea"/>
                <a:cs typeface="+mn-cs"/>
              </a:rPr>
              <a:t>Writing scripts takes time, writing tests takes more time. If you released this script without tests, chances are you would not have considered trying to shuffle the numbers in the array. If this was sent to colleagues or put in production, you might get a Saturday 2am call to fix it.</a:t>
            </a:r>
          </a:p>
          <a:p>
            <a:r>
              <a:rPr lang="en-US" sz="1200" b="0" i="0" kern="1200" dirty="0">
                <a:solidFill>
                  <a:schemeClr val="tx1"/>
                </a:solidFill>
                <a:effectLst/>
                <a:latin typeface="+mn-lt"/>
                <a:ea typeface="+mn-ea"/>
                <a:cs typeface="+mn-cs"/>
              </a:rPr>
              <a:t>You’d hammer out a solution, and you could still have edge cases that don’t work and worse, break parts that did work.</a:t>
            </a:r>
          </a:p>
          <a:p>
            <a:r>
              <a:rPr lang="en-US" sz="1200" b="0" i="0" kern="1200" dirty="0">
                <a:solidFill>
                  <a:schemeClr val="tx1"/>
                </a:solidFill>
                <a:effectLst/>
                <a:latin typeface="+mn-lt"/>
                <a:ea typeface="+mn-ea"/>
                <a:cs typeface="+mn-cs"/>
              </a:rPr>
              <a:t>Developing the discipline for writing tests changes how you look at code and I believe makes you better scripter. Adding 14 lines of Pester isn’t difficult, and yes adding 14 lines of the </a:t>
            </a:r>
            <a:r>
              <a:rPr lang="en-US" sz="1200" b="0" i="1" kern="1200" dirty="0">
                <a:solidFill>
                  <a:schemeClr val="tx1"/>
                </a:solidFill>
                <a:effectLst/>
                <a:latin typeface="+mn-lt"/>
                <a:ea typeface="+mn-ea"/>
                <a:cs typeface="+mn-cs"/>
              </a:rPr>
              <a:t>right</a:t>
            </a:r>
            <a:r>
              <a:rPr lang="en-US" sz="1200" b="0" i="0" kern="1200" dirty="0">
                <a:solidFill>
                  <a:schemeClr val="tx1"/>
                </a:solidFill>
                <a:effectLst/>
                <a:latin typeface="+mn-lt"/>
                <a:ea typeface="+mn-ea"/>
                <a:cs typeface="+mn-cs"/>
              </a:rPr>
              <a:t> tests is challenging.</a:t>
            </a:r>
          </a:p>
          <a:p>
            <a:endParaRPr lang="en-US" sz="1200" b="0" i="0" kern="1200" dirty="0">
              <a:solidFill>
                <a:schemeClr val="tx1"/>
              </a:solidFill>
              <a:effectLst/>
              <a:latin typeface="+mn-lt"/>
              <a:ea typeface="+mn-ea"/>
              <a:cs typeface="+mn-cs"/>
            </a:endParaRPr>
          </a:p>
          <a:p>
            <a:r>
              <a:rPr lang="en-US" dirty="0"/>
              <a:t>Ultimately, understanding how </a:t>
            </a:r>
            <a:r>
              <a:rPr lang="en-US" i="1" dirty="0"/>
              <a:t>Test Driven Development (Design)</a:t>
            </a:r>
            <a:r>
              <a:rPr lang="en-US" dirty="0"/>
              <a:t> can make you a more agile scripter will allow you to make an informed choice of using them or not.</a:t>
            </a:r>
          </a:p>
          <a:p>
            <a:endParaRPr lang="en-US" dirty="0"/>
          </a:p>
          <a:p>
            <a:r>
              <a:rPr lang="en-US" sz="1200" b="0" i="0" kern="1200" dirty="0">
                <a:solidFill>
                  <a:schemeClr val="tx1"/>
                </a:solidFill>
                <a:effectLst/>
                <a:latin typeface="+mn-lt"/>
                <a:ea typeface="+mn-ea"/>
                <a:cs typeface="+mn-cs"/>
              </a:rPr>
              <a:t>The benefits don’t stop there. Here are more: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Other scripters can see if the script still works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As you build larger solutions and include these scripts, you want to make sure your foundation is sound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Tests can document how the target script can be used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Reduces the defect rate. Plus as you make changes over time, tests help to ensure things are working well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Let’s you </a:t>
            </a:r>
            <a:r>
              <a:rPr lang="en-US" sz="1200" b="0" i="1" kern="1200" dirty="0">
                <a:solidFill>
                  <a:schemeClr val="tx1"/>
                </a:solidFill>
                <a:effectLst/>
                <a:latin typeface="+mn-lt"/>
                <a:ea typeface="+mn-ea"/>
                <a:cs typeface="+mn-cs"/>
              </a:rPr>
              <a:t>ruthlessly refactor</a:t>
            </a:r>
            <a:r>
              <a:rPr lang="en-US" sz="1200" b="0" i="0" kern="1200" dirty="0">
                <a:solidFill>
                  <a:schemeClr val="tx1"/>
                </a:solidFill>
                <a:effectLst/>
                <a:latin typeface="+mn-lt"/>
                <a:ea typeface="+mn-ea"/>
                <a:cs typeface="+mn-cs"/>
              </a:rPr>
              <a:t>. In this example, the core logic was completely replaced with a built in PowerShell function, Measure-Object. As new versions of PowerShell are released, can you confidently replace your code with built-in solutions.</a:t>
            </a:r>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10</a:t>
            </a:fld>
            <a:endParaRPr lang="en-NL"/>
          </a:p>
        </p:txBody>
      </p:sp>
    </p:spTree>
    <p:extLst>
      <p:ext uri="{BB962C8B-B14F-4D97-AF65-F5344CB8AC3E}">
        <p14:creationId xmlns:p14="http://schemas.microsoft.com/office/powerpoint/2010/main" val="192932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585AEA-614B-7045-B3D9-61FEC86204D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5455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6024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5AEA-614B-7045-B3D9-61FEC86204D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115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85AEA-614B-7045-B3D9-61FEC86204D9}"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21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585AEA-614B-7045-B3D9-61FEC86204D9}"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3638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585AEA-614B-7045-B3D9-61FEC86204D9}"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20754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85AEA-614B-7045-B3D9-61FEC86204D9}"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6201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96165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0594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5AEA-614B-7045-B3D9-61FEC86204D9}" type="datetimeFigureOut">
              <a:rPr lang="en-US" smtClean="0"/>
              <a:t>10/25/2017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2373-50DB-6044-AFD5-11E5968047D8}"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community.idera.com/members/irwins" TargetMode="External"/><Relationship Id="rId3" Type="http://schemas.openxmlformats.org/officeDocument/2006/relationships/image" Target="../media/image7.jpg"/><Relationship Id="rId7" Type="http://schemas.openxmlformats.org/officeDocument/2006/relationships/hyperlink" Target="https://twitter.com/IrwinStracha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irwins" TargetMode="External"/><Relationship Id="rId5" Type="http://schemas.openxmlformats.org/officeDocument/2006/relationships/hyperlink" Target="https://pshirwin.wordpress.com/" TargetMode="External"/><Relationship Id="rId4" Type="http://schemas.openxmlformats.org/officeDocument/2006/relationships/image" Target="../media/image2.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2480" b="16998"/>
          <a:stretch/>
        </p:blipFill>
        <p:spPr>
          <a:xfrm>
            <a:off x="1" y="0"/>
            <a:ext cx="12192000" cy="5731934"/>
          </a:xfrm>
          <a:prstGeom prst="rect">
            <a:avLst/>
          </a:prstGeom>
        </p:spPr>
      </p:pic>
      <p:sp>
        <p:nvSpPr>
          <p:cNvPr id="9" name="Rectangle 8"/>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1" name="Picture 10"/>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0" name="Picture 9"/>
          <p:cNvPicPr>
            <a:picLocks noChangeAspect="1"/>
          </p:cNvPicPr>
          <p:nvPr/>
        </p:nvPicPr>
        <p:blipFill>
          <a:blip r:embed="rId5"/>
          <a:stretch>
            <a:fillRect/>
          </a:stretch>
        </p:blipFill>
        <p:spPr>
          <a:xfrm>
            <a:off x="3388672" y="6169589"/>
            <a:ext cx="1503542" cy="32019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8770" y="5969689"/>
            <a:ext cx="1672721" cy="720000"/>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4F1A41B8-3A75-4F09-94F1-326EB4FF4F25}"/>
              </a:ext>
            </a:extLst>
          </p:cNvPr>
          <p:cNvPicPr>
            <a:picLocks noChangeAspect="1"/>
          </p:cNvPicPr>
          <p:nvPr/>
        </p:nvPicPr>
        <p:blipFill>
          <a:blip r:embed="rId7"/>
          <a:stretch>
            <a:fillRect/>
          </a:stretch>
        </p:blipFill>
        <p:spPr>
          <a:xfrm>
            <a:off x="9834794" y="5999905"/>
            <a:ext cx="1695450" cy="5334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887" y="5813460"/>
            <a:ext cx="946229" cy="1032456"/>
          </a:xfrm>
          <a:prstGeom prst="rect">
            <a:avLst/>
          </a:prstGeom>
        </p:spPr>
      </p:pic>
      <p:sp>
        <p:nvSpPr>
          <p:cNvPr id="13" name="TextBox 12">
            <a:extLst>
              <a:ext uri="{FF2B5EF4-FFF2-40B4-BE49-F238E27FC236}">
                <a16:creationId xmlns:a16="http://schemas.microsoft.com/office/drawing/2014/main" id="{6FF509C7-D6BB-4FF3-97B2-24E4B282A92C}"/>
              </a:ext>
            </a:extLst>
          </p:cNvPr>
          <p:cNvSpPr txBox="1"/>
          <p:nvPr/>
        </p:nvSpPr>
        <p:spPr>
          <a:xfrm>
            <a:off x="1" y="3652885"/>
            <a:ext cx="7738533" cy="584775"/>
          </a:xfrm>
          <a:prstGeom prst="rect">
            <a:avLst/>
          </a:prstGeom>
          <a:noFill/>
        </p:spPr>
        <p:txBody>
          <a:bodyPr wrap="square" rtlCol="0">
            <a:spAutoFit/>
          </a:bodyPr>
          <a:lstStyle/>
          <a:p>
            <a:r>
              <a:rPr lang="en-US" sz="3200" b="1" dirty="0">
                <a:solidFill>
                  <a:schemeClr val="bg1"/>
                </a:solidFill>
              </a:rPr>
              <a:t>Dependencies, how to make them evident</a:t>
            </a:r>
            <a:endParaRPr lang="en-NL" b="1" dirty="0">
              <a:solidFill>
                <a:schemeClr val="bg1"/>
              </a:solidFill>
            </a:endParaRPr>
          </a:p>
        </p:txBody>
      </p:sp>
    </p:spTree>
    <p:extLst>
      <p:ext uri="{BB962C8B-B14F-4D97-AF65-F5344CB8AC3E}">
        <p14:creationId xmlns:p14="http://schemas.microsoft.com/office/powerpoint/2010/main" val="200300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610966" y="6269758"/>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TextBox 1"/>
          <p:cNvSpPr txBox="1"/>
          <p:nvPr/>
        </p:nvSpPr>
        <p:spPr>
          <a:xfrm>
            <a:off x="895927" y="600364"/>
            <a:ext cx="2586182" cy="584775"/>
          </a:xfrm>
          <a:prstGeom prst="rect">
            <a:avLst/>
          </a:prstGeom>
          <a:noFill/>
        </p:spPr>
        <p:txBody>
          <a:bodyPr wrap="square" rtlCol="0">
            <a:spAutoFit/>
          </a:bodyPr>
          <a:lstStyle/>
          <a:p>
            <a:r>
              <a:rPr lang="en-US" sz="3200" b="1" dirty="0"/>
              <a:t>Takeaway</a:t>
            </a:r>
            <a:endParaRPr lang="en-NL" b="1" dirty="0"/>
          </a:p>
        </p:txBody>
      </p:sp>
      <p:sp>
        <p:nvSpPr>
          <p:cNvPr id="3" name="TextBox 2">
            <a:extLst>
              <a:ext uri="{FF2B5EF4-FFF2-40B4-BE49-F238E27FC236}">
                <a16:creationId xmlns:a16="http://schemas.microsoft.com/office/drawing/2014/main" id="{0AD8F65B-1635-4EF8-9FE4-B2E66DB4DBA8}"/>
              </a:ext>
            </a:extLst>
          </p:cNvPr>
          <p:cNvSpPr txBox="1"/>
          <p:nvPr/>
        </p:nvSpPr>
        <p:spPr>
          <a:xfrm>
            <a:off x="986715" y="1460353"/>
            <a:ext cx="10460218" cy="5262979"/>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Lucida Console" panose="020B0609040504020204" pitchFamily="49" charset="0"/>
              </a:rPr>
              <a:t>Pester is definitely useful from an OPS perspective</a:t>
            </a:r>
          </a:p>
          <a:p>
            <a:pPr marL="342900" indent="-342900">
              <a:buFont typeface="Arial" panose="020B0604020202020204" pitchFamily="34" charset="0"/>
              <a:buChar char="•"/>
            </a:pPr>
            <a:r>
              <a:rPr lang="en-US" sz="2800" dirty="0">
                <a:latin typeface="Lucida Console" panose="020B0609040504020204" pitchFamily="49" charset="0"/>
              </a:rPr>
              <a:t>It can help OPS validate if input is precisely specified.</a:t>
            </a:r>
          </a:p>
          <a:p>
            <a:pPr marL="342900" indent="-342900">
              <a:buFont typeface="Arial" panose="020B0604020202020204" pitchFamily="34" charset="0"/>
              <a:buChar char="•"/>
            </a:pPr>
            <a:r>
              <a:rPr lang="en-US" sz="2800" dirty="0">
                <a:latin typeface="Lucida Console" panose="020B0609040504020204" pitchFamily="49" charset="0"/>
              </a:rPr>
              <a:t>Dependencies helps recognizing the assumptions we’ve made.</a:t>
            </a:r>
          </a:p>
          <a:p>
            <a:pPr marL="342900" indent="-342900">
              <a:buFont typeface="Arial" panose="020B0604020202020204" pitchFamily="34" charset="0"/>
              <a:buChar char="•"/>
            </a:pPr>
            <a:r>
              <a:rPr lang="en-US" sz="2800" dirty="0">
                <a:latin typeface="Lucida Console" panose="020B0609040504020204" pitchFamily="49" charset="0"/>
              </a:rPr>
              <a:t>If you’re a toolmaker you need to understand TDD/BDD</a:t>
            </a:r>
          </a:p>
          <a:p>
            <a:pPr marL="342900" indent="-342900">
              <a:buFont typeface="Arial" panose="020B0604020202020204" pitchFamily="34" charset="0"/>
              <a:buChar char="•"/>
            </a:pPr>
            <a:r>
              <a:rPr lang="en-US" sz="2800" dirty="0">
                <a:latin typeface="Lucida Console" panose="020B0609040504020204" pitchFamily="49" charset="0"/>
              </a:rPr>
              <a:t>Make sure it adds value</a:t>
            </a:r>
          </a:p>
          <a:p>
            <a:pPr marL="342900" indent="-342900">
              <a:buFont typeface="Arial" panose="020B0604020202020204" pitchFamily="34" charset="0"/>
              <a:buChar char="•"/>
            </a:pPr>
            <a:r>
              <a:rPr lang="en-US" sz="2800" dirty="0">
                <a:latin typeface="Lucida Console" panose="020B0609040504020204" pitchFamily="49" charset="0"/>
              </a:rPr>
              <a:t>Have fun Learning Pester!</a:t>
            </a:r>
          </a:p>
          <a:p>
            <a:pPr marL="342900" indent="-342900">
              <a:buFont typeface="Arial" panose="020B0604020202020204" pitchFamily="34" charset="0"/>
              <a:buChar char="•"/>
            </a:pPr>
            <a:endParaRPr lang="en-US" sz="2800" dirty="0">
              <a:latin typeface="Lucida Console" panose="020B0609040504020204" pitchFamily="49" charset="0"/>
            </a:endParaRPr>
          </a:p>
          <a:p>
            <a:pPr marL="342900" indent="-342900">
              <a:buFont typeface="Arial" panose="020B0604020202020204" pitchFamily="34" charset="0"/>
              <a:buChar char="•"/>
            </a:pPr>
            <a:endParaRPr lang="en-NL" sz="2800" dirty="0"/>
          </a:p>
        </p:txBody>
      </p:sp>
    </p:spTree>
    <p:extLst>
      <p:ext uri="{BB962C8B-B14F-4D97-AF65-F5344CB8AC3E}">
        <p14:creationId xmlns:p14="http://schemas.microsoft.com/office/powerpoint/2010/main" val="321674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610966" y="6269758"/>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3" name="TextBox 2">
            <a:extLst>
              <a:ext uri="{FF2B5EF4-FFF2-40B4-BE49-F238E27FC236}">
                <a16:creationId xmlns:a16="http://schemas.microsoft.com/office/drawing/2014/main" id="{0AD8F65B-1635-4EF8-9FE4-B2E66DB4DBA8}"/>
              </a:ext>
            </a:extLst>
          </p:cNvPr>
          <p:cNvSpPr txBox="1"/>
          <p:nvPr/>
        </p:nvSpPr>
        <p:spPr>
          <a:xfrm>
            <a:off x="576699" y="2015067"/>
            <a:ext cx="5921859" cy="1384995"/>
          </a:xfrm>
          <a:prstGeom prst="rect">
            <a:avLst/>
          </a:prstGeom>
          <a:noFill/>
        </p:spPr>
        <p:txBody>
          <a:bodyPr wrap="square" rtlCol="0">
            <a:spAutoFit/>
          </a:bodyPr>
          <a:lstStyle/>
          <a:p>
            <a:endParaRPr lang="en-US" sz="2400" dirty="0">
              <a:latin typeface="Lucida Console" panose="020B0609040504020204" pitchFamily="49" charset="0"/>
            </a:endParaRPr>
          </a:p>
          <a:p>
            <a:pPr algn="ctr"/>
            <a:r>
              <a:rPr lang="en-US" sz="6000" b="1" dirty="0"/>
              <a:t>Questions</a:t>
            </a:r>
            <a:endParaRPr lang="en-NL" sz="2400" b="1" dirty="0"/>
          </a:p>
        </p:txBody>
      </p:sp>
    </p:spTree>
    <p:extLst>
      <p:ext uri="{BB962C8B-B14F-4D97-AF65-F5344CB8AC3E}">
        <p14:creationId xmlns:p14="http://schemas.microsoft.com/office/powerpoint/2010/main" val="15303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sp>
        <p:nvSpPr>
          <p:cNvPr id="9" name="TextBox 8"/>
          <p:cNvSpPr txBox="1"/>
          <p:nvPr/>
        </p:nvSpPr>
        <p:spPr>
          <a:xfrm>
            <a:off x="741362" y="871168"/>
            <a:ext cx="10747829" cy="3293209"/>
          </a:xfrm>
          <a:prstGeom prst="rect">
            <a:avLst/>
          </a:prstGeom>
          <a:noFill/>
        </p:spPr>
        <p:txBody>
          <a:bodyPr wrap="square" rtlCol="0">
            <a:spAutoFit/>
          </a:bodyPr>
          <a:lstStyle/>
          <a:p>
            <a:r>
              <a:rPr lang="en-GB" sz="2400" b="1" dirty="0">
                <a:latin typeface="Segoe UI" panose="020B0502040204020203" pitchFamily="34" charset="0"/>
                <a:cs typeface="Segoe UI" panose="020B0502040204020203" pitchFamily="34" charset="0"/>
              </a:rPr>
              <a:t>Don’t Forget!</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Fill in your survey in Mobile app – it’s how we do better!</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Don’t lose you badge! You need it for the Social Events</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Grab the Speakers for a chat – they all have time for you!</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Let everyone know what they are missing on Social Media</a:t>
            </a:r>
          </a:p>
          <a:p>
            <a:r>
              <a:rPr lang="en-GB" sz="2400" dirty="0">
                <a:solidFill>
                  <a:schemeClr val="tx2">
                    <a:lumMod val="60000"/>
                    <a:lumOff val="40000"/>
                  </a:schemeClr>
                </a:solidFill>
                <a:latin typeface="Segoe UI" panose="020B0502040204020203" pitchFamily="34" charset="0"/>
                <a:cs typeface="Segoe UI" panose="020B0502040204020203" pitchFamily="34" charset="0"/>
              </a:rPr>
              <a:t>	</a:t>
            </a:r>
            <a:r>
              <a:rPr lang="en-GB" sz="2400" dirty="0">
                <a:solidFill>
                  <a:schemeClr val="tx1">
                    <a:lumMod val="95000"/>
                    <a:lumOff val="5000"/>
                  </a:schemeClr>
                </a:solidFill>
                <a:latin typeface="Segoe UI" panose="020B0502040204020203" pitchFamily="34" charset="0"/>
                <a:cs typeface="Segoe UI" panose="020B0502040204020203" pitchFamily="34" charset="0"/>
              </a:rPr>
              <a:t>#PowerShell</a:t>
            </a:r>
          </a:p>
          <a:p>
            <a:r>
              <a:rPr lang="en-GB" sz="2400" dirty="0">
                <a:solidFill>
                  <a:schemeClr val="tx1">
                    <a:lumMod val="95000"/>
                    <a:lumOff val="5000"/>
                  </a:schemeClr>
                </a:solidFill>
                <a:latin typeface="Segoe UI" panose="020B0502040204020203" pitchFamily="34" charset="0"/>
                <a:cs typeface="Segoe UI" panose="020B0502040204020203" pitchFamily="34" charset="0"/>
              </a:rPr>
              <a:t>	#PSConfAsia</a:t>
            </a:r>
          </a:p>
          <a:p>
            <a:endParaRPr lang="en-GB" sz="2400" dirty="0">
              <a:latin typeface="Segoe UI" panose="020B0502040204020203" pitchFamily="34" charset="0"/>
              <a:cs typeface="Segoe UI" panose="020B0502040204020203" pitchFamily="34" charset="0"/>
            </a:endParaRPr>
          </a:p>
          <a:p>
            <a:r>
              <a:rPr lang="en-GB" sz="1600" dirty="0">
                <a:latin typeface="Segoe UI" panose="020B0502040204020203" pitchFamily="34" charset="0"/>
                <a:cs typeface="Segoe UI" panose="020B0502040204020203" pitchFamily="34" charset="0"/>
              </a:rPr>
              <a:t>Photos of Marina Bay Credit: Sebastian Szumigalski</a:t>
            </a:r>
            <a:endParaRPr lang="en-SG" sz="1600" dirty="0">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4"/>
          <a:stretch>
            <a:fillRect/>
          </a:stretch>
        </p:blipFill>
        <p:spPr>
          <a:xfrm>
            <a:off x="8378282" y="6172724"/>
            <a:ext cx="1503542" cy="32019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9455" y="5972823"/>
            <a:ext cx="1672721" cy="720000"/>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4F1A41B8-3A75-4F09-94F1-326EB4FF4F25}"/>
              </a:ext>
            </a:extLst>
          </p:cNvPr>
          <p:cNvPicPr>
            <a:picLocks noChangeAspect="1"/>
          </p:cNvPicPr>
          <p:nvPr/>
        </p:nvPicPr>
        <p:blipFill>
          <a:blip r:embed="rId6"/>
          <a:stretch>
            <a:fillRect/>
          </a:stretch>
        </p:blipFill>
        <p:spPr>
          <a:xfrm>
            <a:off x="6185201" y="6066123"/>
            <a:ext cx="1695450" cy="53340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1341" y="5791342"/>
            <a:ext cx="946229" cy="1032456"/>
          </a:xfrm>
          <a:prstGeom prst="rect">
            <a:avLst/>
          </a:prstGeom>
        </p:spPr>
      </p:pic>
    </p:spTree>
    <p:extLst>
      <p:ext uri="{BB962C8B-B14F-4D97-AF65-F5344CB8AC3E}">
        <p14:creationId xmlns:p14="http://schemas.microsoft.com/office/powerpoint/2010/main" val="45862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2" name="Rectangle 1"/>
          <p:cNvSpPr/>
          <p:nvPr/>
        </p:nvSpPr>
        <p:spPr>
          <a:xfrm>
            <a:off x="221673" y="1794624"/>
            <a:ext cx="6096000" cy="2769989"/>
          </a:xfrm>
          <a:prstGeom prst="rect">
            <a:avLst/>
          </a:prstGeom>
        </p:spPr>
        <p:txBody>
          <a:bodyPr>
            <a:spAutoFit/>
          </a:bodyPr>
          <a:lstStyle/>
          <a:p>
            <a:pPr lvl="1"/>
            <a:r>
              <a:rPr lang="de-DE" dirty="0">
                <a:latin typeface="Lucida Console" panose="020B0609040504020204" pitchFamily="49" charset="0"/>
              </a:rPr>
              <a:t>Blogging </a:t>
            </a:r>
            <a:r>
              <a:rPr lang="de-DE" sz="2000" dirty="0">
                <a:latin typeface="Lucida Console" panose="020B0609040504020204" pitchFamily="49" charset="0"/>
                <a:hlinkClick r:id="rId5"/>
              </a:rPr>
              <a:t>pshirwin.wordpress.com</a:t>
            </a:r>
            <a:endParaRPr lang="de-DE" sz="2400" dirty="0">
              <a:latin typeface="Lucida Console" panose="020B0609040504020204" pitchFamily="49" charset="0"/>
            </a:endParaRPr>
          </a:p>
          <a:p>
            <a:pPr lvl="1"/>
            <a:endParaRPr lang="de-DE" sz="2400" dirty="0">
              <a:latin typeface="Lucida Console" panose="020B0609040504020204" pitchFamily="49" charset="0"/>
            </a:endParaRPr>
          </a:p>
          <a:p>
            <a:pPr lvl="1"/>
            <a:r>
              <a:rPr lang="de-DE" dirty="0" err="1">
                <a:latin typeface="Lucida Console" panose="020B0609040504020204" pitchFamily="49" charset="0"/>
              </a:rPr>
              <a:t>GitHub</a:t>
            </a:r>
            <a:r>
              <a:rPr lang="de-DE" dirty="0">
                <a:latin typeface="Lucida Console" panose="020B0609040504020204" pitchFamily="49" charset="0"/>
              </a:rPr>
              <a:t> </a:t>
            </a:r>
            <a:r>
              <a:rPr lang="de-DE" dirty="0" err="1">
                <a:latin typeface="Lucida Console" panose="020B0609040504020204" pitchFamily="49" charset="0"/>
                <a:hlinkClick r:id="rId6"/>
              </a:rPr>
              <a:t>irwins</a:t>
            </a:r>
            <a:endParaRPr lang="de-DE" dirty="0">
              <a:latin typeface="Lucida Console" panose="020B0609040504020204" pitchFamily="49" charset="0"/>
            </a:endParaRPr>
          </a:p>
          <a:p>
            <a:pPr lvl="1"/>
            <a:endParaRPr lang="de-DE" dirty="0">
              <a:latin typeface="Lucida Console" panose="020B0609040504020204" pitchFamily="49" charset="0"/>
            </a:endParaRPr>
          </a:p>
          <a:p>
            <a:pPr lvl="1"/>
            <a:r>
              <a:rPr lang="de-DE" dirty="0">
                <a:latin typeface="Lucida Console" panose="020B0609040504020204" pitchFamily="49" charset="0"/>
              </a:rPr>
              <a:t>Twitter </a:t>
            </a:r>
            <a:r>
              <a:rPr lang="de-DE" dirty="0">
                <a:latin typeface="Lucida Console" panose="020B0609040504020204" pitchFamily="49" charset="0"/>
                <a:hlinkClick r:id="rId7"/>
              </a:rPr>
              <a:t>@</a:t>
            </a:r>
            <a:r>
              <a:rPr lang="de-DE" dirty="0" err="1">
                <a:latin typeface="Lucida Console" panose="020B0609040504020204" pitchFamily="49" charset="0"/>
                <a:hlinkClick r:id="rId7"/>
              </a:rPr>
              <a:t>irwinstrachan</a:t>
            </a:r>
            <a:endParaRPr lang="de-DE" dirty="0">
              <a:latin typeface="Lucida Console" panose="020B0609040504020204" pitchFamily="49" charset="0"/>
            </a:endParaRPr>
          </a:p>
          <a:p>
            <a:pPr lvl="1"/>
            <a:endParaRPr lang="de-DE" dirty="0">
              <a:latin typeface="Lucida Console" panose="020B0609040504020204" pitchFamily="49" charset="0"/>
            </a:endParaRPr>
          </a:p>
          <a:p>
            <a:pPr lvl="1"/>
            <a:r>
              <a:rPr lang="de-DE" dirty="0" err="1">
                <a:latin typeface="Lucida Console" panose="020B0609040504020204" pitchFamily="49" charset="0"/>
              </a:rPr>
              <a:t>Contributor</a:t>
            </a:r>
            <a:r>
              <a:rPr lang="de-DE" dirty="0">
                <a:latin typeface="Lucida Console" panose="020B0609040504020204" pitchFamily="49" charset="0"/>
              </a:rPr>
              <a:t> </a:t>
            </a:r>
            <a:r>
              <a:rPr lang="de-DE" dirty="0">
                <a:latin typeface="Lucida Console" panose="020B0609040504020204" pitchFamily="49" charset="0"/>
                <a:hlinkClick r:id="rId8"/>
              </a:rPr>
              <a:t>community.idera.com/</a:t>
            </a:r>
            <a:r>
              <a:rPr lang="de-DE" dirty="0" err="1">
                <a:latin typeface="Lucida Console" panose="020B0609040504020204" pitchFamily="49" charset="0"/>
                <a:hlinkClick r:id="rId8"/>
              </a:rPr>
              <a:t>powershell</a:t>
            </a:r>
            <a:endParaRPr lang="de-DE" dirty="0">
              <a:latin typeface="Lucida Console" panose="020B0609040504020204" pitchFamily="49" charset="0"/>
            </a:endParaRPr>
          </a:p>
          <a:p>
            <a:pPr lvl="1"/>
            <a:endParaRPr lang="de-DE" dirty="0">
              <a:solidFill>
                <a:schemeClr val="bg1"/>
              </a:solidFill>
              <a:latin typeface="Lucida Console" panose="020B0609040504020204" pitchFamily="49" charset="0"/>
            </a:endParaRPr>
          </a:p>
        </p:txBody>
      </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06218" y="3665760"/>
            <a:ext cx="2334033" cy="2334033"/>
          </a:xfrm>
          <a:prstGeom prst="rect">
            <a:avLst/>
          </a:prstGeom>
        </p:spPr>
      </p:pic>
      <p:sp>
        <p:nvSpPr>
          <p:cNvPr id="3" name="TextBox 2"/>
          <p:cNvSpPr txBox="1"/>
          <p:nvPr/>
        </p:nvSpPr>
        <p:spPr>
          <a:xfrm>
            <a:off x="660834" y="736694"/>
            <a:ext cx="1953057" cy="461665"/>
          </a:xfrm>
          <a:prstGeom prst="rect">
            <a:avLst/>
          </a:prstGeom>
          <a:noFill/>
        </p:spPr>
        <p:txBody>
          <a:bodyPr wrap="square" rtlCol="0">
            <a:spAutoFit/>
          </a:bodyPr>
          <a:lstStyle/>
          <a:p>
            <a:r>
              <a:rPr lang="en-US" sz="2400" b="1" dirty="0" err="1"/>
              <a:t>About_Irwin</a:t>
            </a:r>
            <a:endParaRPr lang="en-NL" sz="2400" b="1" dirty="0"/>
          </a:p>
        </p:txBody>
      </p:sp>
      <p:sp>
        <p:nvSpPr>
          <p:cNvPr id="11" name="Rectangle 10"/>
          <p:cNvSpPr/>
          <p:nvPr/>
        </p:nvSpPr>
        <p:spPr>
          <a:xfrm>
            <a:off x="7671820" y="6307570"/>
            <a:ext cx="4403706" cy="369332"/>
          </a:xfrm>
          <a:prstGeom prst="rect">
            <a:avLst/>
          </a:prstGeom>
        </p:spPr>
        <p:txBody>
          <a:bodyPr wrap="none">
            <a:spAutoFit/>
          </a:bodyPr>
          <a:lstStyle/>
          <a:p>
            <a:r>
              <a:rPr lang="en-US" dirty="0"/>
              <a:t>Irwin Strachan – Senior Consultant @</a:t>
            </a:r>
            <a:r>
              <a:rPr lang="en-US" dirty="0" err="1"/>
              <a:t>Methos</a:t>
            </a:r>
            <a:endParaRPr lang="en-NL" dirty="0"/>
          </a:p>
        </p:txBody>
      </p:sp>
    </p:spTree>
    <p:extLst>
      <p:ext uri="{BB962C8B-B14F-4D97-AF65-F5344CB8AC3E}">
        <p14:creationId xmlns:p14="http://schemas.microsoft.com/office/powerpoint/2010/main" val="133344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610966" y="6269758"/>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TextBox 1"/>
          <p:cNvSpPr txBox="1"/>
          <p:nvPr/>
        </p:nvSpPr>
        <p:spPr>
          <a:xfrm>
            <a:off x="895927" y="600364"/>
            <a:ext cx="2586182" cy="584775"/>
          </a:xfrm>
          <a:prstGeom prst="rect">
            <a:avLst/>
          </a:prstGeom>
          <a:noFill/>
        </p:spPr>
        <p:txBody>
          <a:bodyPr wrap="square" rtlCol="0">
            <a:spAutoFit/>
          </a:bodyPr>
          <a:lstStyle/>
          <a:p>
            <a:r>
              <a:rPr lang="en-US" sz="3200" b="1" dirty="0"/>
              <a:t>Agenda</a:t>
            </a:r>
            <a:endParaRPr lang="en-NL" b="1" dirty="0"/>
          </a:p>
        </p:txBody>
      </p:sp>
      <p:sp>
        <p:nvSpPr>
          <p:cNvPr id="3" name="TextBox 2">
            <a:extLst>
              <a:ext uri="{FF2B5EF4-FFF2-40B4-BE49-F238E27FC236}">
                <a16:creationId xmlns:a16="http://schemas.microsoft.com/office/drawing/2014/main" id="{0AD8F65B-1635-4EF8-9FE4-B2E66DB4DBA8}"/>
              </a:ext>
            </a:extLst>
          </p:cNvPr>
          <p:cNvSpPr txBox="1"/>
          <p:nvPr/>
        </p:nvSpPr>
        <p:spPr>
          <a:xfrm>
            <a:off x="1153398" y="1524000"/>
            <a:ext cx="7630384" cy="2677656"/>
          </a:xfrm>
          <a:prstGeom prst="rect">
            <a:avLst/>
          </a:prstGeom>
          <a:noFill/>
        </p:spPr>
        <p:txBody>
          <a:bodyPr wrap="square" rtlCol="0">
            <a:spAutoFit/>
          </a:bodyPr>
          <a:lstStyle/>
          <a:p>
            <a:pPr marL="285750" indent="-285750">
              <a:buFont typeface="Arial" panose="020B0604020202020204" pitchFamily="34" charset="0"/>
              <a:buChar char="•"/>
            </a:pPr>
            <a:r>
              <a:rPr lang="de-DE" sz="2400" dirty="0" err="1">
                <a:latin typeface="Lucida Console" panose="020B0609040504020204" pitchFamily="49" charset="0"/>
              </a:rPr>
              <a:t>Devs</a:t>
            </a:r>
            <a:r>
              <a:rPr lang="de-DE" sz="2400" dirty="0">
                <a:latin typeface="Lucida Console" panose="020B0609040504020204" pitchFamily="49" charset="0"/>
              </a:rPr>
              <a:t> </a:t>
            </a:r>
            <a:r>
              <a:rPr lang="de-DE" sz="2400" dirty="0" err="1">
                <a:latin typeface="Lucida Console" panose="020B0609040504020204" pitchFamily="49" charset="0"/>
              </a:rPr>
              <a:t>to</a:t>
            </a:r>
            <a:r>
              <a:rPr lang="de-DE" sz="2400" dirty="0">
                <a:latin typeface="Lucida Console" panose="020B0609040504020204" pitchFamily="49" charset="0"/>
              </a:rPr>
              <a:t> OPS – </a:t>
            </a:r>
            <a:r>
              <a:rPr lang="de-DE" sz="2400" dirty="0" err="1">
                <a:latin typeface="Lucida Console" panose="020B0609040504020204" pitchFamily="49" charset="0"/>
              </a:rPr>
              <a:t>You‘re</a:t>
            </a:r>
            <a:r>
              <a:rPr lang="de-DE" sz="2400" dirty="0">
                <a:latin typeface="Lucida Console" panose="020B0609040504020204" pitchFamily="49" charset="0"/>
              </a:rPr>
              <a:t> </a:t>
            </a:r>
            <a:r>
              <a:rPr lang="de-DE" sz="2400" dirty="0" err="1">
                <a:latin typeface="Lucida Console" panose="020B0609040504020204" pitchFamily="49" charset="0"/>
              </a:rPr>
              <a:t>doing</a:t>
            </a:r>
            <a:r>
              <a:rPr lang="de-DE" sz="2400" dirty="0">
                <a:latin typeface="Lucida Console" panose="020B0609040504020204" pitchFamily="49" charset="0"/>
              </a:rPr>
              <a:t> </a:t>
            </a:r>
            <a:r>
              <a:rPr lang="de-DE" sz="2400" dirty="0" err="1">
                <a:latin typeface="Lucida Console" panose="020B0609040504020204" pitchFamily="49" charset="0"/>
              </a:rPr>
              <a:t>it</a:t>
            </a:r>
            <a:r>
              <a:rPr lang="de-DE" sz="2400" dirty="0">
                <a:latin typeface="Lucida Console" panose="020B0609040504020204" pitchFamily="49" charset="0"/>
              </a:rPr>
              <a:t> </a:t>
            </a:r>
            <a:r>
              <a:rPr lang="de-DE" sz="2400" dirty="0" err="1">
                <a:latin typeface="Lucida Console" panose="020B0609040504020204" pitchFamily="49" charset="0"/>
              </a:rPr>
              <a:t>wrong</a:t>
            </a:r>
            <a:r>
              <a:rPr lang="de-DE" sz="2400" dirty="0">
                <a:latin typeface="Lucida Console" panose="020B0609040504020204" pitchFamily="49" charset="0"/>
              </a:rPr>
              <a:t>!!!</a:t>
            </a:r>
          </a:p>
          <a:p>
            <a:pPr marL="285750" indent="-285750">
              <a:buFont typeface="Arial" panose="020B0604020202020204" pitchFamily="34" charset="0"/>
              <a:buChar char="•"/>
            </a:pPr>
            <a:r>
              <a:rPr lang="de-DE" sz="2400" dirty="0">
                <a:latin typeface="Lucida Console" panose="020B0609040504020204" pitchFamily="49" charset="0"/>
              </a:rPr>
              <a:t>Basic </a:t>
            </a:r>
            <a:r>
              <a:rPr lang="de-DE" sz="2400" dirty="0" err="1">
                <a:latin typeface="Lucida Console" panose="020B0609040504020204" pitchFamily="49" charset="0"/>
              </a:rPr>
              <a:t>of</a:t>
            </a:r>
            <a:r>
              <a:rPr lang="de-DE" sz="2400" dirty="0">
                <a:latin typeface="Lucida Console" panose="020B0609040504020204" pitchFamily="49" charset="0"/>
              </a:rPr>
              <a:t> </a:t>
            </a:r>
            <a:r>
              <a:rPr lang="de-DE" sz="2400" dirty="0" err="1">
                <a:latin typeface="Lucida Console" panose="020B0609040504020204" pitchFamily="49" charset="0"/>
              </a:rPr>
              <a:t>Pester</a:t>
            </a:r>
            <a:endParaRPr lang="de-DE" sz="2400" dirty="0">
              <a:latin typeface="Lucida Console" panose="020B0609040504020204" pitchFamily="49" charset="0"/>
            </a:endParaRPr>
          </a:p>
          <a:p>
            <a:pPr marL="285750" indent="-285750">
              <a:buFont typeface="Arial" panose="020B0604020202020204" pitchFamily="34" charset="0"/>
              <a:buChar char="•"/>
            </a:pPr>
            <a:r>
              <a:rPr lang="en-US" sz="2400" dirty="0">
                <a:latin typeface="Lucida Console" panose="020B0609040504020204" pitchFamily="49" charset="0"/>
              </a:rPr>
              <a:t>Dependencies for better code</a:t>
            </a:r>
          </a:p>
          <a:p>
            <a:pPr marL="285750" indent="-285750">
              <a:buFont typeface="Arial" panose="020B0604020202020204" pitchFamily="34" charset="0"/>
              <a:buChar char="•"/>
            </a:pPr>
            <a:r>
              <a:rPr lang="en-US" sz="2400" dirty="0">
                <a:latin typeface="Lucida Console" panose="020B0609040504020204" pitchFamily="49" charset="0"/>
              </a:rPr>
              <a:t>Arrange, Act &amp; Assert</a:t>
            </a:r>
          </a:p>
          <a:p>
            <a:pPr marL="285750" indent="-285750">
              <a:buFont typeface="Arial" panose="020B0604020202020204" pitchFamily="34" charset="0"/>
              <a:buChar char="•"/>
            </a:pPr>
            <a:r>
              <a:rPr lang="en-US" sz="2400" dirty="0">
                <a:latin typeface="Lucida Console" panose="020B0609040504020204" pitchFamily="49" charset="0"/>
              </a:rPr>
              <a:t>Demos</a:t>
            </a:r>
          </a:p>
          <a:p>
            <a:pPr marL="285750" indent="-285750">
              <a:buFont typeface="Arial" panose="020B0604020202020204" pitchFamily="34" charset="0"/>
              <a:buChar char="•"/>
            </a:pPr>
            <a:r>
              <a:rPr lang="en-US" sz="2400" dirty="0">
                <a:latin typeface="Lucida Console" panose="020B0609040504020204" pitchFamily="49" charset="0"/>
              </a:rPr>
              <a:t>Comments</a:t>
            </a:r>
          </a:p>
          <a:p>
            <a:endParaRPr lang="en-NL" sz="2400" dirty="0"/>
          </a:p>
        </p:txBody>
      </p:sp>
    </p:spTree>
    <p:extLst>
      <p:ext uri="{BB962C8B-B14F-4D97-AF65-F5344CB8AC3E}">
        <p14:creationId xmlns:p14="http://schemas.microsoft.com/office/powerpoint/2010/main" val="129642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758748" y="6213452"/>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pic>
        <p:nvPicPr>
          <p:cNvPr id="11" name="Picture 2" descr="Wrenches cartoons, Wrenches cartoon, funny, Wrenches picture, Wrenches pictures, Wrenches image, Wrenches images, Wrenches illustration, Wrenches illustrations">
            <a:extLst>
              <a:ext uri="{FF2B5EF4-FFF2-40B4-BE49-F238E27FC236}">
                <a16:creationId xmlns:a16="http://schemas.microsoft.com/office/drawing/2014/main" id="{665BBE02-6506-4CC0-BD5D-8E458066A5DA}"/>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042244" y="1405805"/>
            <a:ext cx="3893814"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A07A532-7F69-4D79-80C1-ECB1AF3AE186}"/>
              </a:ext>
            </a:extLst>
          </p:cNvPr>
          <p:cNvSpPr txBox="1"/>
          <p:nvPr/>
        </p:nvSpPr>
        <p:spPr>
          <a:xfrm>
            <a:off x="576699" y="434109"/>
            <a:ext cx="5971883" cy="461665"/>
          </a:xfrm>
          <a:prstGeom prst="rect">
            <a:avLst/>
          </a:prstGeom>
          <a:noFill/>
        </p:spPr>
        <p:txBody>
          <a:bodyPr wrap="square" rtlCol="0">
            <a:spAutoFit/>
          </a:bodyPr>
          <a:lstStyle/>
          <a:p>
            <a:r>
              <a:rPr lang="en-US" sz="2400" b="1" dirty="0"/>
              <a:t>Dev to Ops – You’re doing it wrong!!!</a:t>
            </a:r>
            <a:endParaRPr lang="en-NL" sz="2400" b="1" dirty="0"/>
          </a:p>
        </p:txBody>
      </p:sp>
    </p:spTree>
    <p:extLst>
      <p:ext uri="{BB962C8B-B14F-4D97-AF65-F5344CB8AC3E}">
        <p14:creationId xmlns:p14="http://schemas.microsoft.com/office/powerpoint/2010/main" val="145668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758748" y="6213452"/>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TextBox 1">
            <a:extLst>
              <a:ext uri="{FF2B5EF4-FFF2-40B4-BE49-F238E27FC236}">
                <a16:creationId xmlns:a16="http://schemas.microsoft.com/office/drawing/2014/main" id="{FA07A532-7F69-4D79-80C1-ECB1AF3AE186}"/>
              </a:ext>
            </a:extLst>
          </p:cNvPr>
          <p:cNvSpPr txBox="1"/>
          <p:nvPr/>
        </p:nvSpPr>
        <p:spPr>
          <a:xfrm>
            <a:off x="576699" y="434109"/>
            <a:ext cx="5971883" cy="461665"/>
          </a:xfrm>
          <a:prstGeom prst="rect">
            <a:avLst/>
          </a:prstGeom>
          <a:noFill/>
        </p:spPr>
        <p:txBody>
          <a:bodyPr wrap="square" rtlCol="0">
            <a:spAutoFit/>
          </a:bodyPr>
          <a:lstStyle/>
          <a:p>
            <a:r>
              <a:rPr lang="en-US" sz="2400" b="1" dirty="0"/>
              <a:t>Dev to Ops – You’re doing it wrong!!!</a:t>
            </a:r>
            <a:endParaRPr lang="en-NL" sz="2400" b="1" dirty="0"/>
          </a:p>
        </p:txBody>
      </p:sp>
      <p:sp>
        <p:nvSpPr>
          <p:cNvPr id="4" name="Content Placeholder 3">
            <a:extLst>
              <a:ext uri="{FF2B5EF4-FFF2-40B4-BE49-F238E27FC236}">
                <a16:creationId xmlns:a16="http://schemas.microsoft.com/office/drawing/2014/main" id="{7192D3CB-11FB-4FA4-968C-9B071E8038D1}"/>
              </a:ext>
            </a:extLst>
          </p:cNvPr>
          <p:cNvSpPr>
            <a:spLocks noGrp="1"/>
          </p:cNvSpPr>
          <p:nvPr>
            <p:ph idx="1"/>
          </p:nvPr>
        </p:nvSpPr>
        <p:spPr>
          <a:xfrm>
            <a:off x="838200" y="2356880"/>
            <a:ext cx="10515600" cy="1696508"/>
          </a:xfrm>
        </p:spPr>
        <p:txBody>
          <a:bodyPr>
            <a:normAutofit/>
          </a:bodyPr>
          <a:lstStyle/>
          <a:p>
            <a:r>
              <a:rPr lang="en-US" sz="3600" dirty="0"/>
              <a:t>Why are we (OPS) having a hard time getting “it”?</a:t>
            </a:r>
          </a:p>
          <a:p>
            <a:r>
              <a:rPr lang="en-US" sz="3600" dirty="0"/>
              <a:t>Why bother then?</a:t>
            </a:r>
            <a:endParaRPr lang="nl-NL" sz="3600" dirty="0"/>
          </a:p>
          <a:p>
            <a:endParaRPr lang="en-NL" sz="3600" dirty="0"/>
          </a:p>
        </p:txBody>
      </p:sp>
      <p:sp>
        <p:nvSpPr>
          <p:cNvPr id="5" name="Rectangle 4">
            <a:extLst>
              <a:ext uri="{FF2B5EF4-FFF2-40B4-BE49-F238E27FC236}">
                <a16:creationId xmlns:a16="http://schemas.microsoft.com/office/drawing/2014/main" id="{EFADC5D6-22C2-40DC-9AB1-82609457A65A}"/>
              </a:ext>
            </a:extLst>
          </p:cNvPr>
          <p:cNvSpPr/>
          <p:nvPr/>
        </p:nvSpPr>
        <p:spPr>
          <a:xfrm>
            <a:off x="3048000" y="3105835"/>
            <a:ext cx="6096000" cy="646331"/>
          </a:xfrm>
          <a:prstGeom prst="rect">
            <a:avLst/>
          </a:prstGeom>
        </p:spPr>
        <p:txBody>
          <a:bodyPr>
            <a:spAutoFit/>
          </a:bodyPr>
          <a:lstStyle/>
          <a:p>
            <a:r>
              <a:rPr lang="en-US" dirty="0">
                <a:solidFill>
                  <a:schemeClr val="bg1"/>
                </a:solidFill>
              </a:rPr>
              <a:t>Why are we (OPS) having a hard time getting “it”?</a:t>
            </a:r>
          </a:p>
          <a:p>
            <a:r>
              <a:rPr lang="en-US" dirty="0">
                <a:solidFill>
                  <a:schemeClr val="bg1"/>
                </a:solidFill>
              </a:rPr>
              <a:t>Why bother then?</a:t>
            </a:r>
            <a:endParaRPr lang="nl-NL" dirty="0">
              <a:solidFill>
                <a:schemeClr val="bg1"/>
              </a:solidFill>
            </a:endParaRPr>
          </a:p>
        </p:txBody>
      </p:sp>
    </p:spTree>
    <p:extLst>
      <p:ext uri="{BB962C8B-B14F-4D97-AF65-F5344CB8AC3E}">
        <p14:creationId xmlns:p14="http://schemas.microsoft.com/office/powerpoint/2010/main" val="410947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610966" y="6269758"/>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TextBox 1"/>
          <p:cNvSpPr txBox="1"/>
          <p:nvPr/>
        </p:nvSpPr>
        <p:spPr>
          <a:xfrm>
            <a:off x="912860" y="600364"/>
            <a:ext cx="2586182" cy="584775"/>
          </a:xfrm>
          <a:prstGeom prst="rect">
            <a:avLst/>
          </a:prstGeom>
          <a:noFill/>
        </p:spPr>
        <p:txBody>
          <a:bodyPr wrap="square" rtlCol="0">
            <a:spAutoFit/>
          </a:bodyPr>
          <a:lstStyle/>
          <a:p>
            <a:r>
              <a:rPr lang="en-US" sz="3200" b="1" dirty="0"/>
              <a:t>Back to Basics</a:t>
            </a:r>
            <a:endParaRPr lang="en-NL" b="1" dirty="0"/>
          </a:p>
        </p:txBody>
      </p:sp>
      <p:sp>
        <p:nvSpPr>
          <p:cNvPr id="3" name="TextBox 2">
            <a:extLst>
              <a:ext uri="{FF2B5EF4-FFF2-40B4-BE49-F238E27FC236}">
                <a16:creationId xmlns:a16="http://schemas.microsoft.com/office/drawing/2014/main" id="{0AD8F65B-1635-4EF8-9FE4-B2E66DB4DBA8}"/>
              </a:ext>
            </a:extLst>
          </p:cNvPr>
          <p:cNvSpPr txBox="1"/>
          <p:nvPr/>
        </p:nvSpPr>
        <p:spPr>
          <a:xfrm>
            <a:off x="1153398" y="1524000"/>
            <a:ext cx="7630384" cy="461665"/>
          </a:xfrm>
          <a:prstGeom prst="rect">
            <a:avLst/>
          </a:prstGeom>
          <a:noFill/>
        </p:spPr>
        <p:txBody>
          <a:bodyPr wrap="square" rtlCol="0">
            <a:spAutoFit/>
          </a:bodyPr>
          <a:lstStyle/>
          <a:p>
            <a:endParaRPr lang="en-NL" sz="2400" dirty="0"/>
          </a:p>
        </p:txBody>
      </p:sp>
      <p:sp>
        <p:nvSpPr>
          <p:cNvPr id="4" name="Rectangle 3">
            <a:extLst>
              <a:ext uri="{FF2B5EF4-FFF2-40B4-BE49-F238E27FC236}">
                <a16:creationId xmlns:a16="http://schemas.microsoft.com/office/drawing/2014/main" id="{0F15CB6B-CBE9-4B17-867E-36A161AF357F}"/>
              </a:ext>
            </a:extLst>
          </p:cNvPr>
          <p:cNvSpPr/>
          <p:nvPr/>
        </p:nvSpPr>
        <p:spPr>
          <a:xfrm>
            <a:off x="986715" y="1427789"/>
            <a:ext cx="10375552" cy="4832092"/>
          </a:xfrm>
          <a:prstGeom prst="rect">
            <a:avLst/>
          </a:prstGeom>
        </p:spPr>
        <p:txBody>
          <a:bodyPr wrap="square">
            <a:spAutoFit/>
          </a:bodyPr>
          <a:lstStyle/>
          <a:p>
            <a:pPr marL="285750" indent="-285750">
              <a:buFont typeface="Arial" panose="020B0604020202020204" pitchFamily="34" charset="0"/>
              <a:buChar char="•"/>
            </a:pPr>
            <a:r>
              <a:rPr lang="en-US" sz="2800" dirty="0"/>
              <a:t>What is a unit of code?</a:t>
            </a:r>
          </a:p>
          <a:p>
            <a:pPr marL="742950" lvl="1" indent="-285750">
              <a:buFont typeface="Arial" panose="020B0604020202020204" pitchFamily="34" charset="0"/>
              <a:buChar char="•"/>
            </a:pPr>
            <a:r>
              <a:rPr lang="en-US" sz="2800" dirty="0"/>
              <a:t>An isolated collection  of code. A unit can be tested without loading or running the entire app.</a:t>
            </a:r>
          </a:p>
          <a:p>
            <a:pPr marL="285750" indent="-285750">
              <a:buFont typeface="Arial" panose="020B0604020202020204" pitchFamily="34" charset="0"/>
              <a:buChar char="•"/>
            </a:pPr>
            <a:r>
              <a:rPr lang="en-US" sz="2800" dirty="0"/>
              <a:t>What is a test?</a:t>
            </a:r>
          </a:p>
          <a:p>
            <a:pPr marL="742950" lvl="1" indent="-285750">
              <a:buFont typeface="Arial" panose="020B0604020202020204" pitchFamily="34" charset="0"/>
              <a:buChar char="•"/>
            </a:pPr>
            <a:r>
              <a:rPr lang="en-US" sz="2800" dirty="0"/>
              <a:t>Code whose purpose is to verify other code.</a:t>
            </a:r>
          </a:p>
          <a:p>
            <a:pPr marL="285750" indent="-285750">
              <a:buFont typeface="Arial" panose="020B0604020202020204" pitchFamily="34" charset="0"/>
              <a:buChar char="•"/>
            </a:pPr>
            <a:r>
              <a:rPr lang="en-US" sz="2800" dirty="0"/>
              <a:t>What is a testcase?</a:t>
            </a:r>
          </a:p>
          <a:p>
            <a:pPr marL="742950" lvl="1" indent="-285750">
              <a:buFont typeface="Arial" panose="020B0604020202020204" pitchFamily="34" charset="0"/>
              <a:buChar char="•"/>
            </a:pPr>
            <a:r>
              <a:rPr lang="en-US" sz="2800" dirty="0"/>
              <a:t>A set of inputs, one or more functional calls and an assertion about the expected output, which either passes or fails</a:t>
            </a:r>
          </a:p>
          <a:p>
            <a:pPr marL="285750" indent="-285750">
              <a:buFont typeface="Arial" panose="020B0604020202020204" pitchFamily="34" charset="0"/>
              <a:buChar char="•"/>
            </a:pPr>
            <a:r>
              <a:rPr lang="en-US" sz="2800" dirty="0"/>
              <a:t>What is a unit test</a:t>
            </a:r>
          </a:p>
          <a:p>
            <a:pPr marL="742950" lvl="1" indent="-285750">
              <a:buFont typeface="Arial" panose="020B0604020202020204" pitchFamily="34" charset="0"/>
              <a:buChar char="•"/>
            </a:pPr>
            <a:r>
              <a:rPr lang="en-US" sz="2800" dirty="0"/>
              <a:t>An assertion about a unit </a:t>
            </a:r>
            <a:r>
              <a:rPr lang="en-US" sz="2800" dirty="0">
                <a:solidFill>
                  <a:schemeClr val="bg1"/>
                </a:solidFill>
              </a:rPr>
              <a:t>of code that can be verified deterministically</a:t>
            </a:r>
          </a:p>
        </p:txBody>
      </p:sp>
    </p:spTree>
    <p:extLst>
      <p:ext uri="{BB962C8B-B14F-4D97-AF65-F5344CB8AC3E}">
        <p14:creationId xmlns:p14="http://schemas.microsoft.com/office/powerpoint/2010/main" val="324752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758748" y="6213452"/>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TextBox 1">
            <a:extLst>
              <a:ext uri="{FF2B5EF4-FFF2-40B4-BE49-F238E27FC236}">
                <a16:creationId xmlns:a16="http://schemas.microsoft.com/office/drawing/2014/main" id="{FA07A532-7F69-4D79-80C1-ECB1AF3AE186}"/>
              </a:ext>
            </a:extLst>
          </p:cNvPr>
          <p:cNvSpPr txBox="1"/>
          <p:nvPr/>
        </p:nvSpPr>
        <p:spPr>
          <a:xfrm>
            <a:off x="576699" y="434109"/>
            <a:ext cx="5971883" cy="461665"/>
          </a:xfrm>
          <a:prstGeom prst="rect">
            <a:avLst/>
          </a:prstGeom>
          <a:noFill/>
        </p:spPr>
        <p:txBody>
          <a:bodyPr wrap="square" rtlCol="0">
            <a:spAutoFit/>
          </a:bodyPr>
          <a:lstStyle/>
          <a:p>
            <a:r>
              <a:rPr lang="en-US" sz="2400" b="1" dirty="0"/>
              <a:t>Demo refactoring code</a:t>
            </a:r>
            <a:endParaRPr lang="en-NL" sz="2400" b="1" dirty="0"/>
          </a:p>
        </p:txBody>
      </p:sp>
      <p:sp>
        <p:nvSpPr>
          <p:cNvPr id="4" name="Content Placeholder 3">
            <a:extLst>
              <a:ext uri="{FF2B5EF4-FFF2-40B4-BE49-F238E27FC236}">
                <a16:creationId xmlns:a16="http://schemas.microsoft.com/office/drawing/2014/main" id="{C5FA7526-0198-4BA4-8D14-D000B027B8C2}"/>
              </a:ext>
            </a:extLst>
          </p:cNvPr>
          <p:cNvSpPr>
            <a:spLocks noGrp="1"/>
          </p:cNvSpPr>
          <p:nvPr>
            <p:ph idx="1"/>
          </p:nvPr>
        </p:nvSpPr>
        <p:spPr/>
        <p:txBody>
          <a:bodyPr/>
          <a:lstStyle/>
          <a:p>
            <a:r>
              <a:rPr lang="en-US" dirty="0"/>
              <a:t>Get-</a:t>
            </a:r>
            <a:r>
              <a:rPr lang="en-US" dirty="0" err="1"/>
              <a:t>LargestNumber</a:t>
            </a:r>
            <a:r>
              <a:rPr lang="en-US" dirty="0"/>
              <a:t> </a:t>
            </a:r>
            <a:endParaRPr lang="en-NL" dirty="0"/>
          </a:p>
        </p:txBody>
      </p:sp>
    </p:spTree>
    <p:extLst>
      <p:ext uri="{BB962C8B-B14F-4D97-AF65-F5344CB8AC3E}">
        <p14:creationId xmlns:p14="http://schemas.microsoft.com/office/powerpoint/2010/main" val="76916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758748" y="6213452"/>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TextBox 1">
            <a:extLst>
              <a:ext uri="{FF2B5EF4-FFF2-40B4-BE49-F238E27FC236}">
                <a16:creationId xmlns:a16="http://schemas.microsoft.com/office/drawing/2014/main" id="{FA07A532-7F69-4D79-80C1-ECB1AF3AE186}"/>
              </a:ext>
            </a:extLst>
          </p:cNvPr>
          <p:cNvSpPr txBox="1"/>
          <p:nvPr/>
        </p:nvSpPr>
        <p:spPr>
          <a:xfrm>
            <a:off x="576699" y="434109"/>
            <a:ext cx="5971883" cy="461665"/>
          </a:xfrm>
          <a:prstGeom prst="rect">
            <a:avLst/>
          </a:prstGeom>
          <a:noFill/>
        </p:spPr>
        <p:txBody>
          <a:bodyPr wrap="square" rtlCol="0">
            <a:spAutoFit/>
          </a:bodyPr>
          <a:lstStyle/>
          <a:p>
            <a:r>
              <a:rPr lang="en-US" sz="2400" b="1" dirty="0"/>
              <a:t>What makes for a good test?</a:t>
            </a:r>
            <a:endParaRPr lang="en-NL" sz="2400" b="1" dirty="0"/>
          </a:p>
        </p:txBody>
      </p:sp>
      <p:sp>
        <p:nvSpPr>
          <p:cNvPr id="4" name="Content Placeholder 3">
            <a:extLst>
              <a:ext uri="{FF2B5EF4-FFF2-40B4-BE49-F238E27FC236}">
                <a16:creationId xmlns:a16="http://schemas.microsoft.com/office/drawing/2014/main" id="{CBE29747-566D-4D6B-A0F5-DC621B5177D4}"/>
              </a:ext>
            </a:extLst>
          </p:cNvPr>
          <p:cNvSpPr>
            <a:spLocks noGrp="1"/>
          </p:cNvSpPr>
          <p:nvPr>
            <p:ph idx="1"/>
          </p:nvPr>
        </p:nvSpPr>
        <p:spPr>
          <a:xfrm>
            <a:off x="838200" y="1170988"/>
            <a:ext cx="10515600" cy="4310939"/>
          </a:xfrm>
        </p:spPr>
        <p:txBody>
          <a:bodyPr>
            <a:normAutofit fontScale="92500" lnSpcReduction="10000"/>
          </a:bodyPr>
          <a:lstStyle/>
          <a:p>
            <a:r>
              <a:rPr lang="en-US" sz="4000" dirty="0"/>
              <a:t>What makes for a good test?</a:t>
            </a:r>
          </a:p>
          <a:p>
            <a:pPr lvl="1"/>
            <a:r>
              <a:rPr lang="en-US" sz="3600" dirty="0"/>
              <a:t>Is the assertion verifiable?</a:t>
            </a:r>
          </a:p>
          <a:p>
            <a:pPr lvl="1"/>
            <a:r>
              <a:rPr lang="en-US" sz="3600" dirty="0"/>
              <a:t>Is the test coherent?</a:t>
            </a:r>
          </a:p>
          <a:p>
            <a:pPr lvl="1"/>
            <a:r>
              <a:rPr lang="en-US" sz="3600" dirty="0"/>
              <a:t>Are the inputs and outputs precisely specified?</a:t>
            </a:r>
          </a:p>
          <a:p>
            <a:pPr lvl="1"/>
            <a:r>
              <a:rPr lang="en-US" sz="3600" dirty="0"/>
              <a:t>Is the test readable?</a:t>
            </a:r>
          </a:p>
          <a:p>
            <a:pPr lvl="1"/>
            <a:r>
              <a:rPr lang="en-US" sz="3600" dirty="0"/>
              <a:t>Is it maintainable?</a:t>
            </a:r>
          </a:p>
          <a:p>
            <a:pPr lvl="1"/>
            <a:r>
              <a:rPr lang="en-US" sz="3600" dirty="0"/>
              <a:t>Are error cases considered?</a:t>
            </a:r>
          </a:p>
          <a:p>
            <a:pPr lvl="1"/>
            <a:r>
              <a:rPr lang="en-US" sz="3600" dirty="0"/>
              <a:t>Is it providing value, or is it more trouble than it’s worth?</a:t>
            </a:r>
          </a:p>
          <a:p>
            <a:endParaRPr lang="en-NL" sz="3200" dirty="0"/>
          </a:p>
        </p:txBody>
      </p:sp>
    </p:spTree>
    <p:extLst>
      <p:ext uri="{BB962C8B-B14F-4D97-AF65-F5344CB8AC3E}">
        <p14:creationId xmlns:p14="http://schemas.microsoft.com/office/powerpoint/2010/main" val="213964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610966" y="6269758"/>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TextBox 1"/>
          <p:cNvSpPr txBox="1"/>
          <p:nvPr/>
        </p:nvSpPr>
        <p:spPr>
          <a:xfrm>
            <a:off x="895927" y="600364"/>
            <a:ext cx="2586182" cy="584775"/>
          </a:xfrm>
          <a:prstGeom prst="rect">
            <a:avLst/>
          </a:prstGeom>
          <a:noFill/>
        </p:spPr>
        <p:txBody>
          <a:bodyPr wrap="square" rtlCol="0">
            <a:spAutoFit/>
          </a:bodyPr>
          <a:lstStyle/>
          <a:p>
            <a:r>
              <a:rPr lang="en-US" sz="3200" b="1" dirty="0"/>
              <a:t>Demo Time!</a:t>
            </a:r>
            <a:endParaRPr lang="en-NL" b="1" dirty="0"/>
          </a:p>
        </p:txBody>
      </p:sp>
      <p:sp>
        <p:nvSpPr>
          <p:cNvPr id="3" name="TextBox 2">
            <a:extLst>
              <a:ext uri="{FF2B5EF4-FFF2-40B4-BE49-F238E27FC236}">
                <a16:creationId xmlns:a16="http://schemas.microsoft.com/office/drawing/2014/main" id="{0AD8F65B-1635-4EF8-9FE4-B2E66DB4DBA8}"/>
              </a:ext>
            </a:extLst>
          </p:cNvPr>
          <p:cNvSpPr txBox="1"/>
          <p:nvPr/>
        </p:nvSpPr>
        <p:spPr>
          <a:xfrm>
            <a:off x="1061093" y="1670009"/>
            <a:ext cx="8457375" cy="1938992"/>
          </a:xfrm>
          <a:prstGeom prst="rect">
            <a:avLst/>
          </a:prstGeom>
          <a:noFill/>
        </p:spPr>
        <p:txBody>
          <a:bodyPr wrap="square" rtlCol="0">
            <a:spAutoFit/>
          </a:bodyPr>
          <a:lstStyle/>
          <a:p>
            <a:pPr marL="342900" indent="-342900">
              <a:buFont typeface="Arial" panose="020B0604020202020204" pitchFamily="34" charset="0"/>
              <a:buChar char="•"/>
            </a:pPr>
            <a:r>
              <a:rPr lang="de-DE" sz="2400" b="1" dirty="0">
                <a:latin typeface="Lucida Console" panose="020B0609040504020204" pitchFamily="49" charset="0"/>
              </a:rPr>
              <a:t>Create </a:t>
            </a:r>
            <a:r>
              <a:rPr lang="de-DE" sz="2400" b="1" dirty="0" err="1">
                <a:latin typeface="Lucida Console" panose="020B0609040504020204" pitchFamily="49" charset="0"/>
              </a:rPr>
              <a:t>AzureAD</a:t>
            </a:r>
            <a:r>
              <a:rPr lang="de-DE" sz="2400" b="1" dirty="0">
                <a:latin typeface="Lucida Console" panose="020B0609040504020204" pitchFamily="49" charset="0"/>
              </a:rPr>
              <a:t> </a:t>
            </a:r>
            <a:r>
              <a:rPr lang="de-DE" sz="2400" b="1" dirty="0" err="1">
                <a:latin typeface="Lucida Console" panose="020B0609040504020204" pitchFamily="49" charset="0"/>
              </a:rPr>
              <a:t>users</a:t>
            </a:r>
            <a:r>
              <a:rPr lang="de-DE" sz="2400" b="1" dirty="0">
                <a:latin typeface="Lucida Console" panose="020B0609040504020204" pitchFamily="49" charset="0"/>
              </a:rPr>
              <a:t> </a:t>
            </a:r>
            <a:r>
              <a:rPr lang="de-DE" sz="2400" b="1" dirty="0" err="1">
                <a:latin typeface="Lucida Console" panose="020B0609040504020204" pitchFamily="49" charset="0"/>
              </a:rPr>
              <a:t>from</a:t>
            </a:r>
            <a:r>
              <a:rPr lang="de-DE" sz="2400" b="1" dirty="0">
                <a:latin typeface="Lucida Console" panose="020B0609040504020204" pitchFamily="49" charset="0"/>
              </a:rPr>
              <a:t> a CSV/XML File</a:t>
            </a:r>
          </a:p>
          <a:p>
            <a:pPr marL="342900" indent="-342900">
              <a:buFont typeface="Arial" panose="020B0604020202020204" pitchFamily="34" charset="0"/>
              <a:buChar char="•"/>
            </a:pPr>
            <a:endParaRPr lang="de-DE" sz="2400" b="1" dirty="0">
              <a:latin typeface="Lucida Console" panose="020B0609040504020204" pitchFamily="49" charset="0"/>
            </a:endParaRPr>
          </a:p>
          <a:p>
            <a:pPr marL="342900" indent="-342900">
              <a:buFont typeface="Arial" panose="020B0604020202020204" pitchFamily="34" charset="0"/>
              <a:buChar char="•"/>
            </a:pPr>
            <a:r>
              <a:rPr lang="de-DE" sz="2400" b="1" dirty="0" err="1">
                <a:latin typeface="Lucida Console" panose="020B0609040504020204" pitchFamily="49" charset="0"/>
              </a:rPr>
              <a:t>Arrange</a:t>
            </a:r>
            <a:r>
              <a:rPr lang="de-DE" sz="2400" b="1" dirty="0">
                <a:latin typeface="Lucida Console" panose="020B0609040504020204" pitchFamily="49" charset="0"/>
              </a:rPr>
              <a:t> – Act – </a:t>
            </a:r>
            <a:r>
              <a:rPr lang="de-DE" sz="2400" b="1" dirty="0" err="1">
                <a:latin typeface="Lucida Console" panose="020B0609040504020204" pitchFamily="49" charset="0"/>
              </a:rPr>
              <a:t>Assert</a:t>
            </a:r>
            <a:endParaRPr lang="de-DE" sz="2400" b="1" dirty="0">
              <a:latin typeface="Lucida Console" panose="020B0609040504020204" pitchFamily="49" charset="0"/>
            </a:endParaRPr>
          </a:p>
          <a:p>
            <a:pPr marL="342900" indent="-342900">
              <a:buFont typeface="Arial" panose="020B0604020202020204" pitchFamily="34" charset="0"/>
              <a:buChar char="•"/>
            </a:pPr>
            <a:endParaRPr lang="de-DE" sz="2400" b="1" dirty="0">
              <a:latin typeface="Lucida Console" panose="020B0609040504020204" pitchFamily="49" charset="0"/>
            </a:endParaRPr>
          </a:p>
          <a:p>
            <a:pPr marL="342900" indent="-342900">
              <a:buFont typeface="Arial" panose="020B0604020202020204" pitchFamily="34" charset="0"/>
              <a:buChar char="•"/>
            </a:pPr>
            <a:r>
              <a:rPr lang="de-DE" sz="2400" b="1" dirty="0" err="1">
                <a:latin typeface="Lucida Console" panose="020B0609040504020204" pitchFamily="49" charset="0"/>
              </a:rPr>
              <a:t>Dependencies</a:t>
            </a:r>
            <a:endParaRPr lang="de-DE" sz="2400" b="1" dirty="0">
              <a:latin typeface="Lucida Console" panose="020B0609040504020204" pitchFamily="49" charset="0"/>
            </a:endParaRPr>
          </a:p>
        </p:txBody>
      </p:sp>
    </p:spTree>
    <p:extLst>
      <p:ext uri="{BB962C8B-B14F-4D97-AF65-F5344CB8AC3E}">
        <p14:creationId xmlns:p14="http://schemas.microsoft.com/office/powerpoint/2010/main" val="156366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17953</TotalTime>
  <Words>1148</Words>
  <Application>Microsoft Office PowerPoint</Application>
  <PresentationFormat>Widescreen</PresentationFormat>
  <Paragraphs>201</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Kailasa</vt:lpstr>
      <vt:lpstr>Lucida Console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Szumigalski</dc:creator>
  <cp:lastModifiedBy>Irwin Strachan</cp:lastModifiedBy>
  <cp:revision>46</cp:revision>
  <dcterms:created xsi:type="dcterms:W3CDTF">2016-09-12T03:10:49Z</dcterms:created>
  <dcterms:modified xsi:type="dcterms:W3CDTF">2017-10-26T14:27:49Z</dcterms:modified>
</cp:coreProperties>
</file>