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4" r:id="rId12"/>
    <p:sldId id="272" r:id="rId13"/>
    <p:sldId id="275" r:id="rId14"/>
    <p:sldId id="274" r:id="rId15"/>
    <p:sldId id="273" r:id="rId16"/>
    <p:sldId id="276" r:id="rId17"/>
    <p:sldId id="266" r:id="rId18"/>
    <p:sldId id="267" r:id="rId19"/>
    <p:sldId id="268" r:id="rId20"/>
  </p:sldIdLst>
  <p:sldSz cx="24384000" cy="13716000"/>
  <p:notesSz cx="6858000" cy="9144000"/>
  <p:defaultTextStyle>
    <a:lvl1pPr defTabSz="457200">
      <a:defRPr sz="2400">
        <a:latin typeface="+mn-lt"/>
        <a:ea typeface="+mn-ea"/>
        <a:cs typeface="+mn-cs"/>
        <a:sym typeface="Helvetica"/>
      </a:defRPr>
    </a:lvl1pPr>
    <a:lvl2pPr indent="228600" defTabSz="457200">
      <a:defRPr sz="2400">
        <a:latin typeface="+mn-lt"/>
        <a:ea typeface="+mn-ea"/>
        <a:cs typeface="+mn-cs"/>
        <a:sym typeface="Helvetica"/>
      </a:defRPr>
    </a:lvl2pPr>
    <a:lvl3pPr indent="457200" defTabSz="457200">
      <a:defRPr sz="2400">
        <a:latin typeface="+mn-lt"/>
        <a:ea typeface="+mn-ea"/>
        <a:cs typeface="+mn-cs"/>
        <a:sym typeface="Helvetica"/>
      </a:defRPr>
    </a:lvl3pPr>
    <a:lvl4pPr indent="685800" defTabSz="457200">
      <a:defRPr sz="2400">
        <a:latin typeface="+mn-lt"/>
        <a:ea typeface="+mn-ea"/>
        <a:cs typeface="+mn-cs"/>
        <a:sym typeface="Helvetica"/>
      </a:defRPr>
    </a:lvl4pPr>
    <a:lvl5pPr indent="914400" defTabSz="457200">
      <a:defRPr sz="2400">
        <a:latin typeface="+mn-lt"/>
        <a:ea typeface="+mn-ea"/>
        <a:cs typeface="+mn-cs"/>
        <a:sym typeface="Helvetica"/>
      </a:defRPr>
    </a:lvl5pPr>
    <a:lvl6pPr indent="1143000" defTabSz="457200">
      <a:defRPr sz="2400">
        <a:latin typeface="+mn-lt"/>
        <a:ea typeface="+mn-ea"/>
        <a:cs typeface="+mn-cs"/>
        <a:sym typeface="Helvetica"/>
      </a:defRPr>
    </a:lvl6pPr>
    <a:lvl7pPr indent="1371600" defTabSz="457200">
      <a:defRPr sz="2400">
        <a:latin typeface="+mn-lt"/>
        <a:ea typeface="+mn-ea"/>
        <a:cs typeface="+mn-cs"/>
        <a:sym typeface="Helvetica"/>
      </a:defRPr>
    </a:lvl7pPr>
    <a:lvl8pPr indent="1600200" defTabSz="457200">
      <a:defRPr sz="2400">
        <a:latin typeface="+mn-lt"/>
        <a:ea typeface="+mn-ea"/>
        <a:cs typeface="+mn-cs"/>
        <a:sym typeface="Helvetica"/>
      </a:defRPr>
    </a:lvl8pPr>
    <a:lvl9pPr indent="1828800" defTabSz="457200">
      <a:defRPr sz="24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5270" autoAdjust="0"/>
  </p:normalViewPr>
  <p:slideViewPr>
    <p:cSldViewPr snapToGrid="0" snapToObjects="1">
      <p:cViewPr varScale="1">
        <p:scale>
          <a:sx n="38" d="100"/>
          <a:sy n="38" d="100"/>
        </p:scale>
        <p:origin x="1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48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g"/>
          <p:cNvPicPr/>
          <p:nvPr/>
        </p:nvPicPr>
        <p:blipFill>
          <a:blip r:embed="rId2">
            <a:alphaModFix amt="42000"/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419600" y="4260850"/>
            <a:ext cx="15544800" cy="3511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6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6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6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6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5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3962400" y="549275"/>
            <a:ext cx="16459200" cy="2651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3962400" y="3200399"/>
            <a:ext cx="16459200" cy="10515602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6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4114800" cy="13166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3962400" y="549276"/>
            <a:ext cx="12039600" cy="13166724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1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4902200"/>
          </a:xfrm>
          <a:prstGeom prst="rect">
            <a:avLst/>
          </a:prstGeom>
        </p:spPr>
        <p:txBody>
          <a:bodyPr/>
          <a:lstStyle>
            <a:lvl1pPr algn="l">
              <a:defRPr sz="8000" b="1" cap="all">
                <a:solidFill>
                  <a:srgbClr val="000000"/>
                </a:solidFill>
              </a:defRPr>
            </a:lvl1pPr>
          </a:lstStyle>
          <a:p>
            <a:pPr lvl="0">
              <a:defRPr sz="1800" b="0" cap="none">
                <a:uFillTx/>
              </a:defRPr>
            </a:pPr>
            <a:r>
              <a:rPr sz="8000" b="1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492625" y="2384426"/>
            <a:ext cx="15544801" cy="6429375"/>
          </a:xfrm>
          <a:prstGeom prst="rect">
            <a:avLst/>
          </a:prstGeom>
        </p:spPr>
        <p:txBody>
          <a:bodyPr lIns="101600" tIns="101600" rIns="101600" bIns="101600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2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2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962400" y="549275"/>
            <a:ext cx="16459200" cy="2409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3962400" y="2959235"/>
            <a:ext cx="8080376" cy="1390515"/>
          </a:xfrm>
          <a:prstGeom prst="rect">
            <a:avLst/>
          </a:prstGeom>
        </p:spPr>
        <p:txBody>
          <a:bodyPr lIns="101600" tIns="101600" rIns="101600" bIns="101600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48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48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48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48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4800" b="1"/>
            </a:lvl5pPr>
          </a:lstStyle>
          <a:p>
            <a:pPr lvl="0">
              <a:defRPr sz="1800" b="0">
                <a:uFillTx/>
              </a:defRPr>
            </a:pPr>
            <a:r>
              <a:rPr sz="4800" b="1">
                <a:uFill>
                  <a:solidFill/>
                </a:uFill>
              </a:rPr>
              <a:t>Body Level One</a:t>
            </a:r>
          </a:p>
          <a:p>
            <a:pPr lvl="1">
              <a:defRPr sz="1800" b="0">
                <a:uFillTx/>
              </a:defRPr>
            </a:pPr>
            <a:r>
              <a:rPr sz="4800" b="1">
                <a:uFill>
                  <a:solidFill/>
                </a:uFill>
              </a:rPr>
              <a:t>Body Level Two</a:t>
            </a:r>
          </a:p>
          <a:p>
            <a:pPr lvl="2">
              <a:defRPr sz="1800" b="0">
                <a:uFillTx/>
              </a:defRPr>
            </a:pPr>
            <a:r>
              <a:rPr sz="4800" b="1">
                <a:uFill>
                  <a:solidFill/>
                </a:uFill>
              </a:rPr>
              <a:t>Body Level Three</a:t>
            </a:r>
          </a:p>
          <a:p>
            <a:pPr lvl="3">
              <a:defRPr sz="1800" b="0">
                <a:uFillTx/>
              </a:defRPr>
            </a:pPr>
            <a:r>
              <a:rPr sz="4800" b="1">
                <a:uFill>
                  <a:solidFill/>
                </a:uFill>
              </a:rPr>
              <a:t>Body Level Four</a:t>
            </a:r>
          </a:p>
          <a:p>
            <a:pPr lvl="4">
              <a:defRPr sz="1800" b="0">
                <a:uFillTx/>
              </a:defRPr>
            </a:pPr>
            <a:r>
              <a:rPr sz="4800"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35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>
                <a:uFill>
                  <a:solidFill/>
                </a:u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4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4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00000"/>
                </a:solidFill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4000" b="1">
                <a:uFill>
                  <a:solidFill/>
                </a:uFill>
              </a:rP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3962400" y="2870199"/>
            <a:ext cx="6016627" cy="9382127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2800"/>
            </a:lvl1pPr>
            <a:lvl2pPr marL="0" indent="457200">
              <a:spcBef>
                <a:spcPts val="300"/>
              </a:spcBef>
              <a:buSzTx/>
              <a:buFontTx/>
              <a:buNone/>
              <a:defRPr sz="2800"/>
            </a:lvl2pPr>
            <a:lvl3pPr marL="0" indent="914400">
              <a:spcBef>
                <a:spcPts val="300"/>
              </a:spcBef>
              <a:buSzTx/>
              <a:buFontTx/>
              <a:buNone/>
              <a:defRPr sz="2800"/>
            </a:lvl3pPr>
            <a:lvl4pPr marL="0" indent="1371600">
              <a:spcBef>
                <a:spcPts val="300"/>
              </a:spcBef>
              <a:buSzTx/>
              <a:buFontTx/>
              <a:buNone/>
              <a:defRPr sz="2800"/>
            </a:lvl4pPr>
            <a:lvl5pPr marL="0" indent="1828800">
              <a:spcBef>
                <a:spcPts val="30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2610483"/>
          </a:xfrm>
          <a:prstGeom prst="rect">
            <a:avLst/>
          </a:prstGeom>
          <a:ln w="25400">
            <a:miter lim="400000"/>
          </a:ln>
        </p:spPr>
      </p:pic>
      <p:pic>
        <p:nvPicPr>
          <p:cNvPr id="5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739" y="1263015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6632576" y="6172200"/>
            <a:ext cx="10972801" cy="4562476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00000"/>
                </a:solidFill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4000" b="1">
                <a:uFill>
                  <a:solidFill/>
                </a:uFill>
              </a:rP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632576" y="10734675"/>
            <a:ext cx="10972801" cy="2981325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2800"/>
            </a:lvl1pPr>
            <a:lvl2pPr marL="0" indent="457200">
              <a:spcBef>
                <a:spcPts val="300"/>
              </a:spcBef>
              <a:buSzTx/>
              <a:buFontTx/>
              <a:buNone/>
              <a:defRPr sz="2800"/>
            </a:lvl2pPr>
            <a:lvl3pPr marL="0" indent="914400">
              <a:spcBef>
                <a:spcPts val="300"/>
              </a:spcBef>
              <a:buSzTx/>
              <a:buFontTx/>
              <a:buNone/>
              <a:defRPr sz="2800"/>
            </a:lvl3pPr>
            <a:lvl4pPr marL="0" indent="1371600">
              <a:spcBef>
                <a:spcPts val="300"/>
              </a:spcBef>
              <a:buSzTx/>
              <a:buFontTx/>
              <a:buNone/>
              <a:defRPr sz="2800"/>
            </a:lvl4pPr>
            <a:lvl5pPr marL="0" indent="1828800">
              <a:spcBef>
                <a:spcPts val="30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16154400" y="12792075"/>
            <a:ext cx="4267200" cy="5715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rgbClr val="DDDDD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2231" y="12534900"/>
            <a:ext cx="3910579" cy="1085850"/>
          </a:xfrm>
          <a:prstGeom prst="rect">
            <a:avLst/>
          </a:prstGeom>
          <a:ln w="254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962400" y="549275"/>
            <a:ext cx="164592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9730212" y="12792075"/>
            <a:ext cx="4267201" cy="571501"/>
          </a:xfrm>
          <a:prstGeom prst="rect">
            <a:avLst/>
          </a:prstGeom>
          <a:ln w="12700">
            <a:miter lim="400000"/>
          </a:ln>
        </p:spPr>
        <p:txBody>
          <a:bodyPr lIns="101600" tIns="101600" rIns="101600" bIns="101600" anchor="ctr">
            <a:spAutoFit/>
          </a:bodyPr>
          <a:lstStyle>
            <a:lvl1pPr algn="r">
              <a:defRPr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1pPr>
      <a:lvl2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2pPr>
      <a:lvl3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3pPr>
      <a:lvl4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4pPr>
      <a:lvl5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5pPr>
      <a:lvl6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6pPr>
      <a:lvl7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7pPr>
      <a:lvl8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8pPr>
      <a:lvl9pPr algn="ctr" defTabSz="457200">
        <a:defRPr sz="8800">
          <a:solidFill>
            <a:srgbClr val="FFFFFF"/>
          </a:solidFill>
          <a:uFill>
            <a:solidFill/>
          </a:uFill>
          <a:latin typeface="+mn-lt"/>
          <a:ea typeface="+mn-ea"/>
          <a:cs typeface="+mn-cs"/>
          <a:sym typeface="Helvetica"/>
        </a:defRPr>
      </a:lvl9pPr>
    </p:titleStyle>
    <p:bodyStyle>
      <a:lvl1pPr marL="685800" indent="-68580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1pPr>
      <a:lvl2pPr marL="1110342" indent="-653142" defTabSz="457200">
        <a:spcBef>
          <a:spcPts val="700"/>
        </a:spcBef>
        <a:buSzPct val="100000"/>
        <a:buFont typeface="Arial"/>
        <a:buChar char="–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2pPr>
      <a:lvl3pPr marL="1524000" indent="-60960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3pPr>
      <a:lvl4pPr marL="2103120" indent="-731520" defTabSz="457200">
        <a:spcBef>
          <a:spcPts val="700"/>
        </a:spcBef>
        <a:buSzPct val="100000"/>
        <a:buFont typeface="Arial"/>
        <a:buChar char="–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4pPr>
      <a:lvl5pPr marL="2560320" indent="-731520" defTabSz="457200">
        <a:spcBef>
          <a:spcPts val="700"/>
        </a:spcBef>
        <a:buSzPct val="100000"/>
        <a:buFont typeface="Arial"/>
        <a:buChar char="»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5pPr>
      <a:lvl6pPr marL="3017520" indent="-73152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6pPr>
      <a:lvl7pPr marL="3474720" indent="-73152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7pPr>
      <a:lvl8pPr marL="3931920" indent="-73152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8pPr>
      <a:lvl9pPr marL="4389120" indent="-731520" defTabSz="457200">
        <a:spcBef>
          <a:spcPts val="700"/>
        </a:spcBef>
        <a:buSzPct val="100000"/>
        <a:buFont typeface="Arial"/>
        <a:buChar char="•"/>
        <a:defRPr sz="6400">
          <a:uFill>
            <a:solidFill/>
          </a:uFill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1pPr>
      <a:lvl2pPr indent="4572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2pPr>
      <a:lvl3pPr indent="9144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3pPr>
      <a:lvl4pPr indent="13716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4pPr>
      <a:lvl5pPr indent="18288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5pPr>
      <a:lvl6pPr indent="22860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6pPr>
      <a:lvl7pPr indent="27432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7pPr>
      <a:lvl8pPr indent="32004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8pPr>
      <a:lvl9pPr indent="3657600" algn="r" defTabSz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maxt@sapie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SAPIEN%20Technologies,%20Inc\PowerShell%20Studio%202015\PowerShell%20Studio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pien.com/blo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ien.com/syore" TargetMode="External"/><Relationship Id="rId2" Type="http://schemas.openxmlformats.org/officeDocument/2006/relationships/hyperlink" Target="http://www.sapie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apien.com" TargetMode="External"/><Relationship Id="rId5" Type="http://schemas.openxmlformats.org/officeDocument/2006/relationships/hyperlink" Target="mailto:sales@sapien.com" TargetMode="External"/><Relationship Id="rId4" Type="http://schemas.openxmlformats.org/officeDocument/2006/relationships/hyperlink" Target="http://www.sapien.com/suppor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sapie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1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2573000" y="3389395"/>
            <a:ext cx="10591800" cy="314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>
            <a:noAutofit/>
          </a:bodyPr>
          <a:lstStyle>
            <a:lvl1pPr algn="ctr">
              <a:defRPr sz="13000"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8800" dirty="0">
                <a:uFill>
                  <a:solidFill/>
                </a:uFill>
              </a:rPr>
              <a:t>Building PowerShell GUI </a:t>
            </a:r>
            <a:r>
              <a:rPr lang="en-US" sz="8800" dirty="0">
                <a:uFill>
                  <a:solidFill/>
                </a:uFill>
              </a:rPr>
              <a:t>with SAPIEN PowerShell Studio</a:t>
            </a:r>
            <a:endParaRPr sz="8800" dirty="0">
              <a:uFill>
                <a:solidFill/>
              </a:u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6776422" y="8143881"/>
            <a:ext cx="4371013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2400" dirty="0"/>
              <a:t>Maximo Trinidad</a:t>
            </a:r>
            <a:endParaRPr sz="2400" dirty="0"/>
          </a:p>
          <a:p>
            <a:pPr lvl="0" algn="r">
              <a:defRPr sz="1800"/>
            </a:pPr>
            <a:r>
              <a:rPr lang="en-US" sz="2400" dirty="0"/>
              <a:t>Technology Evangelist</a:t>
            </a:r>
            <a:endParaRPr sz="2400" dirty="0"/>
          </a:p>
          <a:p>
            <a:pPr lvl="0" algn="r">
              <a:defRPr sz="1800"/>
            </a:pPr>
            <a:r>
              <a:rPr sz="2400" dirty="0"/>
              <a:t>SAPIEN Technologies, Inc.</a:t>
            </a:r>
          </a:p>
          <a:p>
            <a:pPr lvl="0" algn="r">
              <a:defRPr sz="1800"/>
            </a:pPr>
            <a:r>
              <a:rPr lang="en-US"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maxt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@sapien.com</a:t>
            </a:r>
            <a:endParaRPr sz="2400" dirty="0"/>
          </a:p>
          <a:p>
            <a:pPr lvl="0" algn="r">
              <a:defRPr sz="1800"/>
            </a:pPr>
            <a:r>
              <a:rPr sz="2400" dirty="0"/>
              <a:t>@sapientech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408" y="12112398"/>
            <a:ext cx="2800349" cy="12700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13" y="12547564"/>
            <a:ext cx="3870431" cy="9207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253" y="12202008"/>
            <a:ext cx="2324100" cy="115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47" y="12202008"/>
            <a:ext cx="1271019" cy="1386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395" y="9976484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2" y="3280214"/>
            <a:ext cx="11344641" cy="548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GUI Development Workflow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962400" y="3190453"/>
            <a:ext cx="16459200" cy="743944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Design</a:t>
            </a:r>
            <a:endParaRPr lang="en-US" dirty="0"/>
          </a:p>
          <a:p>
            <a:pPr lvl="0">
              <a:defRPr sz="1800">
                <a:uFillTx/>
              </a:defRPr>
            </a:pPr>
            <a:r>
              <a:rPr lang="en-US" sz="6400" dirty="0">
                <a:uFill>
                  <a:solidFill/>
                </a:uFill>
              </a:rPr>
              <a:t>Create Project</a:t>
            </a:r>
            <a:endParaRPr sz="6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Write, test, debug, repeat.</a:t>
            </a:r>
          </a:p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Create EXE with Script packager.</a:t>
            </a:r>
          </a:p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Deploy with MSI Builder.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10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9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99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99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8800" dirty="0">
                <a:solidFill>
                  <a:srgbClr val="FFFFFF"/>
                </a:solidFill>
                <a:uFill>
                  <a:solidFill/>
                </a:uFill>
              </a:rPr>
              <a:t>GUI Development Workflow</a:t>
            </a:r>
            <a:endParaRPr sz="8800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11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  <p:sp>
        <p:nvSpPr>
          <p:cNvPr id="2" name="Rounded Rectangle 1">
            <a:hlinkClick r:id="rId2" action="ppaction://program"/>
          </p:cNvPr>
          <p:cNvSpPr/>
          <p:nvPr/>
        </p:nvSpPr>
        <p:spPr>
          <a:xfrm>
            <a:off x="8840632" y="2360454"/>
            <a:ext cx="5932715" cy="8399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Start!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025672-9718-4D05-901E-4FC21C23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2602330"/>
            <a:ext cx="16459200" cy="1051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PowerShell Studio Essentials</a:t>
            </a:r>
          </a:p>
          <a:p>
            <a:pPr lvl="2"/>
            <a:r>
              <a:rPr lang="en-US" dirty="0"/>
              <a:t>Exploring Forms Wizard</a:t>
            </a:r>
          </a:p>
          <a:p>
            <a:pPr lvl="2"/>
            <a:r>
              <a:rPr lang="en-US" dirty="0"/>
              <a:t>Anatomy for Form and Multi-Form(s)</a:t>
            </a:r>
          </a:p>
          <a:p>
            <a:pPr lvl="3"/>
            <a:r>
              <a:rPr lang="en-US" dirty="0"/>
              <a:t>Forms Properties and Events</a:t>
            </a:r>
          </a:p>
          <a:p>
            <a:pPr lvl="3"/>
            <a:r>
              <a:rPr lang="en-US" dirty="0"/>
              <a:t>Integrating Script/Function Code</a:t>
            </a:r>
          </a:p>
          <a:p>
            <a:pPr lvl="3"/>
            <a:r>
              <a:rPr lang="en-US" dirty="0"/>
              <a:t>Debugging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22E2-9963-475C-82C8-9F085F43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4202-F11B-43A0-BE42-ACC8B1C9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989" y="3200400"/>
            <a:ext cx="16459200" cy="1004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First!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7EFFB-1D5D-4AF0-8AAD-3D9CBA8B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00" y="3200400"/>
            <a:ext cx="12877958" cy="94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3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4505-1ACE-4BBB-8CA1-16C81BE9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E2DC-F293-4552-BED2-DCE7A00B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2253916"/>
            <a:ext cx="16459200" cy="1051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Lay out the process flow!</a:t>
            </a:r>
          </a:p>
          <a:p>
            <a:r>
              <a:rPr lang="en-US" dirty="0"/>
              <a:t>Determine what modules are already installed.</a:t>
            </a:r>
          </a:p>
          <a:p>
            <a:r>
              <a:rPr lang="en-US" dirty="0"/>
              <a:t>Add a checked mark next to installed modules.</a:t>
            </a:r>
          </a:p>
          <a:p>
            <a:r>
              <a:rPr lang="en-US" dirty="0"/>
              <a:t>Add current version number next to installed modules.</a:t>
            </a:r>
          </a:p>
          <a:p>
            <a:r>
              <a:rPr lang="en-US" dirty="0"/>
              <a:t>Uninstall modules functionality.</a:t>
            </a:r>
          </a:p>
          <a:p>
            <a:r>
              <a:rPr lang="en-US" dirty="0"/>
              <a:t>Search Mechanism.</a:t>
            </a:r>
          </a:p>
        </p:txBody>
      </p:sp>
    </p:spTree>
    <p:extLst>
      <p:ext uri="{BB962C8B-B14F-4D97-AF65-F5344CB8AC3E}">
        <p14:creationId xmlns:p14="http://schemas.microsoft.com/office/powerpoint/2010/main" val="1178839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1DB4-E1D8-432C-A1AB-92FAE15B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DFF3-70B9-44B7-BE82-DD0D00D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preparing the code to be use in the form.</a:t>
            </a:r>
          </a:p>
          <a:p>
            <a:r>
              <a:rPr lang="en-US" dirty="0"/>
              <a:t>Test and Debug in console.</a:t>
            </a:r>
          </a:p>
          <a:p>
            <a:r>
              <a:rPr lang="en-US" dirty="0"/>
              <a:t>Source Control.</a:t>
            </a:r>
          </a:p>
          <a:p>
            <a:r>
              <a:rPr lang="en-US" dirty="0"/>
              <a:t>Deployment Options:</a:t>
            </a:r>
          </a:p>
          <a:p>
            <a:pPr lvl="1"/>
            <a:r>
              <a:rPr lang="en-US" dirty="0"/>
              <a:t>Script</a:t>
            </a:r>
          </a:p>
          <a:p>
            <a:pPr lvl="1"/>
            <a:r>
              <a:rPr lang="en-US" dirty="0"/>
              <a:t>Standalone Executable</a:t>
            </a:r>
          </a:p>
          <a:p>
            <a:pPr lvl="1"/>
            <a:r>
              <a:rPr lang="en-US" dirty="0"/>
              <a:t>MSI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62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6F69-5D58-4EDF-8A13-E00AB6B2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39F9-DE91-4CD3-A5AD-6228D449C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Multi-Form sample: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Sapien_PowerShellGet_GUI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- Build and Execute.</a:t>
            </a:r>
          </a:p>
          <a:p>
            <a:pPr marL="0" indent="0">
              <a:buNone/>
            </a:pPr>
            <a:r>
              <a:rPr lang="en-US" dirty="0"/>
              <a:t>	- Create MSI solution.</a:t>
            </a:r>
          </a:p>
          <a:p>
            <a:pPr marL="0" indent="0">
              <a:buNone/>
            </a:pPr>
            <a:r>
              <a:rPr lang="en-US" dirty="0"/>
              <a:t>	- Deploy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222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C73D-1827-405B-851B-E6EE217F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can we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7F41-8982-4552-BDFB-2F88D9989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add more forms?</a:t>
            </a:r>
          </a:p>
          <a:p>
            <a:r>
              <a:rPr lang="en-US" dirty="0"/>
              <a:t>Can we add more functions?</a:t>
            </a:r>
          </a:p>
          <a:p>
            <a:r>
              <a:rPr lang="en-US" dirty="0"/>
              <a:t>Code improvement needed?</a:t>
            </a:r>
          </a:p>
          <a:p>
            <a:r>
              <a:rPr lang="en-US" dirty="0"/>
              <a:t>Is source control required?</a:t>
            </a:r>
          </a:p>
          <a:p>
            <a:r>
              <a:rPr lang="en-US" dirty="0"/>
              <a:t>Documentation?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461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References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0" indent="-685800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SAPIEN Blog (</a:t>
            </a:r>
            <a:r>
              <a:rPr sz="5400" dirty="0">
                <a:solidFill>
                  <a:srgbClr val="FFFFFF"/>
                </a:solidFill>
                <a:uFill>
                  <a:solidFill/>
                </a:uFill>
                <a:hlinkClick r:id="rId2"/>
              </a:rPr>
              <a:t>www.sapien.com/blog</a:t>
            </a:r>
            <a:r>
              <a:rPr sz="5400" dirty="0">
                <a:uFill>
                  <a:solidFill/>
                </a:uFill>
              </a:rPr>
              <a:t>)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Displaying output in a GUI application.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Managing errors in a GUI application.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Passing and returning values using forms.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Creating a GUI for CSV data.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Adding auto-complete to an input textbook.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Copy to Clipboard in a GUI application.</a:t>
            </a:r>
          </a:p>
          <a:p>
            <a:pPr marL="685800" lvl="0" indent="-685800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Books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About Face: The Essential of Interactive Design.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17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99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9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99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99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99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9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962400" y="549275"/>
            <a:ext cx="16459200" cy="2286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Contact Info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962400" y="3200399"/>
            <a:ext cx="16459200" cy="9051927"/>
          </a:xfrm>
          <a:prstGeom prst="rect">
            <a:avLst/>
          </a:prstGeom>
        </p:spPr>
        <p:txBody>
          <a:bodyPr lIns="101600" tIns="101600" rIns="101600" bIns="101600">
            <a:normAutofit/>
          </a:bodyPr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Web: </a:t>
            </a:r>
            <a:r>
              <a:rPr sz="6400">
                <a:solidFill>
                  <a:srgbClr val="DDDDDD"/>
                </a:solidFill>
                <a:uFill>
                  <a:solidFill/>
                </a:uFill>
                <a:hlinkClick r:id="rId2"/>
              </a:rPr>
              <a:t>http://www.sapien.com</a:t>
            </a:r>
            <a:endParaRPr sz="6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Online Store: </a:t>
            </a:r>
            <a:r>
              <a:rPr sz="6400">
                <a:solidFill>
                  <a:srgbClr val="DDDDDD"/>
                </a:solidFill>
                <a:uFill>
                  <a:solidFill/>
                </a:uFill>
                <a:hlinkClick r:id="rId3"/>
              </a:rPr>
              <a:t>http://www.sapien.com/store</a:t>
            </a:r>
            <a:endParaRPr sz="6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Support: </a:t>
            </a:r>
            <a:r>
              <a:rPr sz="6400">
                <a:solidFill>
                  <a:srgbClr val="DDDDDD"/>
                </a:solidFill>
                <a:uFill>
                  <a:solidFill/>
                </a:uFill>
                <a:hlinkClick r:id="rId4"/>
              </a:rPr>
              <a:t>http://www.sapien.com/support</a:t>
            </a:r>
            <a:endParaRPr sz="6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Sales: </a:t>
            </a:r>
            <a:r>
              <a:rPr sz="6400">
                <a:solidFill>
                  <a:srgbClr val="DDDDDD"/>
                </a:solidFill>
                <a:uFill>
                  <a:solidFill/>
                </a:uFill>
                <a:hlinkClick r:id="rId5"/>
              </a:rPr>
              <a:t>sales@sapien.com</a:t>
            </a:r>
            <a:endParaRPr sz="6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Information: </a:t>
            </a:r>
            <a:r>
              <a:rPr sz="6400">
                <a:solidFill>
                  <a:srgbClr val="DDDDDD"/>
                </a:solidFill>
                <a:uFill>
                  <a:solidFill/>
                </a:uFill>
                <a:hlinkClick r:id="rId6"/>
              </a:rPr>
              <a:t>info@sapien.com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18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3200400"/>
            <a:ext cx="19621500" cy="8587409"/>
          </a:xfrm>
        </p:spPr>
        <p:txBody>
          <a:bodyPr/>
          <a:lstStyle/>
          <a:p>
            <a:r>
              <a:rPr lang="en-GB" sz="5400" dirty="0">
                <a:cs typeface="Segoe UI" panose="020B0502040204020203" pitchFamily="34" charset="0"/>
              </a:rPr>
              <a:t>Fill in your survey – it’s how we do better!</a:t>
            </a:r>
          </a:p>
          <a:p>
            <a:r>
              <a:rPr lang="en-GB" sz="5400" dirty="0">
                <a:cs typeface="Segoe UI" panose="020B0502040204020203" pitchFamily="34" charset="0"/>
              </a:rPr>
              <a:t>Don’t lose you badge! You need it for the Social Events.</a:t>
            </a:r>
          </a:p>
          <a:p>
            <a:r>
              <a:rPr lang="en-GB" sz="5400" dirty="0"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r>
              <a:rPr lang="en-GB" sz="5400" dirty="0">
                <a:cs typeface="Segoe UI" panose="020B0502040204020203" pitchFamily="34" charset="0"/>
              </a:rPr>
              <a:t>Let everyone know what they are missing on Social Media:</a:t>
            </a:r>
            <a:endParaRPr lang="en-GB" sz="5400" dirty="0">
              <a:solidFill>
                <a:schemeClr val="tx2">
                  <a:lumMod val="20000"/>
                  <a:lumOff val="80000"/>
                </a:schemeClr>
              </a:solidFill>
              <a:cs typeface="Segoe UI" panose="020B0502040204020203" pitchFamily="34" charset="0"/>
            </a:endParaRPr>
          </a:p>
          <a:p>
            <a:pPr lvl="2"/>
            <a:r>
              <a:rPr lang="en-GB" sz="5400" dirty="0">
                <a:solidFill>
                  <a:schemeClr val="tx2">
                    <a:lumMod val="20000"/>
                    <a:lumOff val="80000"/>
                  </a:schemeClr>
                </a:solidFill>
                <a:cs typeface="Segoe UI" panose="020B0502040204020203" pitchFamily="34" charset="0"/>
              </a:rPr>
              <a:t>	#PowerShell</a:t>
            </a:r>
          </a:p>
          <a:p>
            <a:pPr lvl="2"/>
            <a:r>
              <a:rPr lang="en-GB" sz="5400" dirty="0">
                <a:solidFill>
                  <a:schemeClr val="tx2">
                    <a:lumMod val="20000"/>
                    <a:lumOff val="80000"/>
                  </a:schemeClr>
                </a:solidFill>
                <a:cs typeface="Segoe UI" panose="020B0502040204020203" pitchFamily="34" charset="0"/>
              </a:rPr>
              <a:t>	#</a:t>
            </a:r>
            <a:r>
              <a:rPr lang="en-GB" sz="5400" dirty="0" err="1">
                <a:solidFill>
                  <a:schemeClr val="tx2">
                    <a:lumMod val="20000"/>
                    <a:lumOff val="80000"/>
                  </a:schemeClr>
                </a:solidFill>
                <a:cs typeface="Segoe UI" panose="020B0502040204020203" pitchFamily="34" charset="0"/>
              </a:rPr>
              <a:t>PSConfAsia</a:t>
            </a:r>
            <a:endParaRPr lang="en-GB" sz="5400" dirty="0">
              <a:solidFill>
                <a:schemeClr val="tx2">
                  <a:lumMod val="20000"/>
                  <a:lumOff val="80000"/>
                </a:schemeClr>
              </a:solidFill>
              <a:cs typeface="Segoe UI" panose="020B0502040204020203" pitchFamily="34" charset="0"/>
            </a:endParaRPr>
          </a:p>
          <a:p>
            <a:r>
              <a:rPr lang="en-GB" sz="5400" dirty="0">
                <a:cs typeface="Segoe UI" panose="020B0502040204020203" pitchFamily="34" charset="0"/>
              </a:rPr>
              <a:t>Tweets (preferably with Pictures) win Prizes!!!!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274" y="12372934"/>
            <a:ext cx="2800349" cy="1270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2547564"/>
            <a:ext cx="3870431" cy="920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647" y="12430108"/>
            <a:ext cx="2324100" cy="115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347" y="12202008"/>
            <a:ext cx="1271019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>
                <a:solidFill>
                  <a:srgbClr val="FFFFFF"/>
                </a:solidFill>
                <a:uFill>
                  <a:solidFill/>
                </a:uFill>
              </a:rPr>
              <a:t>Before we start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799840" y="2347595"/>
            <a:ext cx="16459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Flash drive has 45 day trials </a:t>
            </a:r>
            <a:r>
              <a:rPr lang="en-US" sz="5400" dirty="0">
                <a:uFill>
                  <a:solidFill/>
                </a:uFill>
              </a:rPr>
              <a:t>without limitation:</a:t>
            </a:r>
            <a:endParaRPr sz="54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PrimalScript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PowerShell HelpWriter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PrimalXML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PrimalSQL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WMI Explorer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VersionRecall</a:t>
            </a:r>
          </a:p>
          <a:p>
            <a:pPr lvl="1">
              <a:defRPr sz="1800">
                <a:uFillTx/>
              </a:defRPr>
            </a:pPr>
            <a:r>
              <a:rPr sz="5400" dirty="0">
                <a:uFill>
                  <a:solidFill/>
                </a:uFill>
              </a:rPr>
              <a:t>PowerShell Studio</a:t>
            </a:r>
            <a:endParaRPr lang="en-US" sz="54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lang="en-US" sz="5400" dirty="0"/>
          </a:p>
          <a:p>
            <a:pPr marL="457200" lvl="1" indent="0">
              <a:buNone/>
              <a:defRPr sz="1800">
                <a:uFillTx/>
              </a:defRPr>
            </a:pPr>
            <a:r>
              <a:rPr lang="en-US" sz="5400" dirty="0"/>
              <a:t>Issues with any of the trial versions, feel free to  contact </a:t>
            </a:r>
            <a:r>
              <a:rPr lang="en-US" sz="5400" dirty="0">
                <a:hlinkClick r:id="rId2"/>
              </a:rPr>
              <a:t>sales@sapien.com</a:t>
            </a:r>
            <a:r>
              <a:rPr lang="en-US" sz="5400" dirty="0"/>
              <a:t> </a:t>
            </a:r>
            <a:endParaRPr sz="5400" dirty="0">
              <a:uFill>
                <a:solidFill/>
              </a:u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2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8735786"/>
          </a:xfrm>
        </p:spPr>
        <p:txBody>
          <a:bodyPr/>
          <a:lstStyle/>
          <a:p>
            <a:r>
              <a:rPr lang="en-US" dirty="0"/>
              <a:t>Console Script v. GUI Tool</a:t>
            </a:r>
          </a:p>
          <a:p>
            <a:r>
              <a:rPr lang="en-US" dirty="0"/>
              <a:t>Basic GUI Concepts</a:t>
            </a:r>
          </a:p>
          <a:p>
            <a:r>
              <a:rPr lang="en-US" dirty="0"/>
              <a:t>GUI Development Workflow</a:t>
            </a:r>
          </a:p>
          <a:p>
            <a:r>
              <a:rPr lang="en-US" dirty="0"/>
              <a:t>Development Exercise</a:t>
            </a:r>
          </a:p>
          <a:p>
            <a:r>
              <a:rPr lang="en-US" dirty="0"/>
              <a:t>What more can we do?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Contact info</a:t>
            </a:r>
          </a:p>
          <a:p>
            <a:r>
              <a:rPr lang="en-US" dirty="0"/>
              <a:t>Don’t Forget!</a:t>
            </a:r>
          </a:p>
        </p:txBody>
      </p:sp>
    </p:spTree>
    <p:extLst>
      <p:ext uri="{BB962C8B-B14F-4D97-AF65-F5344CB8AC3E}">
        <p14:creationId xmlns:p14="http://schemas.microsoft.com/office/powerpoint/2010/main" val="21289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 dirty="0">
                <a:solidFill>
                  <a:srgbClr val="FFFFFF"/>
                </a:solidFill>
                <a:uFill>
                  <a:solidFill/>
                </a:uFill>
              </a:rPr>
              <a:t>Console Script v</a:t>
            </a:r>
            <a:r>
              <a:rPr lang="en-US" sz="8800" dirty="0">
                <a:solidFill>
                  <a:srgbClr val="FFFFFF"/>
                </a:solidFill>
                <a:uFill>
                  <a:solidFill/>
                </a:uFill>
              </a:rPr>
              <a:t>.</a:t>
            </a:r>
            <a:r>
              <a:rPr sz="8800" dirty="0">
                <a:solidFill>
                  <a:srgbClr val="FFFFFF"/>
                </a:solidFill>
                <a:uFill>
                  <a:solidFill/>
                </a:uFill>
              </a:rPr>
              <a:t> GUI Tool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Console Script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Generally executes linearly: Starts at line 1 and runs to the end.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Basic input options.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Basic output options.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Console handles output and error display.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4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800" dirty="0">
                <a:solidFill>
                  <a:srgbClr val="FFFFFF"/>
                </a:solidFill>
                <a:uFill>
                  <a:solidFill/>
                </a:uFill>
              </a:rPr>
              <a:t>Console Script v</a:t>
            </a:r>
            <a:r>
              <a:rPr lang="en-US" sz="8800" dirty="0">
                <a:solidFill>
                  <a:srgbClr val="FFFFFF"/>
                </a:solidFill>
                <a:uFill>
                  <a:solidFill/>
                </a:uFill>
              </a:rPr>
              <a:t>.</a:t>
            </a:r>
            <a:r>
              <a:rPr sz="8800" dirty="0">
                <a:solidFill>
                  <a:srgbClr val="FFFFFF"/>
                </a:solidFill>
                <a:uFill>
                  <a:solidFill/>
                </a:uFill>
              </a:rPr>
              <a:t> GUI Tool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GUI Tool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Non-linear: driven by user interaction and the firing of Events.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Many types of controls for input.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Many types of controls for output.</a:t>
            </a:r>
          </a:p>
          <a:p>
            <a:pPr lvl="1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No console. You are responsible for displaying output and errors.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5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2A94-566C-4FF7-BBAD-C62CBBDE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 Concept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C915-A6F1-44E1-AC63-422761188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 GUI build:	</a:t>
            </a:r>
          </a:p>
          <a:p>
            <a:r>
              <a:rPr lang="en-US" dirty="0"/>
              <a:t>Create one-liner(s), function(s), or module(s)</a:t>
            </a:r>
          </a:p>
          <a:p>
            <a:r>
              <a:rPr lang="en-US" dirty="0"/>
              <a:t>Creating variables</a:t>
            </a:r>
          </a:p>
          <a:p>
            <a:pPr lvl="2"/>
            <a:r>
              <a:rPr lang="en-US" dirty="0"/>
              <a:t>Scoping is important</a:t>
            </a:r>
          </a:p>
          <a:p>
            <a:pPr lvl="3"/>
            <a:r>
              <a:rPr lang="en-US" dirty="0"/>
              <a:t>$script:var1 – keep local variable intact</a:t>
            </a:r>
          </a:p>
          <a:p>
            <a:pPr lvl="3"/>
            <a:r>
              <a:rPr lang="en-US" dirty="0"/>
              <a:t>$global:var2 – values can change any place use across the script or app.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789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681-04DB-45C3-9988-E7DC00FC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E0E-E28E-4066-B02F-4403E8ED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2446421"/>
            <a:ext cx="16459200" cy="1051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PowerShell Studio Essentials</a:t>
            </a:r>
          </a:p>
          <a:p>
            <a:pPr lvl="2"/>
            <a:r>
              <a:rPr lang="en-US" dirty="0"/>
              <a:t>Start Page</a:t>
            </a:r>
          </a:p>
          <a:p>
            <a:pPr lvl="2"/>
            <a:r>
              <a:rPr lang="en-US" dirty="0"/>
              <a:t>Option settings</a:t>
            </a:r>
          </a:p>
          <a:p>
            <a:pPr lvl="2"/>
            <a:r>
              <a:rPr lang="en-US" dirty="0"/>
              <a:t>Object Browser</a:t>
            </a:r>
          </a:p>
          <a:p>
            <a:pPr lvl="2"/>
            <a:r>
              <a:rPr lang="en-US" dirty="0"/>
              <a:t>Script, Function, and Module</a:t>
            </a:r>
          </a:p>
          <a:p>
            <a:pPr lvl="2"/>
            <a:r>
              <a:rPr lang="en-US" dirty="0"/>
              <a:t>Snippets</a:t>
            </a:r>
          </a:p>
          <a:p>
            <a:pPr lvl="2"/>
            <a:r>
              <a:rPr lang="en-US" dirty="0"/>
              <a:t>Exploring the Wizards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194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2400" y="549275"/>
            <a:ext cx="16459200" cy="2286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8800" dirty="0">
                <a:solidFill>
                  <a:srgbClr val="FFFFFF"/>
                </a:solidFill>
                <a:uFill>
                  <a:solidFill/>
                </a:uFill>
              </a:rPr>
              <a:t>GUI Development Workflow</a:t>
            </a:r>
            <a:endParaRPr sz="8800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962400" y="3200399"/>
            <a:ext cx="16459200" cy="9051927"/>
          </a:xfrm>
          <a:prstGeom prst="rect">
            <a:avLst/>
          </a:prstGeom>
        </p:spPr>
        <p:txBody>
          <a:bodyPr lIns="101600" tIns="101600" rIns="101600" bIns="101600">
            <a:normAutofit lnSpcReduction="10000"/>
          </a:bodyPr>
          <a:lstStyle/>
          <a:p>
            <a:pPr marL="628850" lvl="0" indent="-628850" defTabSz="448055">
              <a:buFontTx/>
              <a:defRPr sz="1800">
                <a:uFillTx/>
              </a:defRPr>
            </a:pPr>
            <a:r>
              <a:rPr sz="6272">
                <a:uFill>
                  <a:solidFill/>
                </a:uFill>
              </a:rPr>
              <a:t>Use of forms and controls to encapsulate functionality, accept input and display output and errors.</a:t>
            </a:r>
          </a:p>
          <a:p>
            <a:pPr marL="628850" lvl="0" indent="-628850" defTabSz="448055">
              <a:buFontTx/>
              <a:defRPr sz="1800">
                <a:uFillTx/>
              </a:defRPr>
            </a:pPr>
            <a:r>
              <a:rPr sz="6272">
                <a:uFill>
                  <a:solidFill/>
                </a:uFill>
              </a:rPr>
              <a:t>Manipulate properties of objects.</a:t>
            </a:r>
          </a:p>
          <a:p>
            <a:pPr marL="628850" lvl="0" indent="-628850" defTabSz="448055">
              <a:buFontTx/>
              <a:defRPr sz="1800">
                <a:uFillTx/>
              </a:defRPr>
            </a:pPr>
            <a:r>
              <a:rPr sz="6272">
                <a:uFill>
                  <a:solidFill/>
                </a:uFill>
              </a:rPr>
              <a:t>Direct the user’s interaction by control placement. Typically use native reading direction.</a:t>
            </a:r>
          </a:p>
          <a:p>
            <a:pPr marL="628850" lvl="0" indent="-628850" defTabSz="448055">
              <a:buFontTx/>
              <a:defRPr sz="1800">
                <a:uFillTx/>
              </a:defRPr>
            </a:pPr>
            <a:r>
              <a:rPr sz="6272">
                <a:uFill>
                  <a:solidFill/>
                </a:uFill>
              </a:rPr>
              <a:t>Enable controls only when you have the correct data.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8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8800" dirty="0">
                <a:solidFill>
                  <a:srgbClr val="FFFFFF"/>
                </a:solidFill>
                <a:uFill>
                  <a:solidFill/>
                </a:uFill>
              </a:rPr>
              <a:t>GUI Development Workflow</a:t>
            </a:r>
            <a:endParaRPr sz="8800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79333" y="3352800"/>
            <a:ext cx="17247776" cy="914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Think in events: Place your code in the proper event handler.</a:t>
            </a:r>
            <a:endParaRPr lang="en-US" dirty="0"/>
          </a:p>
          <a:p>
            <a:pPr lvl="0">
              <a:defRPr sz="1800">
                <a:uFillTx/>
              </a:defRPr>
            </a:pPr>
            <a:r>
              <a:rPr lang="en-US" sz="6400" dirty="0">
                <a:uFill>
                  <a:solidFill/>
                </a:uFill>
              </a:rPr>
              <a:t>Objects are .NET Framework (VS-like)</a:t>
            </a:r>
            <a:endParaRPr sz="6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Use Out-String to convert objects to single string.</a:t>
            </a:r>
          </a:p>
          <a:p>
            <a:pPr lvl="0">
              <a:defRPr sz="1800">
                <a:uFillTx/>
              </a:defRPr>
            </a:pPr>
            <a:r>
              <a:rPr sz="6400" dirty="0">
                <a:uFill>
                  <a:solidFill/>
                </a:uFill>
              </a:rPr>
              <a:t>Use monospace fonts to display PowerShell output.</a:t>
            </a:r>
            <a:endParaRPr lang="en-US" sz="6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lang="en-US" sz="6400" dirty="0">
                <a:uFill>
                  <a:solidFill/>
                </a:uFill>
              </a:rPr>
              <a:t>Start using Project for GUI’s</a:t>
            </a:r>
            <a:endParaRPr lang="en-US" sz="1800" dirty="0">
              <a:uFillTx/>
            </a:endParaRPr>
          </a:p>
          <a:p>
            <a:pPr lvl="0">
              <a:defRPr sz="1800">
                <a:uFillTx/>
              </a:defRPr>
            </a:pPr>
            <a:endParaRPr lang="en-US" sz="1800" dirty="0">
              <a:uFillTx/>
            </a:endParaRPr>
          </a:p>
          <a:p>
            <a:pPr lvl="0">
              <a:defRPr sz="1800">
                <a:uFillTx/>
              </a:defRPr>
            </a:pPr>
            <a:endParaRPr lang="en-US" sz="1800" dirty="0">
              <a:uFillTx/>
            </a:endParaRPr>
          </a:p>
          <a:p>
            <a:pPr lvl="0">
              <a:defRPr sz="1800">
                <a:uFillTx/>
              </a:defRPr>
            </a:pPr>
            <a:endParaRPr lang="en-US" sz="1800" dirty="0">
              <a:uFillTx/>
            </a:endParaRPr>
          </a:p>
          <a:p>
            <a:pPr lvl="0">
              <a:defRPr sz="1800">
                <a:uFillTx/>
              </a:defRPr>
            </a:pPr>
            <a:endParaRPr lang="en-US" sz="1800" dirty="0">
              <a:uFillTx/>
            </a:endParaRPr>
          </a:p>
          <a:p>
            <a:pPr lvl="0">
              <a:defRPr sz="1800">
                <a:uFillTx/>
              </a:defRPr>
            </a:pPr>
            <a:endParaRPr lang="en-US" dirty="0"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9</a:t>
            </a:fld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9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99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99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D9D9D9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FF"/>
      </a:accent5>
      <a:accent6>
        <a:srgbClr val="80008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FF"/>
      </a:accent5>
      <a:accent6>
        <a:srgbClr val="80008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Custom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Book</vt:lpstr>
      <vt:lpstr>Helvetica</vt:lpstr>
      <vt:lpstr>Segoe UI</vt:lpstr>
      <vt:lpstr>Default</vt:lpstr>
      <vt:lpstr>PowerPoint Presentation</vt:lpstr>
      <vt:lpstr>Before we start</vt:lpstr>
      <vt:lpstr>Agenda</vt:lpstr>
      <vt:lpstr>Console Script v. GUI Tool</vt:lpstr>
      <vt:lpstr>Console Script v. GUI Tool</vt:lpstr>
      <vt:lpstr>Basic GUI Concept </vt:lpstr>
      <vt:lpstr>Basic GUI Concepts</vt:lpstr>
      <vt:lpstr>GUI Development Workflow</vt:lpstr>
      <vt:lpstr>GUI Development Workflow</vt:lpstr>
      <vt:lpstr>GUI Development Workflow</vt:lpstr>
      <vt:lpstr>GUI Development Workflow</vt:lpstr>
      <vt:lpstr>Development Exercise</vt:lpstr>
      <vt:lpstr>Development Exercise</vt:lpstr>
      <vt:lpstr>Development Exercise</vt:lpstr>
      <vt:lpstr>Development Exercise</vt:lpstr>
      <vt:lpstr>What more can we do?</vt:lpstr>
      <vt:lpstr>References</vt:lpstr>
      <vt:lpstr>Contact Info</vt:lpstr>
      <vt:lpstr>Don’t Forget!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2017-10-20T16:54:37Z</dcterms:modified>
</cp:coreProperties>
</file>