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1"/>
  </p:sldMasterIdLst>
  <p:handoutMasterIdLst>
    <p:handoutMasterId r:id="rId24"/>
  </p:handoutMasterIdLst>
  <p:sldIdLst>
    <p:sldId id="308" r:id="rId2"/>
    <p:sldId id="256" r:id="rId3"/>
    <p:sldId id="272" r:id="rId4"/>
    <p:sldId id="303" r:id="rId5"/>
    <p:sldId id="310" r:id="rId6"/>
    <p:sldId id="311" r:id="rId7"/>
    <p:sldId id="271" r:id="rId8"/>
    <p:sldId id="294" r:id="rId9"/>
    <p:sldId id="306" r:id="rId10"/>
    <p:sldId id="295" r:id="rId11"/>
    <p:sldId id="309" r:id="rId12"/>
    <p:sldId id="304" r:id="rId13"/>
    <p:sldId id="312" r:id="rId14"/>
    <p:sldId id="288" r:id="rId15"/>
    <p:sldId id="307" r:id="rId16"/>
    <p:sldId id="296" r:id="rId17"/>
    <p:sldId id="297" r:id="rId18"/>
    <p:sldId id="289" r:id="rId19"/>
    <p:sldId id="298" r:id="rId20"/>
    <p:sldId id="301" r:id="rId21"/>
    <p:sldId id="293" r:id="rId22"/>
    <p:sldId id="279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EE0"/>
    <a:srgbClr val="A9A9A9"/>
    <a:srgbClr val="FE4210"/>
    <a:srgbClr val="E1E1E1"/>
    <a:srgbClr val="C8C8C8"/>
    <a:srgbClr val="AFAFAF"/>
    <a:srgbClr val="595353"/>
    <a:srgbClr val="E803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601" autoAdjust="0"/>
    <p:restoredTop sz="94674"/>
  </p:normalViewPr>
  <p:slideViewPr>
    <p:cSldViewPr>
      <p:cViewPr varScale="1">
        <p:scale>
          <a:sx n="82" d="100"/>
          <a:sy n="82" d="100"/>
        </p:scale>
        <p:origin x="1061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1" d="100"/>
          <a:sy n="71" d="100"/>
        </p:scale>
        <p:origin x="-3077" y="-8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14A5F2-F783-40FF-9A61-113DEFE2652C}" type="datetimeFigureOut">
              <a:rPr lang="en-US" smtClean="0"/>
              <a:t>10/28/2017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0396FB-EBFE-4D90-8E5C-996C47945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0349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>
            <a:spLocks noChangeAspect="1"/>
          </p:cNvSpPr>
          <p:nvPr/>
        </p:nvSpPr>
        <p:spPr>
          <a:xfrm>
            <a:off x="5203287" y="3282421"/>
            <a:ext cx="4225746" cy="293157"/>
          </a:xfrm>
          <a:prstGeom prst="rect">
            <a:avLst/>
          </a:prstGeom>
          <a:blipFill>
            <a:blip r:embed="rId2">
              <a:alphaModFix amt="20000"/>
            </a:blip>
            <a:stretch>
              <a:fillRect/>
            </a:stretch>
          </a:blipFill>
        </p:spPr>
        <p:txBody>
          <a:bodyPr lIns="0" tIns="0" rIns="0" bIns="0" rtlCol="0" anchor="ctr">
            <a:spAutoFit/>
          </a:bodyPr>
          <a:lstStyle/>
          <a:p>
            <a:pPr algn="l"/>
            <a:endParaRPr lang="en-US" sz="1905" dirty="0">
              <a:solidFill>
                <a:schemeClr val="accen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5664" y="4000221"/>
            <a:ext cx="8572310" cy="2476407"/>
          </a:xfrm>
        </p:spPr>
        <p:txBody>
          <a:bodyPr anchor="b">
            <a:noAutofit/>
          </a:bodyPr>
          <a:lstStyle>
            <a:lvl1pPr algn="l">
              <a:defRPr sz="4762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286656" y="381612"/>
            <a:ext cx="8571948" cy="1142440"/>
          </a:xfrm>
        </p:spPr>
        <p:txBody>
          <a:bodyPr anchor="t">
            <a:noAutofit/>
          </a:bodyPr>
          <a:lstStyle>
            <a:lvl1pPr algn="l">
              <a:defRPr lang="en-US" sz="3175" b="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4096" y="3238504"/>
            <a:ext cx="1973878" cy="38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689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 Topic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43996" cy="6857997"/>
          </a:xfrm>
          <a:prstGeom prst="rect">
            <a:avLst/>
          </a:prstGeom>
        </p:spPr>
      </p:pic>
      <p:sp>
        <p:nvSpPr>
          <p:cNvPr id="12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8686800" y="6172200"/>
            <a:ext cx="457198" cy="304800"/>
          </a:xfrm>
        </p:spPr>
        <p:txBody>
          <a:bodyPr>
            <a:noAutofit/>
          </a:bodyPr>
          <a:lstStyle>
            <a:lvl1pPr marL="0" indent="0">
              <a:buNone/>
              <a:defRPr sz="1700" b="1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457200"/>
            <a:ext cx="8305800" cy="1752600"/>
          </a:xfrm>
        </p:spPr>
        <p:txBody>
          <a:bodyPr>
            <a:noAutofit/>
          </a:bodyPr>
          <a:lstStyle>
            <a:lvl1pPr algn="l">
              <a:lnSpc>
                <a:spcPts val="6000"/>
              </a:lnSpc>
              <a:defRPr sz="6200" b="0" baseline="0">
                <a:solidFill>
                  <a:schemeClr val="bg1"/>
                </a:solidFill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r>
              <a:rPr lang="en-US" dirty="0"/>
              <a:t>Topic Title Goes</a:t>
            </a:r>
            <a:br>
              <a:rPr lang="en-US" dirty="0"/>
            </a:br>
            <a:r>
              <a:rPr lang="en-US" dirty="0"/>
              <a:t>Right Here</a:t>
            </a:r>
          </a:p>
        </p:txBody>
      </p:sp>
    </p:spTree>
    <p:extLst>
      <p:ext uri="{BB962C8B-B14F-4D97-AF65-F5344CB8AC3E}">
        <p14:creationId xmlns:p14="http://schemas.microsoft.com/office/powerpoint/2010/main" val="3712091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 Paceset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43997" cy="6857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2095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43997" cy="6857997"/>
          </a:xfrm>
          <a:prstGeom prst="rect">
            <a:avLst/>
          </a:prstGeom>
        </p:spPr>
      </p:pic>
      <p:sp>
        <p:nvSpPr>
          <p:cNvPr id="12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8686800" y="6172200"/>
            <a:ext cx="457198" cy="304800"/>
          </a:xfrm>
        </p:spPr>
        <p:txBody>
          <a:bodyPr>
            <a:noAutofit/>
          </a:bodyPr>
          <a:lstStyle>
            <a:lvl1pPr marL="0" indent="0">
              <a:buNone/>
              <a:defRPr sz="1700" b="1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18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304800"/>
            <a:ext cx="8305800" cy="914400"/>
          </a:xfrm>
        </p:spPr>
        <p:txBody>
          <a:bodyPr>
            <a:noAutofit/>
          </a:bodyPr>
          <a:lstStyle>
            <a:lvl1pPr algn="l">
              <a:lnSpc>
                <a:spcPts val="5000"/>
              </a:lnSpc>
              <a:defRPr sz="4400" b="0" baseline="0">
                <a:solidFill>
                  <a:schemeClr val="bg1"/>
                </a:solidFill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r>
              <a:rPr lang="en-US" dirty="0"/>
              <a:t>Content 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786557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>
            <a:spLocks noChangeAspect="1"/>
          </p:cNvSpPr>
          <p:nvPr/>
        </p:nvSpPr>
        <p:spPr>
          <a:xfrm>
            <a:off x="-285738" y="3282421"/>
            <a:ext cx="4225746" cy="293157"/>
          </a:xfrm>
          <a:prstGeom prst="rect">
            <a:avLst/>
          </a:prstGeom>
          <a:blipFill>
            <a:blip r:embed="rId2">
              <a:alphaModFix amt="20000"/>
            </a:blip>
            <a:stretch>
              <a:fillRect/>
            </a:stretch>
          </a:blipFill>
        </p:spPr>
        <p:txBody>
          <a:bodyPr lIns="0" tIns="0" rIns="0" bIns="0" rtlCol="0" anchor="ctr">
            <a:spAutoFit/>
          </a:bodyPr>
          <a:lstStyle/>
          <a:p>
            <a:pPr algn="l"/>
            <a:endParaRPr lang="en-US" sz="1905" dirty="0">
              <a:solidFill>
                <a:schemeClr val="accen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6027" y="381375"/>
            <a:ext cx="8571948" cy="6095252"/>
          </a:xfrm>
        </p:spPr>
        <p:txBody>
          <a:bodyPr anchor="ctr"/>
          <a:lstStyle>
            <a:lvl1pPr algn="r">
              <a:defRPr sz="4762" b="0" i="0" cap="none">
                <a:solidFill>
                  <a:schemeClr val="accent1"/>
                </a:solidFill>
                <a:latin typeface="+mj-lt"/>
                <a:cs typeface="Arial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583393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Font typeface="Wingdings" charset="2"/>
              <a:buNone/>
              <a:defRPr>
                <a:solidFill>
                  <a:schemeClr val="tx2"/>
                </a:solidFill>
              </a:defRPr>
            </a:lvl1pPr>
            <a:lvl2pPr marL="457193" indent="0">
              <a:buFont typeface="Wingdings" charset="2"/>
              <a:buNone/>
              <a:defRPr>
                <a:solidFill>
                  <a:srgbClr val="474947"/>
                </a:solidFill>
              </a:defRPr>
            </a:lvl2pPr>
            <a:lvl3pPr marL="914384" indent="0">
              <a:buFont typeface="Wingdings" charset="2"/>
              <a:buNone/>
              <a:defRPr>
                <a:solidFill>
                  <a:srgbClr val="474947"/>
                </a:solidFill>
              </a:defRPr>
            </a:lvl3pPr>
            <a:lvl4pPr marL="1371576" indent="0">
              <a:buFont typeface="Wingdings" charset="2"/>
              <a:buNone/>
              <a:defRPr>
                <a:solidFill>
                  <a:srgbClr val="474947"/>
                </a:solidFill>
              </a:defRPr>
            </a:lvl4pPr>
            <a:lvl5pPr marL="1828768" indent="0">
              <a:buFont typeface="Wingdings" charset="2"/>
              <a:buNone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78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27411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837" y="381374"/>
            <a:ext cx="8572137" cy="6095253"/>
          </a:xfrm>
        </p:spPr>
        <p:txBody>
          <a:bodyPr/>
          <a:lstStyle>
            <a:lvl1pPr marL="0" indent="0">
              <a:buFont typeface="Wingdings" charset="2"/>
              <a:buNone/>
              <a:defRPr>
                <a:solidFill>
                  <a:schemeClr val="tx2"/>
                </a:solidFill>
              </a:defRPr>
            </a:lvl1pPr>
            <a:lvl2pPr marL="457193" indent="0">
              <a:buFont typeface="Wingdings" charset="2"/>
              <a:buNone/>
              <a:defRPr>
                <a:solidFill>
                  <a:srgbClr val="474947"/>
                </a:solidFill>
              </a:defRPr>
            </a:lvl2pPr>
            <a:lvl3pPr marL="914384" indent="0">
              <a:buFont typeface="Wingdings" charset="2"/>
              <a:buNone/>
              <a:defRPr>
                <a:solidFill>
                  <a:srgbClr val="474947"/>
                </a:solidFill>
              </a:defRPr>
            </a:lvl3pPr>
            <a:lvl4pPr marL="1371576" indent="0">
              <a:buFont typeface="Wingdings" charset="2"/>
              <a:buNone/>
              <a:defRPr>
                <a:solidFill>
                  <a:srgbClr val="474947"/>
                </a:solidFill>
              </a:defRPr>
            </a:lvl4pPr>
            <a:lvl5pPr marL="1828768" indent="0">
              <a:buFont typeface="Wingdings" charset="2"/>
              <a:buNone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243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86562" y="1523814"/>
            <a:ext cx="4284264" cy="4952813"/>
          </a:xfrm>
        </p:spPr>
        <p:txBody>
          <a:bodyPr rIns="180000">
            <a:normAutofit/>
          </a:bodyPr>
          <a:lstStyle>
            <a:lvl1pPr>
              <a:defRPr sz="2222"/>
            </a:lvl1pPr>
            <a:lvl2pPr>
              <a:defRPr sz="1905"/>
            </a:lvl2pPr>
            <a:lvl3pPr>
              <a:defRPr sz="1587"/>
            </a:lvl3pPr>
            <a:lvl4pPr>
              <a:defRPr sz="1429"/>
            </a:lvl4pPr>
            <a:lvl5pPr>
              <a:defRPr sz="1429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72630" y="1523814"/>
            <a:ext cx="4285344" cy="4952813"/>
          </a:xfrm>
        </p:spPr>
        <p:txBody>
          <a:bodyPr lIns="180000">
            <a:normAutofit/>
          </a:bodyPr>
          <a:lstStyle>
            <a:lvl1pPr>
              <a:defRPr sz="2222"/>
            </a:lvl1pPr>
            <a:lvl2pPr>
              <a:defRPr sz="1905"/>
            </a:lvl2pPr>
            <a:lvl3pPr>
              <a:defRPr sz="1587"/>
            </a:lvl3pPr>
            <a:lvl4pPr>
              <a:defRPr sz="1429"/>
            </a:lvl4pPr>
            <a:lvl5pPr>
              <a:defRPr sz="1429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39501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6313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7" cy="685799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457200"/>
            <a:ext cx="8305800" cy="2362200"/>
          </a:xfrm>
        </p:spPr>
        <p:txBody>
          <a:bodyPr>
            <a:noAutofit/>
          </a:bodyPr>
          <a:lstStyle>
            <a:lvl1pPr algn="l">
              <a:lnSpc>
                <a:spcPts val="6000"/>
              </a:lnSpc>
              <a:defRPr sz="6200" b="0" baseline="0">
                <a:solidFill>
                  <a:schemeClr val="bg1"/>
                </a:solidFill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 Goes</a:t>
            </a:r>
            <a:br>
              <a:rPr lang="en-US" dirty="0"/>
            </a:br>
            <a:r>
              <a:rPr lang="en-US" dirty="0"/>
              <a:t>Right Here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3657600"/>
            <a:ext cx="3048000" cy="381000"/>
          </a:xfrm>
        </p:spPr>
        <p:txBody>
          <a:bodyPr>
            <a:noAutofit/>
          </a:bodyPr>
          <a:lstStyle>
            <a:lvl1pPr marL="0" indent="0" algn="l">
              <a:buNone/>
              <a:defRPr sz="1800" b="0" u="none" baseline="0">
                <a:solidFill>
                  <a:schemeClr val="accent1"/>
                </a:solidFill>
                <a:latin typeface="Arial" panose="020B0604020202020204" pitchFamily="34" charset="0"/>
                <a:cs typeface="Arial" pitchFamily="34" charset="0"/>
              </a:defRPr>
            </a:lvl1pPr>
            <a:lvl2pPr marL="457200" indent="0">
              <a:buNone/>
              <a:defRPr sz="1600" b="1">
                <a:latin typeface="Arial" pitchFamily="34" charset="0"/>
                <a:cs typeface="Arial" pitchFamily="34" charset="0"/>
              </a:defRPr>
            </a:lvl2pPr>
            <a:lvl3pPr marL="914400" indent="0">
              <a:buNone/>
              <a:defRPr sz="1400" b="1">
                <a:latin typeface="Arial" pitchFamily="34" charset="0"/>
                <a:cs typeface="Arial" pitchFamily="34" charset="0"/>
              </a:defRPr>
            </a:lvl3pPr>
            <a:lvl4pPr marL="1371600" indent="0">
              <a:buNone/>
              <a:defRPr sz="1200" b="1">
                <a:latin typeface="Arial" pitchFamily="34" charset="0"/>
                <a:cs typeface="Arial" pitchFamily="34" charset="0"/>
              </a:defRPr>
            </a:lvl4pPr>
            <a:lvl5pPr marL="1828800" indent="0">
              <a:buNone/>
              <a:defRPr sz="1200" b="1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JANUARY 2OTH, 2015</a:t>
            </a:r>
          </a:p>
        </p:txBody>
      </p:sp>
    </p:spTree>
    <p:extLst>
      <p:ext uri="{BB962C8B-B14F-4D97-AF65-F5344CB8AC3E}">
        <p14:creationId xmlns:p14="http://schemas.microsoft.com/office/powerpoint/2010/main" val="2217840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 Top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43997" cy="685799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457200"/>
            <a:ext cx="8305800" cy="914400"/>
          </a:xfrm>
        </p:spPr>
        <p:txBody>
          <a:bodyPr>
            <a:noAutofit/>
          </a:bodyPr>
          <a:lstStyle>
            <a:lvl1pPr algn="l">
              <a:lnSpc>
                <a:spcPts val="5000"/>
              </a:lnSpc>
              <a:defRPr sz="6200" b="0" baseline="0">
                <a:solidFill>
                  <a:schemeClr val="bg1"/>
                </a:solidFill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r>
              <a:rPr lang="en-US" dirty="0"/>
              <a:t>Topics</a:t>
            </a:r>
          </a:p>
        </p:txBody>
      </p:sp>
    </p:spTree>
    <p:extLst>
      <p:ext uri="{BB962C8B-B14F-4D97-AF65-F5344CB8AC3E}">
        <p14:creationId xmlns:p14="http://schemas.microsoft.com/office/powerpoint/2010/main" val="724208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6562" y="381374"/>
            <a:ext cx="8572137" cy="76197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5837" y="1523761"/>
            <a:ext cx="8572137" cy="4952866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60045" y="122030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657751"/>
              </p:ext>
            </p:extLst>
          </p:nvPr>
        </p:nvGraphicFramePr>
        <p:xfrm>
          <a:off x="8503560" y="6286515"/>
          <a:ext cx="497355" cy="3809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4" name="Image" r:id="rId15" imgW="2279520" imgH="1310400" progId="Photoshop.Image.18">
                  <p:embed/>
                </p:oleObj>
              </mc:Choice>
              <mc:Fallback>
                <p:oleObj name="Image" r:id="rId15" imgW="2279520" imgH="1310400" progId="Photoshop.Image.18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8503560" y="6286515"/>
                        <a:ext cx="497355" cy="3809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39588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665" r:id="rId12"/>
  </p:sldLayoutIdLst>
  <p:txStyles>
    <p:titleStyle>
      <a:lvl1pPr algn="l" defTabSz="457192" rtl="0" eaLnBrk="1" latinLnBrk="0" hangingPunct="1">
        <a:spcBef>
          <a:spcPct val="0"/>
        </a:spcBef>
        <a:buNone/>
        <a:defRPr sz="3492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457192" rtl="0" eaLnBrk="1" latinLnBrk="0" hangingPunct="1">
        <a:spcBef>
          <a:spcPct val="20000"/>
        </a:spcBef>
        <a:buFont typeface="Wingdings" charset="2"/>
        <a:buNone/>
        <a:defRPr sz="2857" kern="1200">
          <a:solidFill>
            <a:schemeClr val="tx2"/>
          </a:solidFill>
          <a:latin typeface="+mn-lt"/>
          <a:ea typeface="+mn-ea"/>
          <a:cs typeface="+mn-cs"/>
        </a:defRPr>
      </a:lvl1pPr>
      <a:lvl2pPr marL="457193" indent="0" algn="l" defTabSz="457192" rtl="0" eaLnBrk="1" latinLnBrk="0" hangingPunct="1">
        <a:spcBef>
          <a:spcPct val="20000"/>
        </a:spcBef>
        <a:buFont typeface="Wingdings" charset="2"/>
        <a:buNone/>
        <a:defRPr sz="2540" kern="1200">
          <a:solidFill>
            <a:schemeClr val="tx2"/>
          </a:solidFill>
          <a:latin typeface="+mn-lt"/>
          <a:ea typeface="+mn-ea"/>
          <a:cs typeface="+mn-cs"/>
        </a:defRPr>
      </a:lvl2pPr>
      <a:lvl3pPr marL="914384" indent="0" algn="l" defTabSz="457192" rtl="0" eaLnBrk="1" latinLnBrk="0" hangingPunct="1">
        <a:spcBef>
          <a:spcPct val="20000"/>
        </a:spcBef>
        <a:buFont typeface="Wingdings" charset="2"/>
        <a:buNone/>
        <a:defRPr sz="1905" kern="1200">
          <a:solidFill>
            <a:schemeClr val="tx2"/>
          </a:solidFill>
          <a:latin typeface="+mn-lt"/>
          <a:ea typeface="+mn-ea"/>
          <a:cs typeface="+mn-cs"/>
        </a:defRPr>
      </a:lvl3pPr>
      <a:lvl4pPr marL="1371576" indent="0" algn="l" defTabSz="457192" rtl="0" eaLnBrk="1" latinLnBrk="0" hangingPunct="1">
        <a:spcBef>
          <a:spcPct val="20000"/>
        </a:spcBef>
        <a:buFont typeface="Wingdings" charset="2"/>
        <a:buNone/>
        <a:defRPr sz="1905" kern="1200">
          <a:solidFill>
            <a:schemeClr val="tx2"/>
          </a:solidFill>
          <a:latin typeface="+mn-lt"/>
          <a:ea typeface="+mn-ea"/>
          <a:cs typeface="+mn-cs"/>
        </a:defRPr>
      </a:lvl4pPr>
      <a:lvl5pPr marL="1828768" indent="0" algn="l" defTabSz="457192" rtl="0" eaLnBrk="1" latinLnBrk="0" hangingPunct="1">
        <a:spcBef>
          <a:spcPct val="20000"/>
        </a:spcBef>
        <a:buFont typeface="Wingdings" charset="2"/>
        <a:buNone/>
        <a:defRPr sz="1587" kern="1200">
          <a:solidFill>
            <a:schemeClr val="tx2"/>
          </a:solidFill>
          <a:latin typeface="+mn-lt"/>
          <a:ea typeface="+mn-ea"/>
          <a:cs typeface="+mn-cs"/>
        </a:defRPr>
      </a:lvl5pPr>
      <a:lvl6pPr marL="2514557" indent="-228596" algn="l" defTabSz="457192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49" indent="-228596" algn="l" defTabSz="457192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40" indent="-228596" algn="l" defTabSz="457192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32" indent="-228596" algn="l" defTabSz="457192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2" algn="l" defTabSz="4571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84" algn="l" defTabSz="4571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76" algn="l" defTabSz="4571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68" algn="l" defTabSz="4571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60" algn="l" defTabSz="4571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53" algn="l" defTabSz="4571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44" algn="l" defTabSz="4571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36" algn="l" defTabSz="4571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381">
          <p15:clr>
            <a:srgbClr val="F26B43"/>
          </p15:clr>
        </p15:guide>
        <p15:guide id="2" pos="3629">
          <p15:clr>
            <a:srgbClr val="F26B43"/>
          </p15:clr>
        </p15:guide>
        <p15:guide id="3" pos="7030">
          <p15:clr>
            <a:srgbClr val="F26B43"/>
          </p15:clr>
        </p15:guide>
        <p15:guide id="4" pos="227">
          <p15:clr>
            <a:srgbClr val="F26B43"/>
          </p15:clr>
        </p15:guide>
        <p15:guide id="5" orient="horz" pos="227">
          <p15:clr>
            <a:srgbClr val="F26B43"/>
          </p15:clr>
        </p15:guide>
        <p15:guide id="7" orient="horz" pos="680">
          <p15:clr>
            <a:srgbClr val="F26B43"/>
          </p15:clr>
        </p15:guide>
        <p15:guide id="8" orient="horz" pos="907">
          <p15:clr>
            <a:srgbClr val="F26B43"/>
          </p15:clr>
        </p15:guide>
        <p15:guide id="9" orient="horz" pos="3855">
          <p15:clr>
            <a:srgbClr val="F26B43"/>
          </p15:clr>
        </p15:guide>
        <p15:guide id="10" orient="horz" pos="204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jp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png"/><Relationship Id="rId4" Type="http://schemas.openxmlformats.org/officeDocument/2006/relationships/image" Target="../media/image3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s://blogs.msdn.microsoft.com/commandline/learn-about-bash-on-windows-subsystem-for-linux/" TargetMode="External"/><Relationship Id="rId13" Type="http://schemas.openxmlformats.org/officeDocument/2006/relationships/hyperlink" Target="https://blogs.msdn.microsoft.com/mvpawardprogram/2017/02/17/friday-five-feb-17th/" TargetMode="External"/><Relationship Id="rId3" Type="http://schemas.openxmlformats.org/officeDocument/2006/relationships/hyperlink" Target="https://windowsserver.uservoice.com/forums/301869-powershell" TargetMode="External"/><Relationship Id="rId7" Type="http://schemas.openxmlformats.org/officeDocument/2006/relationships/hyperlink" Target="https://docs.microsoft.com/en-us/sql/linux/sql-server-linux-active-directory-authentication" TargetMode="External"/><Relationship Id="rId12" Type="http://schemas.openxmlformats.org/officeDocument/2006/relationships/hyperlink" Target="https://blogs.msdn.microsoft.com/mvpawardprogram/2017/03/10/friday-five-march-10th/" TargetMode="External"/><Relationship Id="rId2" Type="http://schemas.openxmlformats.org/officeDocument/2006/relationships/hyperlink" Target="https://github.com/PowerShell/PowerShell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docs.microsoft.com/en-us/sql/linux/sql-server-linux-overview" TargetMode="External"/><Relationship Id="rId11" Type="http://schemas.openxmlformats.org/officeDocument/2006/relationships/hyperlink" Target="https://blogs.msdn.microsoft.com/mvpawardprogram/2017/05/26/friday-five-may-26th/?wt.mc_id=DX_883076" TargetMode="External"/><Relationship Id="rId5" Type="http://schemas.openxmlformats.org/officeDocument/2006/relationships/hyperlink" Target="https://tinyurl.com/yakzr4xw" TargetMode="External"/><Relationship Id="rId15" Type="http://schemas.openxmlformats.org/officeDocument/2006/relationships/image" Target="../media/image16.png"/><Relationship Id="rId10" Type="http://schemas.openxmlformats.org/officeDocument/2006/relationships/hyperlink" Target="https://blogs.technet.microsoft.com/dataplatforminsider/2017/04/19/python-in-sql-server-2017-enhanced-in-database-machine-learning/" TargetMode="External"/><Relationship Id="rId4" Type="http://schemas.openxmlformats.org/officeDocument/2006/relationships/hyperlink" Target="https://github.com/mkleehammer/pyodbc" TargetMode="External"/><Relationship Id="rId9" Type="http://schemas.openxmlformats.org/officeDocument/2006/relationships/hyperlink" Target="https://blogs.msdn.microsoft.com/commandline/2016/11/17/do-not-change-linux-files-using-windows-apps-and-tools/" TargetMode="External"/><Relationship Id="rId14" Type="http://schemas.openxmlformats.org/officeDocument/2006/relationships/hyperlink" Target="https://blogs.msdn.microsoft.com/mvpawardprogram/2016/12/23/friday-five-dec-23/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7" Type="http://schemas.openxmlformats.org/officeDocument/2006/relationships/image" Target="../media/image16.png"/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png"/><Relationship Id="rId5" Type="http://schemas.openxmlformats.org/officeDocument/2006/relationships/image" Target="../media/image24.png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://www.maxtblog.com/" TargetMode="Externa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5" Type="http://schemas.openxmlformats.org/officeDocument/2006/relationships/image" Target="../media/image20.png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1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www.techworm.net/2017/09/fastest-growing-programming-language.html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69">
            <a:extLst>
              <a:ext uri="{FF2B5EF4-FFF2-40B4-BE49-F238E27FC236}">
                <a16:creationId xmlns:a16="http://schemas.microsoft.com/office/drawing/2014/main" id="{D5A0C272-F746-4DE4-8960-9FF705F6CD06}"/>
              </a:ext>
            </a:extLst>
          </p:cNvPr>
          <p:cNvSpPr txBox="1">
            <a:spLocks/>
          </p:cNvSpPr>
          <p:nvPr/>
        </p:nvSpPr>
        <p:spPr>
          <a:xfrm>
            <a:off x="19730212" y="12792075"/>
            <a:ext cx="4267201" cy="57150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lang="en-US" sz="2400" smtClean="0">
                <a:solidFill>
                  <a:srgbClr val="888888"/>
                </a:solidFill>
                <a:uFill>
                  <a:solidFill>
                    <a:srgbClr val="888888"/>
                  </a:solidFill>
                </a:uFill>
              </a:rPr>
              <a:pPr>
                <a:defRPr sz="1800">
                  <a:solidFill>
                    <a:srgbClr val="000000"/>
                  </a:solidFill>
                  <a:uFillTx/>
                </a:defRPr>
              </a:pPr>
              <a:t>1</a:t>
            </a:fld>
            <a:endParaRPr lang="en-US" sz="2400">
              <a:solidFill>
                <a:srgbClr val="888888"/>
              </a:solidFill>
              <a:uFill>
                <a:solidFill>
                  <a:srgbClr val="888888"/>
                </a:solidFill>
              </a:u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88FFD45-9F28-4F89-85C1-3D70EBB7F4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93" y="4565843"/>
            <a:ext cx="3022060" cy="71895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2D25568-05A5-45E9-AFE0-1316F53845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0" y="4565843"/>
            <a:ext cx="2324100" cy="11557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E9084E6-0A17-433D-806B-6345FDE98D1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4516921"/>
            <a:ext cx="1143000" cy="124715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41E9717-D70B-4FF6-B18B-0E96930D98D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5954839"/>
            <a:ext cx="1670953" cy="67416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F8C2492-FE1C-475D-9EF1-5E235127B89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139" y="186838"/>
            <a:ext cx="8672665" cy="419143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CC3A881-02D1-4A02-9CE0-A03BA463477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3400" y="5534639"/>
            <a:ext cx="2801326" cy="840399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6F3AFC3-3BDC-4B8F-A52F-617FCF4D5D4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74617" y="6225110"/>
            <a:ext cx="534885" cy="480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9290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03601" y="1192763"/>
            <a:ext cx="3276600" cy="449539"/>
          </a:xfrm>
        </p:spPr>
        <p:txBody>
          <a:bodyPr/>
          <a:lstStyle/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Windows 10 - Ubuntu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534400" y="304800"/>
            <a:ext cx="457200" cy="685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rgbClr val="595353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595353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595353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595353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595353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itchFamily="34" charset="0"/>
              <a:buNone/>
            </a:pPr>
            <a:r>
              <a:rPr lang="en-US" sz="2800" b="1" dirty="0">
                <a:solidFill>
                  <a:schemeClr val="bg1"/>
                </a:solidFill>
              </a:rPr>
              <a:t>6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46BD0F8-1D0C-4C69-9AD8-484A1C3654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642302"/>
            <a:ext cx="4902402" cy="256387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3225" y="2417297"/>
            <a:ext cx="5894929" cy="3566029"/>
          </a:xfrm>
          <a:prstGeom prst="rect">
            <a:avLst/>
          </a:prstGeom>
        </p:spPr>
      </p:pic>
      <p:sp>
        <p:nvSpPr>
          <p:cNvPr id="8" name="Title 2">
            <a:extLst>
              <a:ext uri="{FF2B5EF4-FFF2-40B4-BE49-F238E27FC236}">
                <a16:creationId xmlns:a16="http://schemas.microsoft.com/office/drawing/2014/main" id="{87E606D4-FCC0-4940-82AB-25E360D7878C}"/>
              </a:ext>
            </a:extLst>
          </p:cNvPr>
          <p:cNvSpPr txBox="1">
            <a:spLocks/>
          </p:cNvSpPr>
          <p:nvPr/>
        </p:nvSpPr>
        <p:spPr>
          <a:xfrm>
            <a:off x="286562" y="381374"/>
            <a:ext cx="8572137" cy="76197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457192" rtl="0" eaLnBrk="1" latinLnBrk="0" hangingPunct="1">
              <a:spcBef>
                <a:spcPct val="0"/>
              </a:spcBef>
              <a:buNone/>
              <a:defRPr sz="3492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Understanding Your Environment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84B905-5481-475B-B314-16F79C8EC9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7029" y="6248400"/>
            <a:ext cx="654571" cy="403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4080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71600"/>
            <a:ext cx="9144000" cy="4732734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13F5B22-8F84-4D50-ACE2-EABA134522B2}"/>
              </a:ext>
            </a:extLst>
          </p:cNvPr>
          <p:cNvSpPr txBox="1">
            <a:spLocks/>
          </p:cNvSpPr>
          <p:nvPr/>
        </p:nvSpPr>
        <p:spPr>
          <a:xfrm>
            <a:off x="286562" y="381374"/>
            <a:ext cx="8572137" cy="76197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457192" rtl="0" eaLnBrk="1" latinLnBrk="0" hangingPunct="1">
              <a:spcBef>
                <a:spcPct val="0"/>
              </a:spcBef>
              <a:buNone/>
              <a:defRPr sz="3492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Understanding Your Environment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B4EA754-C337-4260-B5BF-2D8D4221C2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9080" y="6248400"/>
            <a:ext cx="658720" cy="403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0910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Understanding Your Environment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90292" y="1447800"/>
            <a:ext cx="8686800" cy="4800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rgbClr val="595353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595353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595353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595353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595353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700" dirty="0">
                <a:solidFill>
                  <a:srgbClr val="A9A9A9"/>
                </a:solidFill>
              </a:rPr>
              <a:t>-  </a:t>
            </a:r>
            <a:r>
              <a:rPr lang="en-US" sz="1800" b="1" dirty="0">
                <a:solidFill>
                  <a:schemeClr val="tx1"/>
                </a:solidFill>
              </a:rPr>
              <a:t>SQL Server 2017 on Linux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A9A9A9"/>
                </a:solidFill>
              </a:rPr>
              <a:t>	- Version RTM (GA) is available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A9A9A9"/>
                </a:solidFill>
              </a:rPr>
              <a:t>		- Production Ready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A9A9A9"/>
                </a:solidFill>
              </a:rPr>
              <a:t>	- SQL Agent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A9A9A9"/>
                </a:solidFill>
              </a:rPr>
              <a:t>	- Integration Services 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A9A9A9"/>
                </a:solidFill>
              </a:rPr>
              <a:t>	- Full Text Search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A9A9A9"/>
                </a:solidFill>
              </a:rPr>
              <a:t>	- Azure Ready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A9A9A9"/>
                </a:solidFill>
              </a:rPr>
              <a:t>	- MSSQL Tools includes: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A9A9A9"/>
                </a:solidFill>
              </a:rPr>
              <a:t>		- ODBC Connectors (MSODBCSQL)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A9A9A9"/>
                </a:solidFill>
              </a:rPr>
              <a:t>		- </a:t>
            </a:r>
            <a:r>
              <a:rPr lang="en-US" sz="1700" dirty="0" err="1">
                <a:solidFill>
                  <a:srgbClr val="A9A9A9"/>
                </a:solidFill>
              </a:rPr>
              <a:t>SQLCmd</a:t>
            </a:r>
            <a:endParaRPr lang="en-US" sz="1700" dirty="0">
              <a:solidFill>
                <a:srgbClr val="A9A9A9"/>
              </a:solidFill>
            </a:endParaRPr>
          </a:p>
          <a:p>
            <a:pPr marL="0" indent="0">
              <a:buNone/>
            </a:pPr>
            <a:r>
              <a:rPr lang="en-US" sz="1700" dirty="0">
                <a:solidFill>
                  <a:srgbClr val="A9A9A9"/>
                </a:solidFill>
              </a:rPr>
              <a:t>	- No PowerShell SQLPS Commands available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A9A9A9"/>
                </a:solidFill>
              </a:rPr>
              <a:t>	- Use PowerShell Core with either: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A9A9A9"/>
                </a:solidFill>
              </a:rPr>
              <a:t>		- SMO for Linux (Available)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A9A9A9"/>
                </a:solidFill>
              </a:rPr>
              <a:t>		- Use ADO.NET - </a:t>
            </a:r>
            <a:r>
              <a:rPr lang="en-US" sz="1700" dirty="0" err="1">
                <a:solidFill>
                  <a:srgbClr val="A9A9A9"/>
                </a:solidFill>
              </a:rPr>
              <a:t>System.Data</a:t>
            </a:r>
            <a:endParaRPr lang="en-US" sz="1300" dirty="0">
              <a:solidFill>
                <a:srgbClr val="A9A9A9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534400" y="304800"/>
            <a:ext cx="457200" cy="685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rgbClr val="595353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595353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595353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595353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595353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itchFamily="34" charset="0"/>
              <a:buNone/>
            </a:pPr>
            <a:r>
              <a:rPr lang="en-US" sz="2800" b="1" dirty="0">
                <a:solidFill>
                  <a:schemeClr val="bg1"/>
                </a:solidFill>
              </a:rPr>
              <a:t>5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FB21F8F-FD63-4F34-9C45-C3EAC5ACF5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1197" y="6248400"/>
            <a:ext cx="590403" cy="530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5899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CBD21-0311-4F96-9403-549D2CC25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Understanding Your Environment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2FBBD8-6DED-40F4-A74C-0A12F0E42D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9080" y="6123005"/>
            <a:ext cx="658720" cy="591731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4C200BD-7A6F-40A5-B0D5-F6B515445EB1}"/>
              </a:ext>
            </a:extLst>
          </p:cNvPr>
          <p:cNvSpPr txBox="1">
            <a:spLocks/>
          </p:cNvSpPr>
          <p:nvPr/>
        </p:nvSpPr>
        <p:spPr>
          <a:xfrm>
            <a:off x="203430" y="1143353"/>
            <a:ext cx="8686800" cy="5181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rgbClr val="595353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595353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595353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595353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595353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700" dirty="0">
                <a:solidFill>
                  <a:srgbClr val="A9A9A9"/>
                </a:solidFill>
              </a:rPr>
              <a:t>-  </a:t>
            </a:r>
            <a:r>
              <a:rPr lang="en-US" sz="1800" b="1" dirty="0">
                <a:solidFill>
                  <a:schemeClr val="tx1"/>
                </a:solidFill>
              </a:rPr>
              <a:t>SQL Server 2017 on Linux ( more )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A9A9A9"/>
                </a:solidFill>
              </a:rPr>
              <a:t>	- Authentication Mode: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A9A9A9"/>
                </a:solidFill>
              </a:rPr>
              <a:t>		- SQL Server Authentication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A9A9A9"/>
                </a:solidFill>
              </a:rPr>
              <a:t>		- Windows Authentication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A9A9A9"/>
                </a:solidFill>
              </a:rPr>
              <a:t>	- Administration Tools: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A9A9A9"/>
                </a:solidFill>
              </a:rPr>
              <a:t>		- Windows SSMS 2017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A9A9A9"/>
                </a:solidFill>
              </a:rPr>
              <a:t>		- Linux (?) - &gt; VS Code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A9A9A9"/>
                </a:solidFill>
              </a:rPr>
              <a:t>	- On Windows Client machines: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A9A9A9"/>
                </a:solidFill>
              </a:rPr>
              <a:t>		- Could use Windows PowerShell modules: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A9A9A9"/>
                </a:solidFill>
              </a:rPr>
              <a:t>			- *SQLPS (</a:t>
            </a:r>
            <a:r>
              <a:rPr lang="en-US" sz="1700" dirty="0" err="1">
                <a:solidFill>
                  <a:srgbClr val="A9A9A9"/>
                </a:solidFill>
              </a:rPr>
              <a:t>SQLServer</a:t>
            </a:r>
            <a:r>
              <a:rPr lang="en-US" sz="1700" dirty="0">
                <a:solidFill>
                  <a:srgbClr val="A9A9A9"/>
                </a:solidFill>
              </a:rPr>
              <a:t> 2016 (prior) and 2017)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A9A9A9"/>
                </a:solidFill>
              </a:rPr>
              <a:t>			- **</a:t>
            </a:r>
            <a:r>
              <a:rPr lang="en-US" sz="1700" dirty="0" err="1">
                <a:solidFill>
                  <a:srgbClr val="A9A9A9"/>
                </a:solidFill>
              </a:rPr>
              <a:t>SQLServer</a:t>
            </a:r>
            <a:r>
              <a:rPr lang="en-US" sz="1700" dirty="0">
                <a:solidFill>
                  <a:srgbClr val="A9A9A9"/>
                </a:solidFill>
              </a:rPr>
              <a:t> (</a:t>
            </a:r>
            <a:r>
              <a:rPr lang="en-US" sz="1700" dirty="0" err="1">
                <a:solidFill>
                  <a:srgbClr val="A9A9A9"/>
                </a:solidFill>
              </a:rPr>
              <a:t>PsSGallery</a:t>
            </a:r>
            <a:r>
              <a:rPr lang="en-US" sz="1700" dirty="0">
                <a:solidFill>
                  <a:srgbClr val="A9A9A9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A9A9A9"/>
                </a:solidFill>
              </a:rPr>
              <a:t>		- Other Community SQL Tools: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A9A9A9"/>
                </a:solidFill>
              </a:rPr>
              <a:t>			- DBATOOLS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A9A9A9"/>
                </a:solidFill>
              </a:rPr>
              <a:t>			- </a:t>
            </a:r>
            <a:r>
              <a:rPr lang="en-US" sz="1700" dirty="0" err="1">
                <a:solidFill>
                  <a:srgbClr val="A9A9A9"/>
                </a:solidFill>
              </a:rPr>
              <a:t>DBAReports</a:t>
            </a:r>
            <a:endParaRPr lang="en-US" sz="1700" dirty="0">
              <a:solidFill>
                <a:srgbClr val="A9A9A9"/>
              </a:solidFill>
            </a:endParaRPr>
          </a:p>
          <a:p>
            <a:pPr marL="0" indent="0">
              <a:buNone/>
            </a:pPr>
            <a:r>
              <a:rPr lang="en-US" sz="1700" dirty="0">
                <a:solidFill>
                  <a:srgbClr val="A9A9A9"/>
                </a:solidFill>
              </a:rPr>
              <a:t>	*Note: Be aware, having different versions of SQL Server on a single box will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A9A9A9"/>
                </a:solidFill>
              </a:rPr>
              <a:t>	installed multiple version of SQLPS module in your </a:t>
            </a:r>
            <a:r>
              <a:rPr lang="en-US" sz="1700" dirty="0" err="1">
                <a:solidFill>
                  <a:srgbClr val="A9A9A9"/>
                </a:solidFill>
              </a:rPr>
              <a:t>PSModulePath</a:t>
            </a:r>
            <a:r>
              <a:rPr lang="en-US" sz="1700" dirty="0">
                <a:solidFill>
                  <a:srgbClr val="A9A9A9"/>
                </a:solidFill>
              </a:rPr>
              <a:t>.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A9A9A9"/>
                </a:solidFill>
              </a:rPr>
              <a:t>	**Note: This is a SQL DBA Community-based module meant to replace SQLPS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A9A9A9"/>
                </a:solidFill>
              </a:rPr>
              <a:t>	module later on.</a:t>
            </a:r>
          </a:p>
        </p:txBody>
      </p:sp>
    </p:spTree>
    <p:extLst>
      <p:ext uri="{BB962C8B-B14F-4D97-AF65-F5344CB8AC3E}">
        <p14:creationId xmlns:p14="http://schemas.microsoft.com/office/powerpoint/2010/main" val="11018742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PowerShell and SQL Server 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52400" y="1882140"/>
            <a:ext cx="8686800" cy="34518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rgbClr val="595353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595353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595353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595353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595353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rgbClr val="A9A9A9"/>
                </a:solidFill>
              </a:rPr>
              <a:t>- </a:t>
            </a:r>
            <a:r>
              <a:rPr lang="en-US" sz="2000" b="1" dirty="0">
                <a:solidFill>
                  <a:schemeClr val="tx1"/>
                </a:solidFill>
              </a:rPr>
              <a:t>SQL Server PowerShell scripting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A9A9A9"/>
                </a:solidFill>
              </a:rPr>
              <a:t>	-  In Windows Only: (Windows PowerShell)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A9A9A9"/>
                </a:solidFill>
              </a:rPr>
              <a:t>		- Two PS Modules available: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A9A9A9"/>
                </a:solidFill>
              </a:rPr>
              <a:t>			* SQLPS </a:t>
            </a:r>
            <a:r>
              <a:rPr lang="en-US" sz="2000" dirty="0">
                <a:solidFill>
                  <a:srgbClr val="A9A9A9"/>
                </a:solidFill>
              </a:rPr>
              <a:t>(</a:t>
            </a:r>
            <a:r>
              <a:rPr lang="en-US" sz="2000" dirty="0" err="1">
                <a:solidFill>
                  <a:srgbClr val="A9A9A9"/>
                </a:solidFill>
              </a:rPr>
              <a:t>SQLServer</a:t>
            </a:r>
            <a:r>
              <a:rPr lang="en-US" sz="2000" dirty="0">
                <a:solidFill>
                  <a:srgbClr val="A9A9A9"/>
                </a:solidFill>
              </a:rPr>
              <a:t> installation)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A9A9A9"/>
                </a:solidFill>
              </a:rPr>
              <a:t>			* </a:t>
            </a:r>
            <a:r>
              <a:rPr lang="en-US" sz="2000" b="1" dirty="0" err="1">
                <a:solidFill>
                  <a:srgbClr val="A9A9A9"/>
                </a:solidFill>
              </a:rPr>
              <a:t>SQLServer</a:t>
            </a:r>
            <a:r>
              <a:rPr lang="en-US" sz="2000" dirty="0">
                <a:solidFill>
                  <a:srgbClr val="A9A9A9"/>
                </a:solidFill>
              </a:rPr>
              <a:t> (PowerShell Gallery)</a:t>
            </a:r>
            <a:endParaRPr lang="en-US" sz="2000" b="1" dirty="0">
              <a:solidFill>
                <a:srgbClr val="A9A9A9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A9A9A9"/>
                </a:solidFill>
              </a:rPr>
              <a:t>	- SMO (SQL Server Management Objects) in PowerShell Core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A9A9A9"/>
                </a:solidFill>
              </a:rPr>
              <a:t>		- Windows SQLPS module will not execute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A9A9A9"/>
                </a:solidFill>
              </a:rPr>
              <a:t>		- .NET Core SMO </a:t>
            </a:r>
            <a:r>
              <a:rPr lang="en-US" sz="2000" dirty="0" err="1">
                <a:solidFill>
                  <a:srgbClr val="A9A9A9"/>
                </a:solidFill>
              </a:rPr>
              <a:t>Dll</a:t>
            </a:r>
            <a:r>
              <a:rPr lang="en-US" sz="2000" dirty="0">
                <a:solidFill>
                  <a:srgbClr val="A9A9A9"/>
                </a:solidFill>
              </a:rPr>
              <a:t> installation required.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A9A9A9"/>
                </a:solidFill>
              </a:rPr>
              <a:t>		- SMO will work in both Windows and Linux.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A9A9A9"/>
                </a:solidFill>
              </a:rPr>
              <a:t>	</a:t>
            </a:r>
            <a:endParaRPr lang="en-US" sz="2000" i="1" dirty="0">
              <a:solidFill>
                <a:srgbClr val="A9A9A9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534400" y="304800"/>
            <a:ext cx="457200" cy="685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rgbClr val="595353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595353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595353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595353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595353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itchFamily="34" charset="0"/>
              <a:buNone/>
            </a:pPr>
            <a:r>
              <a:rPr lang="en-US" sz="2800" b="1" dirty="0">
                <a:solidFill>
                  <a:schemeClr val="bg1"/>
                </a:solidFill>
              </a:rPr>
              <a:t>7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B972150-8278-4B03-8716-9C6AB67BA3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0241" y="6248400"/>
            <a:ext cx="508959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9964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0153FB0-A6F4-4356-9CDB-35C066D6F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PowerShell and SQL Server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80844C-914D-42AE-B343-FA3A968EAE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4000"/>
            <a:ext cx="9144000" cy="453173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C61FFF9-0883-439D-AF8D-DA94846430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9080" y="6234429"/>
            <a:ext cx="582520" cy="523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5100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PowerShell and SQL Server 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534400" y="304800"/>
            <a:ext cx="457200" cy="685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rgbClr val="595353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595353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595353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595353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595353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itchFamily="34" charset="0"/>
              <a:buNone/>
            </a:pPr>
            <a:r>
              <a:rPr lang="en-US" sz="2800" b="1" dirty="0">
                <a:solidFill>
                  <a:schemeClr val="bg1"/>
                </a:solidFill>
              </a:rPr>
              <a:t>8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524000"/>
            <a:ext cx="7010400" cy="447031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D4C3BB8-F39E-4966-BBAB-37B12394E3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9080" y="6248400"/>
            <a:ext cx="658720" cy="403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1727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PowerShell and SQL Server 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534400" y="304800"/>
            <a:ext cx="457200" cy="685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rgbClr val="595353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595353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595353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595353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595353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itchFamily="34" charset="0"/>
              <a:buNone/>
            </a:pPr>
            <a:r>
              <a:rPr lang="en-US" sz="2800" b="1" dirty="0">
                <a:solidFill>
                  <a:schemeClr val="bg1"/>
                </a:solidFill>
              </a:rPr>
              <a:t>9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EED805-2D87-45D5-B451-AE4B845201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625204"/>
            <a:ext cx="6400800" cy="41409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3F13BB5-D1D5-434E-95A1-4F2855A5E9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8735" y="3247292"/>
            <a:ext cx="6494265" cy="2667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82ECA90-E027-423D-B975-0050020F99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0209" y="3295625"/>
            <a:ext cx="4054191" cy="57155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93B3BBF-7FF9-4A09-9BA7-96CC98BAF8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09080" y="6257959"/>
            <a:ext cx="582520" cy="403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1696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Connecting to SQL Server </a:t>
            </a:r>
            <a:br>
              <a:rPr lang="en-US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with Python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52400" y="1524000"/>
            <a:ext cx="8686800" cy="4572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rgbClr val="595353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595353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595353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595353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595353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US" sz="2000" dirty="0">
                <a:solidFill>
                  <a:srgbClr val="A9A9A9"/>
                </a:solidFill>
              </a:rPr>
              <a:t>Choose a Python version</a:t>
            </a:r>
          </a:p>
          <a:p>
            <a:pPr lvl="1">
              <a:buFontTx/>
              <a:buChar char="-"/>
            </a:pPr>
            <a:r>
              <a:rPr lang="en-US" sz="1600" dirty="0">
                <a:solidFill>
                  <a:srgbClr val="A9A9A9"/>
                </a:solidFill>
              </a:rPr>
              <a:t>Use “</a:t>
            </a:r>
            <a:r>
              <a:rPr lang="en-US" sz="1600" dirty="0" err="1">
                <a:solidFill>
                  <a:srgbClr val="A9A9A9"/>
                </a:solidFill>
              </a:rPr>
              <a:t>sudo</a:t>
            </a:r>
            <a:r>
              <a:rPr lang="en-US" sz="1600" dirty="0">
                <a:solidFill>
                  <a:srgbClr val="A9A9A9"/>
                </a:solidFill>
              </a:rPr>
              <a:t> </a:t>
            </a:r>
            <a:r>
              <a:rPr lang="en-US" sz="1600" dirty="0" err="1">
                <a:solidFill>
                  <a:srgbClr val="A9A9A9"/>
                </a:solidFill>
              </a:rPr>
              <a:t>su</a:t>
            </a:r>
            <a:r>
              <a:rPr lang="en-US" sz="1600" dirty="0">
                <a:solidFill>
                  <a:srgbClr val="A9A9A9"/>
                </a:solidFill>
              </a:rPr>
              <a:t>; Update-Alternatives” command</a:t>
            </a:r>
          </a:p>
          <a:p>
            <a:pPr lvl="2">
              <a:buFontTx/>
              <a:buChar char="-"/>
            </a:pPr>
            <a:r>
              <a:rPr lang="en-US" sz="1200" dirty="0">
                <a:solidFill>
                  <a:srgbClr val="A9A9A9"/>
                </a:solidFill>
              </a:rPr>
              <a:t>update-alternatives --list python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A9A9A9"/>
                </a:solidFill>
              </a:rPr>
              <a:t>- Two SQL Connectors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A9A9A9"/>
                </a:solidFill>
              </a:rPr>
              <a:t>	- </a:t>
            </a:r>
            <a:r>
              <a:rPr lang="en-US" sz="2000" dirty="0" err="1">
                <a:solidFill>
                  <a:srgbClr val="A9A9A9"/>
                </a:solidFill>
              </a:rPr>
              <a:t>pyodbc</a:t>
            </a:r>
            <a:endParaRPr lang="en-US" sz="2000" dirty="0">
              <a:solidFill>
                <a:srgbClr val="A9A9A9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A9A9A9"/>
                </a:solidFill>
              </a:rPr>
              <a:t>	- </a:t>
            </a:r>
            <a:r>
              <a:rPr lang="en-US" sz="2000" dirty="0" err="1">
                <a:solidFill>
                  <a:srgbClr val="A9A9A9"/>
                </a:solidFill>
              </a:rPr>
              <a:t>pymssql</a:t>
            </a:r>
            <a:r>
              <a:rPr lang="en-US" sz="2000" dirty="0">
                <a:solidFill>
                  <a:srgbClr val="A9A9A9"/>
                </a:solidFill>
              </a:rPr>
              <a:t> (not covered)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A9A9A9"/>
                </a:solidFill>
              </a:rPr>
              <a:t>- Connectors Behavior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A9A9A9"/>
                </a:solidFill>
              </a:rPr>
              <a:t>	- </a:t>
            </a:r>
            <a:r>
              <a:rPr lang="en-US" sz="2000" dirty="0" err="1">
                <a:solidFill>
                  <a:srgbClr val="A9A9A9"/>
                </a:solidFill>
              </a:rPr>
              <a:t>pyodbc</a:t>
            </a:r>
            <a:r>
              <a:rPr lang="en-US" sz="2000" dirty="0">
                <a:solidFill>
                  <a:srgbClr val="A9A9A9"/>
                </a:solidFill>
              </a:rPr>
              <a:t> and </a:t>
            </a:r>
            <a:r>
              <a:rPr lang="en-US" sz="2000" dirty="0" err="1">
                <a:solidFill>
                  <a:srgbClr val="A9A9A9"/>
                </a:solidFill>
              </a:rPr>
              <a:t>pymssql</a:t>
            </a:r>
            <a:r>
              <a:rPr lang="en-US" sz="2000" dirty="0">
                <a:solidFill>
                  <a:srgbClr val="A9A9A9"/>
                </a:solidFill>
              </a:rPr>
              <a:t> can connect to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A9A9A9"/>
                </a:solidFill>
              </a:rPr>
              <a:t>		- Windows local and Multi-instance </a:t>
            </a:r>
            <a:r>
              <a:rPr lang="en-US" sz="2000" dirty="0" err="1">
                <a:solidFill>
                  <a:srgbClr val="A9A9A9"/>
                </a:solidFill>
              </a:rPr>
              <a:t>SQLServer</a:t>
            </a:r>
            <a:endParaRPr lang="en-US" sz="2000" dirty="0">
              <a:solidFill>
                <a:srgbClr val="A9A9A9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A9A9A9"/>
                </a:solidFill>
              </a:rPr>
              <a:t>		- Linux only single instance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A9A9A9"/>
                </a:solidFill>
              </a:rPr>
              <a:t>- </a:t>
            </a:r>
            <a:r>
              <a:rPr lang="en-US" sz="2000" b="1" dirty="0">
                <a:solidFill>
                  <a:srgbClr val="A9A9A9"/>
                </a:solidFill>
              </a:rPr>
              <a:t>Python with PowerShell </a:t>
            </a:r>
            <a:r>
              <a:rPr lang="en-US" sz="2000" dirty="0">
                <a:solidFill>
                  <a:srgbClr val="A9A9A9"/>
                </a:solidFill>
              </a:rPr>
              <a:t>(for data collection, and Tasks automation)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A9A9A9"/>
                </a:solidFill>
              </a:rPr>
              <a:t>	- Possibility of Cross-platform solutions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A9A9A9"/>
                </a:solidFill>
              </a:rPr>
              <a:t>	- Take advantage of .NET objects in Linux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A9A9A9"/>
                </a:solidFill>
              </a:rPr>
              <a:t>	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382000" y="304800"/>
            <a:ext cx="609600" cy="685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rgbClr val="595353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595353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595353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595353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595353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itchFamily="34" charset="0"/>
              <a:buNone/>
            </a:pPr>
            <a:r>
              <a:rPr lang="en-US" sz="2800" b="1" dirty="0">
                <a:solidFill>
                  <a:schemeClr val="bg1"/>
                </a:solidFill>
              </a:rPr>
              <a:t>10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6CE5BF7-485B-485F-8D58-F4ED719CF1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1990" y="6274699"/>
            <a:ext cx="529610" cy="403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0501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dirty="0">
                <a:solidFill>
                  <a:schemeClr val="accent2">
                    <a:lumMod val="75000"/>
                  </a:schemeClr>
                </a:solidFill>
              </a:rPr>
              <a:t>Demo</a:t>
            </a:r>
            <a:r>
              <a:rPr lang="en-US" sz="6600" dirty="0">
                <a:solidFill>
                  <a:srgbClr val="A9A9A9"/>
                </a:solidFill>
              </a:rPr>
              <a:t> 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382000" y="304800"/>
            <a:ext cx="609600" cy="685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rgbClr val="595353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595353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595353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595353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595353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itchFamily="34" charset="0"/>
              <a:buNone/>
            </a:pPr>
            <a:r>
              <a:rPr lang="en-US" sz="2800" b="1" dirty="0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7" name="Rectangle 6"/>
          <p:cNvSpPr/>
          <p:nvPr/>
        </p:nvSpPr>
        <p:spPr>
          <a:xfrm>
            <a:off x="334108" y="1895207"/>
            <a:ext cx="647492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1. </a:t>
            </a:r>
            <a:r>
              <a:rPr lang="en-US" sz="1200" b="1" dirty="0"/>
              <a:t>Using you tools</a:t>
            </a:r>
          </a:p>
          <a:p>
            <a:r>
              <a:rPr lang="en-US" sz="1200" dirty="0"/>
              <a:t>VS Code, </a:t>
            </a:r>
            <a:r>
              <a:rPr lang="en-US" sz="1200" dirty="0" err="1"/>
              <a:t>PoweShell</a:t>
            </a:r>
            <a:r>
              <a:rPr lang="en-US" sz="1200" dirty="0"/>
              <a:t> Core, Anaconda Python 3.6.x</a:t>
            </a:r>
          </a:p>
          <a:p>
            <a:r>
              <a:rPr lang="en-US" sz="1200" dirty="0"/>
              <a:t>SSMS – Windows &amp; Linux connectivity</a:t>
            </a:r>
          </a:p>
          <a:p>
            <a:r>
              <a:rPr lang="en-US" sz="1200" dirty="0"/>
              <a:t>Linux Commands</a:t>
            </a:r>
          </a:p>
          <a:p>
            <a:r>
              <a:rPr lang="en-US" sz="1200" dirty="0"/>
              <a:t>Mounting Shared folders</a:t>
            </a:r>
          </a:p>
          <a:p>
            <a:r>
              <a:rPr lang="en-US" sz="1200" dirty="0"/>
              <a:t>Restore Database</a:t>
            </a:r>
          </a:p>
          <a:p>
            <a:endParaRPr lang="en-US" sz="1200" dirty="0"/>
          </a:p>
          <a:p>
            <a:r>
              <a:rPr lang="en-US" sz="1200" i="1" dirty="0"/>
              <a:t>*Note: dos2unix –k *.* (text code converter win2linux format)</a:t>
            </a:r>
          </a:p>
          <a:p>
            <a:endParaRPr lang="en-US" sz="1200" dirty="0"/>
          </a:p>
          <a:p>
            <a:r>
              <a:rPr lang="en-US" sz="1200" dirty="0"/>
              <a:t>2. </a:t>
            </a:r>
            <a:r>
              <a:rPr lang="en-US" sz="1200" b="1" dirty="0"/>
              <a:t>PowerShell Getting SQL Results</a:t>
            </a:r>
          </a:p>
          <a:p>
            <a:r>
              <a:rPr lang="en-US" sz="1200" dirty="0"/>
              <a:t>Execute_nonSMO_sqlqry.ps1</a:t>
            </a:r>
          </a:p>
          <a:p>
            <a:r>
              <a:rPr lang="en-US" sz="1200" dirty="0"/>
              <a:t>PowerShellCore_SMO_Sample.ps1</a:t>
            </a:r>
          </a:p>
          <a:p>
            <a:endParaRPr lang="en-US" sz="1200" dirty="0"/>
          </a:p>
          <a:p>
            <a:r>
              <a:rPr lang="en-US" sz="1200" dirty="0"/>
              <a:t>3. </a:t>
            </a:r>
            <a:r>
              <a:rPr lang="en-US" sz="1200" b="1" dirty="0"/>
              <a:t>Python 3.6 (Anaconda)*</a:t>
            </a:r>
          </a:p>
          <a:p>
            <a:r>
              <a:rPr lang="en-US" sz="1200" dirty="0"/>
              <a:t>TestGuiRead2Gui.py</a:t>
            </a:r>
          </a:p>
          <a:p>
            <a:r>
              <a:rPr lang="en-US" sz="1200" dirty="0"/>
              <a:t>TestSqlGui.py</a:t>
            </a:r>
          </a:p>
          <a:p>
            <a:endParaRPr lang="en-US" sz="1200" dirty="0"/>
          </a:p>
          <a:p>
            <a:r>
              <a:rPr lang="en-US" sz="1200" dirty="0"/>
              <a:t>4. </a:t>
            </a:r>
            <a:r>
              <a:rPr lang="en-US" sz="1200" b="1" dirty="0"/>
              <a:t>Python/PowerShell Integration:</a:t>
            </a:r>
          </a:p>
          <a:p>
            <a:r>
              <a:rPr lang="en-US" sz="1200" dirty="0"/>
              <a:t>SamplePoweShellPythonSQL3_nogui.ps1</a:t>
            </a:r>
          </a:p>
          <a:p>
            <a:r>
              <a:rPr lang="en-US" sz="1200" dirty="0"/>
              <a:t>Function Out-CsvToGridView.ps1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C6DA116-23C5-4CAB-BC28-511E7F44AF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1651" y="12676"/>
            <a:ext cx="2800349" cy="1270047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E66136D-B495-40FC-8B69-F86048C3F1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0" y="6248400"/>
            <a:ext cx="609600" cy="403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247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1571770" y="-10339"/>
            <a:ext cx="7162800" cy="2438400"/>
          </a:xfrm>
        </p:spPr>
        <p:txBody>
          <a:bodyPr/>
          <a:lstStyle/>
          <a:p>
            <a:r>
              <a:rPr lang="en-US" sz="4400" dirty="0">
                <a:solidFill>
                  <a:schemeClr val="tx1"/>
                </a:solidFill>
              </a:rPr>
              <a:t>Working with SQL Server for Linux Cross-Platform</a:t>
            </a:r>
            <a:br>
              <a:rPr lang="en-US" sz="4400" dirty="0">
                <a:solidFill>
                  <a:schemeClr val="tx1"/>
                </a:solidFill>
              </a:rPr>
            </a:br>
            <a:r>
              <a:rPr lang="en-US" sz="2800" dirty="0">
                <a:solidFill>
                  <a:schemeClr val="tx1"/>
                </a:solidFill>
              </a:rPr>
              <a:t>PowerShell Core &amp; Python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AEC8BBF-6875-4F5E-B31D-C5CC20BCFFEB}"/>
              </a:ext>
            </a:extLst>
          </p:cNvPr>
          <p:cNvSpPr txBox="1"/>
          <p:nvPr/>
        </p:nvSpPr>
        <p:spPr>
          <a:xfrm>
            <a:off x="685800" y="2819400"/>
            <a:ext cx="3505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Maximo Trinidad</a:t>
            </a:r>
          </a:p>
          <a:p>
            <a:r>
              <a:rPr lang="en-US" sz="2400" dirty="0"/>
              <a:t>Technology Evangelist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1705790-888C-4B05-95CF-884F772F2F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3673907"/>
            <a:ext cx="2438400" cy="73152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ED3BDFA-5CBA-478A-9AA0-693CA219C17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4495800"/>
            <a:ext cx="1523999" cy="61487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8767C9D-979A-4408-8D04-AEDC85FEE5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28763" cy="152876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1E817E6-0797-44C5-A658-1E676614B8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29785" y="3048000"/>
            <a:ext cx="678239" cy="55630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B34C7CD-2F9C-42B9-9C09-CC7A97274FF1}"/>
              </a:ext>
            </a:extLst>
          </p:cNvPr>
          <p:cNvSpPr/>
          <p:nvPr/>
        </p:nvSpPr>
        <p:spPr>
          <a:xfrm>
            <a:off x="685800" y="5222613"/>
            <a:ext cx="24251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Twitter: @maxtrinidad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FE4CD32-D6E7-463E-83F5-C6C2E5D04B9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2252736"/>
            <a:ext cx="2910177" cy="127004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02FF6F5-1CDC-4181-B9DF-C3394800EF09}"/>
              </a:ext>
            </a:extLst>
          </p:cNvPr>
          <p:cNvSpPr/>
          <p:nvPr/>
        </p:nvSpPr>
        <p:spPr>
          <a:xfrm>
            <a:off x="0" y="6096000"/>
            <a:ext cx="9144000" cy="685800"/>
          </a:xfrm>
          <a:prstGeom prst="rect">
            <a:avLst/>
          </a:prstGeom>
        </p:spPr>
        <p:txBody>
          <a:bodyPr lIns="0" tIns="0" rIns="0" bIns="0" rtlCol="0" anchor="ctr">
            <a:spAutoFit/>
          </a:bodyPr>
          <a:lstStyle/>
          <a:p>
            <a:pPr algn="l"/>
            <a:endParaRPr lang="en-US" sz="2400" dirty="0">
              <a:solidFill>
                <a:schemeClr val="accent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C8EC3A-CF51-4496-94FA-64BFC6C91C5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61989" y="6236952"/>
            <a:ext cx="529611" cy="475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8474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Reference Information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382000" y="304800"/>
            <a:ext cx="609600" cy="685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rgbClr val="595353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595353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595353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595353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595353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itchFamily="34" charset="0"/>
              <a:buNone/>
            </a:pPr>
            <a:r>
              <a:rPr lang="en-US" sz="2800" b="1" dirty="0">
                <a:solidFill>
                  <a:schemeClr val="bg1"/>
                </a:solidFill>
              </a:rPr>
              <a:t>13</a:t>
            </a:r>
          </a:p>
        </p:txBody>
      </p:sp>
      <p:sp>
        <p:nvSpPr>
          <p:cNvPr id="5" name="Rectangle 4"/>
          <p:cNvSpPr/>
          <p:nvPr/>
        </p:nvSpPr>
        <p:spPr>
          <a:xfrm>
            <a:off x="286562" y="1067174"/>
            <a:ext cx="9144000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PowerShell Open Source: </a:t>
            </a:r>
            <a:r>
              <a:rPr lang="en-US" sz="1400" dirty="0">
                <a:solidFill>
                  <a:srgbClr val="00AEE0"/>
                </a:solidFill>
                <a:hlinkClick r:id="rId2"/>
              </a:rPr>
              <a:t>https://github.com/PowerShell/PowerShell</a:t>
            </a:r>
            <a:r>
              <a:rPr lang="en-US" sz="1400" dirty="0">
                <a:solidFill>
                  <a:srgbClr val="00AEE0"/>
                </a:solidFill>
              </a:rPr>
              <a:t> </a:t>
            </a:r>
          </a:p>
          <a:p>
            <a:r>
              <a:rPr lang="en-US" sz="1400" b="1" dirty="0"/>
              <a:t>Windows PowerShell bugs use </a:t>
            </a:r>
            <a:r>
              <a:rPr lang="en-US" sz="1400" b="1" dirty="0" err="1"/>
              <a:t>UserVoice</a:t>
            </a:r>
            <a:r>
              <a:rPr lang="en-US" sz="1400" dirty="0">
                <a:solidFill>
                  <a:srgbClr val="00AEE0"/>
                </a:solidFill>
              </a:rPr>
              <a:t>: </a:t>
            </a:r>
            <a:r>
              <a:rPr lang="en-US" sz="1400" dirty="0">
                <a:solidFill>
                  <a:srgbClr val="00AEE0"/>
                </a:solidFill>
                <a:hlinkClick r:id="rId3"/>
              </a:rPr>
              <a:t>https://windowsserver.uservoice.com/forums/301869-powershell</a:t>
            </a:r>
            <a:r>
              <a:rPr lang="en-US" sz="1400" dirty="0">
                <a:solidFill>
                  <a:srgbClr val="00AEE0"/>
                </a:solidFill>
              </a:rPr>
              <a:t> </a:t>
            </a:r>
            <a:endParaRPr lang="en-US" sz="1400" dirty="0">
              <a:solidFill>
                <a:srgbClr val="A9A9A9"/>
              </a:solidFill>
            </a:endParaRPr>
          </a:p>
          <a:p>
            <a:r>
              <a:rPr lang="en-US" sz="1400" b="1" dirty="0"/>
              <a:t>Python SQL Server ODBC connector (</a:t>
            </a:r>
            <a:r>
              <a:rPr lang="en-US" sz="1400" b="1" dirty="0" err="1"/>
              <a:t>pyodbc</a:t>
            </a:r>
            <a:r>
              <a:rPr lang="en-US" sz="1400" b="1" dirty="0"/>
              <a:t>):</a:t>
            </a:r>
            <a:r>
              <a:rPr lang="en-US" sz="1400" dirty="0">
                <a:solidFill>
                  <a:srgbClr val="A9A9A9"/>
                </a:solidFill>
              </a:rPr>
              <a:t> </a:t>
            </a:r>
            <a:r>
              <a:rPr lang="en-US" sz="1400" dirty="0">
                <a:solidFill>
                  <a:srgbClr val="A9A9A9"/>
                </a:solidFill>
                <a:hlinkClick r:id="rId4"/>
              </a:rPr>
              <a:t>https://github.com/mkleehammer/pyodbc</a:t>
            </a:r>
            <a:r>
              <a:rPr lang="en-US" sz="1400" dirty="0">
                <a:solidFill>
                  <a:srgbClr val="A9A9A9"/>
                </a:solidFill>
              </a:rPr>
              <a:t> </a:t>
            </a:r>
          </a:p>
          <a:p>
            <a:endParaRPr lang="en-US" sz="1400" dirty="0">
              <a:solidFill>
                <a:srgbClr val="A9A9A9"/>
              </a:solidFill>
            </a:endParaRPr>
          </a:p>
          <a:p>
            <a:r>
              <a:rPr lang="en-US" sz="1400" b="1" dirty="0"/>
              <a:t>Microsoft SQL Server 2017 on Linux Quick Start: (PDF)</a:t>
            </a:r>
          </a:p>
          <a:p>
            <a:r>
              <a:rPr lang="en-US" sz="1600" dirty="0">
                <a:hlinkClick r:id="rId5"/>
              </a:rPr>
              <a:t>https://tinyurl.com/yakzr4xw</a:t>
            </a:r>
            <a:r>
              <a:rPr lang="en-US" sz="1600" dirty="0"/>
              <a:t> </a:t>
            </a:r>
          </a:p>
          <a:p>
            <a:r>
              <a:rPr lang="en-US" sz="1400" b="1" dirty="0"/>
              <a:t>Microsoft Docs: SQL Server on Linux:</a:t>
            </a:r>
          </a:p>
          <a:p>
            <a:r>
              <a:rPr lang="en-US" sz="1400" dirty="0">
                <a:hlinkClick r:id="rId6"/>
              </a:rPr>
              <a:t>https://docs.microsoft.com/en-us/sql/linux/sql-server-linux-overview</a:t>
            </a:r>
            <a:r>
              <a:rPr lang="en-US" sz="1400" dirty="0"/>
              <a:t> </a:t>
            </a:r>
          </a:p>
          <a:p>
            <a:r>
              <a:rPr lang="en-US" sz="1400" b="1" dirty="0"/>
              <a:t>Active Directory Authentication with SQL Server on Linux:</a:t>
            </a:r>
          </a:p>
          <a:p>
            <a:r>
              <a:rPr lang="en-US" sz="1400" dirty="0">
                <a:solidFill>
                  <a:srgbClr val="A9A9A9"/>
                </a:solidFill>
                <a:hlinkClick r:id="rId7"/>
              </a:rPr>
              <a:t>https://docs.microsoft.com/en-us/sql/linux/sql-server-linux-active-directory-authentication</a:t>
            </a:r>
            <a:r>
              <a:rPr lang="en-US" sz="1400" dirty="0">
                <a:solidFill>
                  <a:srgbClr val="A9A9A9"/>
                </a:solidFill>
              </a:rPr>
              <a:t> </a:t>
            </a:r>
          </a:p>
          <a:p>
            <a:endParaRPr lang="en-US" sz="1400" dirty="0">
              <a:solidFill>
                <a:srgbClr val="A9A9A9"/>
              </a:solidFill>
            </a:endParaRPr>
          </a:p>
          <a:p>
            <a:r>
              <a:rPr lang="en-US" sz="1400" b="1" dirty="0"/>
              <a:t>Bash for Windows 10: </a:t>
            </a:r>
            <a:r>
              <a:rPr lang="en-US" sz="1400" dirty="0">
                <a:solidFill>
                  <a:srgbClr val="A9A9A9"/>
                </a:solidFill>
                <a:hlinkClick r:id="rId8"/>
              </a:rPr>
              <a:t>https://blogs.msdn.microsoft.com/commandline/learn-about-bash-on-windows-subsystem-for-linux/</a:t>
            </a:r>
            <a:r>
              <a:rPr lang="en-US" sz="1400" dirty="0">
                <a:solidFill>
                  <a:srgbClr val="A9A9A9"/>
                </a:solidFill>
              </a:rPr>
              <a:t> </a:t>
            </a:r>
          </a:p>
          <a:p>
            <a:r>
              <a:rPr lang="en-US" sz="1400" dirty="0">
                <a:solidFill>
                  <a:srgbClr val="A9A9A9"/>
                </a:solidFill>
                <a:hlinkClick r:id="rId9"/>
              </a:rPr>
              <a:t>https://blogs.msdn.microsoft.com/commandline/2016/11/17/do-not-change-linux-files-using-windows-apps-and-tools/</a:t>
            </a:r>
            <a:r>
              <a:rPr lang="en-US" sz="1400" dirty="0">
                <a:solidFill>
                  <a:srgbClr val="A9A9A9"/>
                </a:solidFill>
              </a:rPr>
              <a:t> </a:t>
            </a:r>
          </a:p>
          <a:p>
            <a:endParaRPr lang="en-US" sz="1400" dirty="0">
              <a:solidFill>
                <a:srgbClr val="A9A9A9"/>
              </a:solidFill>
            </a:endParaRPr>
          </a:p>
          <a:p>
            <a:r>
              <a:rPr lang="en-US" sz="1400" b="1" dirty="0"/>
              <a:t>Python 3.6 Anaconda in SQL Server 2017: </a:t>
            </a:r>
            <a:r>
              <a:rPr lang="en-US" sz="1400" dirty="0">
                <a:solidFill>
                  <a:srgbClr val="A9A9A9"/>
                </a:solidFill>
                <a:hlinkClick r:id="rId10"/>
              </a:rPr>
              <a:t>https://blogs.technet.microsoft.com/dataplatforminsider/2017/04/19/python-in-sql-server-2017-enhanced-in-database-machine-learning/</a:t>
            </a:r>
            <a:r>
              <a:rPr lang="en-US" sz="1400" dirty="0">
                <a:solidFill>
                  <a:srgbClr val="A9A9A9"/>
                </a:solidFill>
              </a:rPr>
              <a:t> </a:t>
            </a:r>
          </a:p>
          <a:p>
            <a:endParaRPr lang="en-US" sz="1400" dirty="0">
              <a:solidFill>
                <a:srgbClr val="A9A9A9"/>
              </a:solidFill>
            </a:endParaRPr>
          </a:p>
          <a:p>
            <a:r>
              <a:rPr lang="nn-NO" sz="1400" b="1" dirty="0">
                <a:solidFill>
                  <a:srgbClr val="7030A0"/>
                </a:solidFill>
              </a:rPr>
              <a:t>Microsoft blog - MVP Award program Blog: </a:t>
            </a:r>
            <a:r>
              <a:rPr lang="en-US" sz="1400" dirty="0">
                <a:hlinkClick r:id="rId11"/>
              </a:rPr>
              <a:t>https://blogs.msdn.microsoft.com/mvpawardprogram/2017/05/26/friday-five-may-26th/?wt.mc_id=DX_883076</a:t>
            </a:r>
            <a:r>
              <a:rPr lang="en-US" sz="1400" dirty="0"/>
              <a:t> </a:t>
            </a:r>
          </a:p>
          <a:p>
            <a:r>
              <a:rPr lang="en-US" sz="1400" dirty="0">
                <a:hlinkClick r:id="rId12"/>
              </a:rPr>
              <a:t>https://blogs.msdn.microsoft.com/mvpawardprogram/2017/03/10/friday-five-march-10th/</a:t>
            </a:r>
            <a:r>
              <a:rPr lang="en-US" sz="1400" dirty="0"/>
              <a:t> </a:t>
            </a:r>
          </a:p>
          <a:p>
            <a:r>
              <a:rPr lang="en-US" sz="1400" dirty="0">
                <a:hlinkClick r:id="rId13"/>
              </a:rPr>
              <a:t>https://blogs.msdn.microsoft.com/mvpawardprogram/2017/02/17/friday-five-feb-17th/</a:t>
            </a:r>
            <a:r>
              <a:rPr lang="en-US" sz="1400" dirty="0"/>
              <a:t> </a:t>
            </a:r>
          </a:p>
          <a:p>
            <a:r>
              <a:rPr lang="en-US" sz="1400" dirty="0">
                <a:hlinkClick r:id="rId14"/>
              </a:rPr>
              <a:t>https://blogs.msdn.microsoft.com/mvpawardprogram/2016/12/23/friday-five-dec-23/</a:t>
            </a:r>
            <a:r>
              <a:rPr lang="en-US" sz="1400" dirty="0"/>
              <a:t> </a:t>
            </a:r>
            <a:endParaRPr lang="en-US" sz="1400" dirty="0">
              <a:solidFill>
                <a:srgbClr val="A9A9A9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DB8FBB2-F7F7-4569-893C-B6DD8C78D64C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461990" y="6172200"/>
            <a:ext cx="529610" cy="475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0379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Questions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382000" y="304800"/>
            <a:ext cx="609600" cy="685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rgbClr val="595353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595353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595353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595353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595353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itchFamily="34" charset="0"/>
              <a:buNone/>
            </a:pPr>
            <a:r>
              <a:rPr lang="en-US" sz="2800" b="1" dirty="0">
                <a:solidFill>
                  <a:schemeClr val="bg1"/>
                </a:solidFill>
              </a:rPr>
              <a:t>12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7486" y="2151581"/>
            <a:ext cx="1284514" cy="13716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09" y="1942031"/>
            <a:ext cx="2847975" cy="15811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4755982"/>
            <a:ext cx="3682540" cy="104127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353D695-B1A3-405E-82B6-A2A879876DA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0" y="2837381"/>
            <a:ext cx="2590483" cy="15621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BC04699-ED7D-4CD8-A647-5205EB4F040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64829" y="4714045"/>
            <a:ext cx="1143000" cy="9375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54B76A5-122D-4A98-825C-6CDC2F4941B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82000" y="6248400"/>
            <a:ext cx="762000" cy="403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4917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52400" y="533400"/>
            <a:ext cx="8915400" cy="99060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6200" b="1" kern="1200" baseline="0">
                <a:solidFill>
                  <a:schemeClr val="bg1"/>
                </a:solidFill>
                <a:latin typeface="Proxima Nova Th" pitchFamily="50" charset="0"/>
                <a:ea typeface="+mj-ea"/>
                <a:cs typeface="Arial" pitchFamily="34" charset="0"/>
              </a:defRPr>
            </a:lvl1pPr>
          </a:lstStyle>
          <a:p>
            <a:pPr>
              <a:lnSpc>
                <a:spcPts val="6000"/>
              </a:lnSpc>
            </a:pPr>
            <a:r>
              <a:rPr lang="en-US" sz="4000" b="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Contact information:</a:t>
            </a:r>
          </a:p>
          <a:p>
            <a:pPr>
              <a:lnSpc>
                <a:spcPts val="6000"/>
              </a:lnSpc>
            </a:pPr>
            <a:endParaRPr lang="en-US" sz="7000" dirty="0">
              <a:solidFill>
                <a:srgbClr val="E1E1E1"/>
              </a:solidFill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2C67B6-BB78-4D2B-83E7-5CE6FA8360CC}"/>
              </a:ext>
            </a:extLst>
          </p:cNvPr>
          <p:cNvSpPr txBox="1"/>
          <p:nvPr/>
        </p:nvSpPr>
        <p:spPr>
          <a:xfrm>
            <a:off x="286644" y="1905000"/>
            <a:ext cx="874471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Maximo Trinidad</a:t>
            </a:r>
          </a:p>
          <a:p>
            <a:r>
              <a:rPr lang="en-US" sz="2000" dirty="0"/>
              <a:t>Technology Evangelist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Email: maxt@sapien.com</a:t>
            </a:r>
          </a:p>
          <a:p>
            <a:r>
              <a:rPr lang="en-US" sz="2000" dirty="0"/>
              <a:t>Office: 707-501-4224 x. 115</a:t>
            </a:r>
          </a:p>
          <a:p>
            <a:r>
              <a:rPr lang="en-US" sz="2000" dirty="0"/>
              <a:t>Microsoft MVP - Cloud and Datacenter Management </a:t>
            </a:r>
          </a:p>
          <a:p>
            <a:r>
              <a:rPr lang="en-US" sz="2000" dirty="0"/>
              <a:t>SAPIEN Technologies MVP 2017</a:t>
            </a:r>
          </a:p>
          <a:p>
            <a:r>
              <a:rPr lang="en-US" sz="2000" dirty="0"/>
              <a:t>IDERA ACE member 2017</a:t>
            </a:r>
          </a:p>
          <a:p>
            <a:r>
              <a:rPr lang="en-US" sz="2000" dirty="0"/>
              <a:t>Blog: </a:t>
            </a:r>
            <a:r>
              <a:rPr lang="en-US" sz="2000" dirty="0">
                <a:hlinkClick r:id="rId2"/>
              </a:rPr>
              <a:t>http://www.maxtblog.com/</a:t>
            </a:r>
            <a:endParaRPr lang="en-US" sz="2000" dirty="0"/>
          </a:p>
          <a:p>
            <a:r>
              <a:rPr lang="en-US" sz="2000" dirty="0"/>
              <a:t>Twitter: @maxtrinidad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1B7D9D4-F665-49F0-9913-8E818E54B3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486" y="2667000"/>
            <a:ext cx="2049714" cy="6149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B70E8BE-6D93-493B-A17D-74C188F80E8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2667038"/>
            <a:ext cx="1523999" cy="61487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657D592-5625-48CF-ACDF-8EAFF2D2F6C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139959"/>
            <a:ext cx="2800349" cy="1270047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88E398D3-1DEA-4636-8884-66BB21570E0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66739" y="6248400"/>
            <a:ext cx="664617" cy="403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296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chemeClr val="accent2">
                    <a:lumMod val="75000"/>
                  </a:schemeClr>
                </a:solidFill>
              </a:rPr>
              <a:t>Agenda</a:t>
            </a:r>
            <a:endParaRPr lang="en-US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964474" y="3429000"/>
            <a:ext cx="8179526" cy="685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rgbClr val="595353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595353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595353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595353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595353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dirty="0">
                <a:solidFill>
                  <a:srgbClr val="A9A9A9"/>
                </a:solidFill>
              </a:rPr>
              <a:t>Python SQL Connectors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964474" y="1752600"/>
            <a:ext cx="8027126" cy="685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rgbClr val="595353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595353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595353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595353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595353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dirty="0">
                <a:solidFill>
                  <a:srgbClr val="A9A9A9"/>
                </a:solidFill>
              </a:rPr>
              <a:t>Understanding Your Environment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964474" y="2590800"/>
            <a:ext cx="7722326" cy="685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rgbClr val="595353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595353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595353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595353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595353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dirty="0">
                <a:solidFill>
                  <a:srgbClr val="A9A9A9"/>
                </a:solidFill>
              </a:rPr>
              <a:t>PowerShell and SQL Server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964474" y="4267200"/>
            <a:ext cx="7543800" cy="685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rgbClr val="595353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595353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595353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595353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595353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4000" dirty="0">
                <a:solidFill>
                  <a:srgbClr val="A9A9A9"/>
                </a:solidFill>
              </a:rPr>
              <a:t>Questions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31074" y="3429000"/>
            <a:ext cx="457200" cy="685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rgbClr val="595353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595353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595353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595353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595353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itchFamily="34" charset="0"/>
              <a:buNone/>
            </a:pPr>
            <a:r>
              <a:rPr lang="en-US" sz="4500" dirty="0">
                <a:solidFill>
                  <a:srgbClr val="00AEE0"/>
                </a:solidFill>
              </a:rPr>
              <a:t>3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31074" y="1740626"/>
            <a:ext cx="457200" cy="685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rgbClr val="595353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595353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595353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595353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595353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itchFamily="34" charset="0"/>
              <a:buNone/>
            </a:pPr>
            <a:r>
              <a:rPr lang="en-US" sz="4500" dirty="0">
                <a:solidFill>
                  <a:srgbClr val="00AEE0"/>
                </a:solidFill>
              </a:rPr>
              <a:t>1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31074" y="2590800"/>
            <a:ext cx="457200" cy="685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rgbClr val="595353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595353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595353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595353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595353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itchFamily="34" charset="0"/>
              <a:buNone/>
            </a:pPr>
            <a:r>
              <a:rPr lang="en-US" sz="4500" dirty="0">
                <a:solidFill>
                  <a:srgbClr val="00AEE0"/>
                </a:solidFill>
              </a:rPr>
              <a:t>2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431074" y="4267200"/>
            <a:ext cx="457200" cy="685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rgbClr val="595353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595353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595353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595353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595353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itchFamily="34" charset="0"/>
              <a:buNone/>
            </a:pPr>
            <a:r>
              <a:rPr lang="en-US" sz="4500" dirty="0">
                <a:solidFill>
                  <a:srgbClr val="00AEE0"/>
                </a:solidFill>
              </a:rPr>
              <a:t>4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8534400" y="304800"/>
            <a:ext cx="457200" cy="685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rgbClr val="595353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595353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595353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595353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595353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itchFamily="34" charset="0"/>
              <a:buNone/>
            </a:pPr>
            <a:r>
              <a:rPr lang="en-US" sz="28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964474" y="5029200"/>
            <a:ext cx="7543800" cy="685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rgbClr val="595353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595353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595353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595353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595353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4000" dirty="0">
                <a:solidFill>
                  <a:srgbClr val="A9A9A9"/>
                </a:solidFill>
              </a:rPr>
              <a:t>Reference Information</a:t>
            </a: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31074" y="5029200"/>
            <a:ext cx="457200" cy="685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rgbClr val="595353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595353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595353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595353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595353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itchFamily="34" charset="0"/>
              <a:buNone/>
            </a:pPr>
            <a:r>
              <a:rPr lang="en-US" sz="4500" dirty="0">
                <a:solidFill>
                  <a:srgbClr val="00AEE0"/>
                </a:solidFill>
              </a:rPr>
              <a:t>5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6B025EE-C974-42E9-85A0-BD7D96DAAD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7925" y="101553"/>
            <a:ext cx="2800349" cy="1270047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23768C4-C8F7-419D-9F43-F9F06FE177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2320" y="6172199"/>
            <a:ext cx="711680" cy="639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148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chemeClr val="accent2">
                    <a:lumMod val="75000"/>
                  </a:schemeClr>
                </a:solidFill>
              </a:rPr>
              <a:t>Understanding Your Environment</a:t>
            </a:r>
            <a:endParaRPr lang="en-US" sz="48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905000"/>
            <a:ext cx="6934200" cy="3886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2871165"/>
            <a:ext cx="1968730" cy="5566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5072" y="2819400"/>
            <a:ext cx="542857" cy="5523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C3B89B5-A264-488C-997D-74B991D5E6A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9981" y="2133600"/>
            <a:ext cx="1371283" cy="82690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05B77A3-FE91-4FC5-8BA8-BFAC2627D6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77000" y="3848100"/>
            <a:ext cx="678239" cy="55630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FAE5545-61B7-42CD-BFC3-5CB99492DD3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09080" y="6172200"/>
            <a:ext cx="658720" cy="591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312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562" y="381374"/>
            <a:ext cx="8781238" cy="761979"/>
          </a:xfrm>
        </p:spPr>
        <p:txBody>
          <a:bodyPr/>
          <a:lstStyle/>
          <a:p>
            <a:r>
              <a:rPr lang="en-US" sz="4000" dirty="0">
                <a:solidFill>
                  <a:schemeClr val="accent2">
                    <a:lumMod val="75000"/>
                  </a:schemeClr>
                </a:solidFill>
              </a:rPr>
              <a:t>Top Demand Programming Languages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534400" y="304800"/>
            <a:ext cx="457200" cy="685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rgbClr val="595353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595353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595353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595353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595353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itchFamily="34" charset="0"/>
              <a:buNone/>
            </a:pPr>
            <a:r>
              <a:rPr lang="en-US" sz="28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E803755-133B-4793-B724-1070213B0FC1}"/>
              </a:ext>
            </a:extLst>
          </p:cNvPr>
          <p:cNvSpPr/>
          <p:nvPr/>
        </p:nvSpPr>
        <p:spPr>
          <a:xfrm>
            <a:off x="269456" y="1415710"/>
            <a:ext cx="8458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https://www.techworm.net/2017/09/fastest-growing-programming-language.html</a:t>
            </a:r>
            <a:r>
              <a:rPr lang="en-US" dirty="0"/>
              <a:t>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B57A676-82C3-4D2D-A65E-F6D939147B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2057400"/>
            <a:ext cx="6629400" cy="387810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5D6EA51-E8BE-483E-A07C-B3D3D3EF62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4402" y="6172200"/>
            <a:ext cx="733398" cy="658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56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max_t\AppData\Local\Temp\SNAGHTML1309256.PNG">
            <a:extLst>
              <a:ext uri="{FF2B5EF4-FFF2-40B4-BE49-F238E27FC236}">
                <a16:creationId xmlns:a16="http://schemas.microsoft.com/office/drawing/2014/main" id="{3BF01E2C-1090-47C8-9F9A-BD4790B349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600200"/>
            <a:ext cx="6629400" cy="452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E708BE92-EC36-46D7-A2B8-CEAE261FB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accent2">
                    <a:lumMod val="75000"/>
                  </a:schemeClr>
                </a:solidFill>
              </a:rPr>
              <a:t>Top Demand Programming Languages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7A05836-F237-4725-A03D-D00E8AB894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2218" y="6248400"/>
            <a:ext cx="645582" cy="579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0049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Understanding Your Environment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0" y="1752600"/>
            <a:ext cx="8991600" cy="4191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rgbClr val="595353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595353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595353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595353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595353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rgbClr val="A9A9A9"/>
                </a:solidFill>
              </a:rPr>
              <a:t>- Install component in both Windows and Linux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A9A9A9"/>
                </a:solidFill>
              </a:rPr>
              <a:t>	- PowerShell Core Open Source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A9A9A9"/>
                </a:solidFill>
              </a:rPr>
              <a:t>	- Linux and Windows use Anaconda Python 3.6 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A9A9A9"/>
                </a:solidFill>
              </a:rPr>
              <a:t>		- Include - Python </a:t>
            </a:r>
            <a:r>
              <a:rPr lang="en-US" sz="2000" dirty="0" err="1">
                <a:solidFill>
                  <a:srgbClr val="A9A9A9"/>
                </a:solidFill>
              </a:rPr>
              <a:t>Tcl</a:t>
            </a:r>
            <a:r>
              <a:rPr lang="en-US" sz="2000" dirty="0">
                <a:solidFill>
                  <a:srgbClr val="A9A9A9"/>
                </a:solidFill>
              </a:rPr>
              <a:t>/</a:t>
            </a:r>
            <a:r>
              <a:rPr lang="en-US" sz="2000" dirty="0" err="1">
                <a:solidFill>
                  <a:srgbClr val="A9A9A9"/>
                </a:solidFill>
              </a:rPr>
              <a:t>Tk</a:t>
            </a:r>
            <a:r>
              <a:rPr lang="en-US" sz="2000" dirty="0">
                <a:solidFill>
                  <a:srgbClr val="A9A9A9"/>
                </a:solidFill>
              </a:rPr>
              <a:t> &amp; SQL Connectors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A9A9A9"/>
                </a:solidFill>
              </a:rPr>
              <a:t>	- Use OneDrive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A9A9A9"/>
                </a:solidFill>
              </a:rPr>
              <a:t>		- On Bash access (</a:t>
            </a:r>
            <a:r>
              <a:rPr lang="en-US" sz="2000" dirty="0">
                <a:solidFill>
                  <a:srgbClr val="00AEE0"/>
                </a:solidFill>
              </a:rPr>
              <a:t>/</a:t>
            </a:r>
            <a:r>
              <a:rPr lang="en-US" sz="2000" dirty="0" err="1">
                <a:solidFill>
                  <a:srgbClr val="00AEE0"/>
                </a:solidFill>
              </a:rPr>
              <a:t>mnt</a:t>
            </a:r>
            <a:r>
              <a:rPr lang="en-US" sz="2000" dirty="0">
                <a:solidFill>
                  <a:srgbClr val="00AEE0"/>
                </a:solidFill>
              </a:rPr>
              <a:t>/c/Users/#username#/OneDrive</a:t>
            </a:r>
            <a:r>
              <a:rPr lang="en-US" sz="2000" dirty="0">
                <a:solidFill>
                  <a:srgbClr val="A9A9A9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A9A9A9"/>
                </a:solidFill>
              </a:rPr>
              <a:t>		- On Linux access Windows shared folders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A9A9A9"/>
                </a:solidFill>
              </a:rPr>
              <a:t>	-Install </a:t>
            </a:r>
            <a:r>
              <a:rPr lang="en-US" sz="2000" dirty="0" err="1">
                <a:solidFill>
                  <a:srgbClr val="A9A9A9"/>
                </a:solidFill>
              </a:rPr>
              <a:t>OpenSSH</a:t>
            </a:r>
            <a:endParaRPr lang="en-US" sz="2000" dirty="0">
              <a:solidFill>
                <a:srgbClr val="A9A9A9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A9A9A9"/>
                </a:solidFill>
              </a:rPr>
              <a:t>		- </a:t>
            </a:r>
            <a:r>
              <a:rPr lang="en-US" sz="2000" dirty="0" err="1">
                <a:solidFill>
                  <a:srgbClr val="A9A9A9"/>
                </a:solidFill>
              </a:rPr>
              <a:t>ssh</a:t>
            </a:r>
            <a:r>
              <a:rPr lang="en-US" sz="2000" dirty="0">
                <a:solidFill>
                  <a:srgbClr val="A9A9A9"/>
                </a:solidFill>
              </a:rPr>
              <a:t> Linux -&gt; Windows, Windows -&gt; Linux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A9A9A9"/>
                </a:solidFill>
              </a:rPr>
              <a:t>		- PowerShell </a:t>
            </a:r>
            <a:r>
              <a:rPr lang="en-US" sz="2000" dirty="0" err="1">
                <a:solidFill>
                  <a:srgbClr val="A9A9A9"/>
                </a:solidFill>
              </a:rPr>
              <a:t>ssh</a:t>
            </a:r>
            <a:r>
              <a:rPr lang="en-US" sz="2000" dirty="0">
                <a:solidFill>
                  <a:srgbClr val="A9A9A9"/>
                </a:solidFill>
              </a:rPr>
              <a:t> remoting both ways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534400" y="304800"/>
            <a:ext cx="457200" cy="685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rgbClr val="595353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595353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595353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595353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595353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itchFamily="34" charset="0"/>
              <a:buNone/>
            </a:pPr>
            <a:r>
              <a:rPr lang="en-US" sz="2800" b="1" dirty="0">
                <a:solidFill>
                  <a:schemeClr val="bg1"/>
                </a:solidFill>
              </a:rPr>
              <a:t>4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690A2DF-A151-481C-8310-2521FCB4D4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9080" y="6151580"/>
            <a:ext cx="616739" cy="554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657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Understanding Your Environment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6200" y="1752600"/>
            <a:ext cx="8686800" cy="4114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rgbClr val="595353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595353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595353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595353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595353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700" dirty="0">
                <a:solidFill>
                  <a:srgbClr val="A9A9A9"/>
                </a:solidFill>
              </a:rPr>
              <a:t>- You're New to Linux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A9A9A9"/>
                </a:solidFill>
              </a:rPr>
              <a:t>	- Get “</a:t>
            </a:r>
            <a:r>
              <a:rPr lang="en-US" sz="1700" b="1" dirty="0">
                <a:solidFill>
                  <a:srgbClr val="A9A9A9"/>
                </a:solidFill>
              </a:rPr>
              <a:t>Ubuntu</a:t>
            </a:r>
            <a:r>
              <a:rPr lang="en-US" sz="1700" dirty="0">
                <a:solidFill>
                  <a:srgbClr val="A9A9A9"/>
                </a:solidFill>
              </a:rPr>
              <a:t>” from Microsoft Store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A9A9A9"/>
                </a:solidFill>
              </a:rPr>
              <a:t>		- Install "</a:t>
            </a:r>
            <a:r>
              <a:rPr lang="en-US" sz="1700" b="1" dirty="0">
                <a:solidFill>
                  <a:srgbClr val="A9A9A9"/>
                </a:solidFill>
              </a:rPr>
              <a:t>Ubuntu Desktop</a:t>
            </a:r>
            <a:r>
              <a:rPr lang="en-US" sz="1700" dirty="0">
                <a:solidFill>
                  <a:srgbClr val="A9A9A9"/>
                </a:solidFill>
              </a:rPr>
              <a:t>"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A9A9A9"/>
                </a:solidFill>
              </a:rPr>
              <a:t>	 		- PowerShell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A9A9A9"/>
                </a:solidFill>
              </a:rPr>
              <a:t>			- Anaconda (Python 3.6)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A9A9A9"/>
                </a:solidFill>
              </a:rPr>
              <a:t>- Cross-Platform Editor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A9A9A9"/>
                </a:solidFill>
              </a:rPr>
              <a:t>	- VS Code </a:t>
            </a:r>
            <a:r>
              <a:rPr lang="en-US" sz="1700" i="1" u="sng" dirty="0">
                <a:solidFill>
                  <a:srgbClr val="A9A9A9"/>
                </a:solidFill>
              </a:rPr>
              <a:t>lightweight Multi-language editor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A9A9A9"/>
                </a:solidFill>
              </a:rPr>
              <a:t>- Other Editors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A9A9A9"/>
                </a:solidFill>
              </a:rPr>
              <a:t>	-</a:t>
            </a:r>
            <a:r>
              <a:rPr lang="en-US" sz="1700" dirty="0" err="1">
                <a:solidFill>
                  <a:srgbClr val="A9A9A9"/>
                </a:solidFill>
              </a:rPr>
              <a:t>PrimalScript</a:t>
            </a:r>
            <a:r>
              <a:rPr lang="en-US" sz="1700" dirty="0">
                <a:solidFill>
                  <a:srgbClr val="A9A9A9"/>
                </a:solidFill>
              </a:rPr>
              <a:t> – Multi-language editor (Windows only but can use SSH)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A9A9A9"/>
                </a:solidFill>
              </a:rPr>
              <a:t>	-Brains </a:t>
            </a:r>
            <a:r>
              <a:rPr lang="en-US" sz="1700" dirty="0" err="1">
                <a:solidFill>
                  <a:srgbClr val="A9A9A9"/>
                </a:solidFill>
              </a:rPr>
              <a:t>PyCharm</a:t>
            </a:r>
            <a:r>
              <a:rPr lang="en-US" sz="1700" dirty="0">
                <a:solidFill>
                  <a:srgbClr val="A9A9A9"/>
                </a:solidFill>
              </a:rPr>
              <a:t> (Robust Python Editor Windows and Linux)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A9A9A9"/>
                </a:solidFill>
              </a:rPr>
              <a:t>	-VIM, GEDIT, EMACS24..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A9A9A9"/>
                </a:solidFill>
              </a:rPr>
              <a:t>	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A9A9A9"/>
                </a:solidFill>
              </a:rPr>
              <a:t>*Use Windows Editors to create code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534400" y="304800"/>
            <a:ext cx="457200" cy="685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rgbClr val="595353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595353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595353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595353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595353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itchFamily="34" charset="0"/>
              <a:buNone/>
            </a:pPr>
            <a:r>
              <a:rPr lang="en-US" sz="2800" b="1" dirty="0">
                <a:solidFill>
                  <a:schemeClr val="bg1"/>
                </a:solidFill>
              </a:rPr>
              <a:t>5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0264252-CC04-42C6-81E4-6565980571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0101" y="6274699"/>
            <a:ext cx="561499" cy="403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0227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BAF73B4-7618-4C69-9096-C1587B8B6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Understanding Your Environment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132474D-AEBB-46FC-BAC8-C57B03FAE5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752600"/>
            <a:ext cx="5608321" cy="33528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E1BFB24-7600-43AC-848E-FAFD5E1D55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6214" y="2667000"/>
            <a:ext cx="5181600" cy="3334023"/>
          </a:xfrm>
          <a:prstGeom prst="rect">
            <a:avLst/>
          </a:prstGeom>
        </p:spPr>
      </p:pic>
      <p:sp>
        <p:nvSpPr>
          <p:cNvPr id="7" name="Title 2">
            <a:extLst>
              <a:ext uri="{FF2B5EF4-FFF2-40B4-BE49-F238E27FC236}">
                <a16:creationId xmlns:a16="http://schemas.microsoft.com/office/drawing/2014/main" id="{7EF406C9-B88B-40CB-BCB4-71C19D15733B}"/>
              </a:ext>
            </a:extLst>
          </p:cNvPr>
          <p:cNvSpPr txBox="1">
            <a:spLocks/>
          </p:cNvSpPr>
          <p:nvPr/>
        </p:nvSpPr>
        <p:spPr>
          <a:xfrm>
            <a:off x="1752600" y="1156491"/>
            <a:ext cx="4800600" cy="44953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457192" rtl="0" eaLnBrk="1" latinLnBrk="0" hangingPunct="1">
              <a:spcBef>
                <a:spcPct val="0"/>
              </a:spcBef>
              <a:buNone/>
              <a:defRPr sz="3492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Tools: VS Code, </a:t>
            </a: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</a:rPr>
              <a:t>Sapien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</a:rPr>
              <a:t>PrimalScript</a:t>
            </a:r>
            <a:endParaRPr lang="en-US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268C31D-8369-4E78-B92C-E8D7E67DBA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9335" y="6248400"/>
            <a:ext cx="608465" cy="403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243363"/>
      </p:ext>
    </p:extLst>
  </p:cSld>
  <p:clrMapOvr>
    <a:masterClrMapping/>
  </p:clrMapOvr>
</p:sld>
</file>

<file path=ppt/theme/theme1.xml><?xml version="1.0" encoding="utf-8"?>
<a:theme xmlns:a="http://schemas.openxmlformats.org/drawingml/2006/main" name="PASS_SQLSaturday_Slide_Theme">
  <a:themeElements>
    <a:clrScheme name="PASS SQLSaturday">
      <a:dk1>
        <a:srgbClr val="101820"/>
      </a:dk1>
      <a:lt1>
        <a:srgbClr val="FFFFFF"/>
      </a:lt1>
      <a:dk2>
        <a:srgbClr val="414A54"/>
      </a:dk2>
      <a:lt2>
        <a:srgbClr val="F2F2F2"/>
      </a:lt2>
      <a:accent1>
        <a:srgbClr val="00BF6F"/>
      </a:accent1>
      <a:accent2>
        <a:srgbClr val="007A3E"/>
      </a:accent2>
      <a:accent3>
        <a:srgbClr val="2DCCD3"/>
      </a:accent3>
      <a:accent4>
        <a:srgbClr val="007377"/>
      </a:accent4>
      <a:accent5>
        <a:srgbClr val="6558B1"/>
      </a:accent5>
      <a:accent6>
        <a:srgbClr val="AF272F"/>
      </a:accent6>
      <a:hlink>
        <a:srgbClr val="00BF6F"/>
      </a:hlink>
      <a:folHlink>
        <a:srgbClr val="2DCCD3"/>
      </a:folHlink>
    </a:clrScheme>
    <a:fontScheme name="PASS SQLSaturday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lIns="0" tIns="0" rIns="0" bIns="0" anchor="ctr">
        <a:spAutoFit/>
      </a:bodyPr>
      <a:lstStyle>
        <a:defPPr algn="l">
          <a:defRPr sz="2400" dirty="0" smtClean="0">
            <a:solidFill>
              <a:schemeClr val="accent1"/>
            </a:solidFill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ASS_SQLSaturday_Slide_Theme" id="{CE98DE71-AFE2-4E63-A2AE-F2CA92D5C42A}" vid="{BAAFDB30-4582-46BD-8C2A-4C58E52AAEF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PASS_SQLSaturday_Slide_Theme</Template>
  <TotalTime>3039</TotalTime>
  <Words>575</Words>
  <Application>Microsoft Office PowerPoint</Application>
  <PresentationFormat>On-screen Show (4:3)</PresentationFormat>
  <Paragraphs>182</Paragraphs>
  <Slides>22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Segoe UI</vt:lpstr>
      <vt:lpstr>Wingdings</vt:lpstr>
      <vt:lpstr>PASS_SQLSaturday_Slide_Theme</vt:lpstr>
      <vt:lpstr>Image</vt:lpstr>
      <vt:lpstr>PowerPoint Presentation</vt:lpstr>
      <vt:lpstr>Working with SQL Server for Linux Cross-Platform PowerShell Core &amp; Python</vt:lpstr>
      <vt:lpstr>Agenda</vt:lpstr>
      <vt:lpstr>Understanding Your Environment</vt:lpstr>
      <vt:lpstr>Top Demand Programming Languages</vt:lpstr>
      <vt:lpstr>Top Demand Programming Languages</vt:lpstr>
      <vt:lpstr>Understanding Your Environment</vt:lpstr>
      <vt:lpstr>Understanding Your Environment</vt:lpstr>
      <vt:lpstr>Understanding Your Environment</vt:lpstr>
      <vt:lpstr>Windows 10 - Ubuntu</vt:lpstr>
      <vt:lpstr>PowerPoint Presentation</vt:lpstr>
      <vt:lpstr>Understanding Your Environment</vt:lpstr>
      <vt:lpstr>Understanding Your Environment</vt:lpstr>
      <vt:lpstr>PowerShell and SQL Server </vt:lpstr>
      <vt:lpstr>PowerShell and SQL Server</vt:lpstr>
      <vt:lpstr>PowerShell and SQL Server </vt:lpstr>
      <vt:lpstr>PowerShell and SQL Server </vt:lpstr>
      <vt:lpstr>Connecting to SQL Server  with Python</vt:lpstr>
      <vt:lpstr>Demo </vt:lpstr>
      <vt:lpstr>Reference Information</vt:lpstr>
      <vt:lpstr>Questions</vt:lpstr>
      <vt:lpstr>PowerPoint Presentation</vt:lpstr>
    </vt:vector>
  </TitlesOfParts>
  <Company>BBS Technologies,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Jared Silva</dc:creator>
  <cp:lastModifiedBy>Maximo Trinidad</cp:lastModifiedBy>
  <cp:revision>150</cp:revision>
  <dcterms:created xsi:type="dcterms:W3CDTF">2013-06-03T18:40:01Z</dcterms:created>
  <dcterms:modified xsi:type="dcterms:W3CDTF">2017-10-28T04:43:28Z</dcterms:modified>
</cp:coreProperties>
</file>