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7" r:id="rId2"/>
    <p:sldId id="279" r:id="rId3"/>
    <p:sldId id="269" r:id="rId4"/>
    <p:sldId id="280" r:id="rId5"/>
    <p:sldId id="281" r:id="rId6"/>
    <p:sldId id="282" r:id="rId7"/>
    <p:sldId id="283" r:id="rId8"/>
    <p:sldId id="289" r:id="rId9"/>
    <p:sldId id="287" r:id="rId10"/>
    <p:sldId id="288" r:id="rId11"/>
    <p:sldId id="284" r:id="rId12"/>
    <p:sldId id="286"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37"/>
    <p:restoredTop sz="58672" autoAdjust="0"/>
  </p:normalViewPr>
  <p:slideViewPr>
    <p:cSldViewPr snapToGrid="0" snapToObjects="1">
      <p:cViewPr varScale="1">
        <p:scale>
          <a:sx n="43" d="100"/>
          <a:sy n="43" d="100"/>
        </p:scale>
        <p:origin x="12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ap " userId="3b479b36-19a3-4159-af22-973aa1df77d9" providerId="ADAL" clId="{55A0F389-2FA9-402C-A998-7B640614D9D8}"/>
    <pc:docChg chg="modSld">
      <pc:chgData name="Jaap " userId="3b479b36-19a3-4159-af22-973aa1df77d9" providerId="ADAL" clId="{55A0F389-2FA9-402C-A998-7B640614D9D8}" dt="2017-09-21T11:29:19.809" v="0"/>
      <pc:docMkLst>
        <pc:docMk/>
      </pc:docMkLst>
      <pc:sldChg chg="modSp">
        <pc:chgData name="Jaap " userId="3b479b36-19a3-4159-af22-973aa1df77d9" providerId="ADAL" clId="{55A0F389-2FA9-402C-A998-7B640614D9D8}" dt="2017-09-21T11:29:19.809" v="0"/>
        <pc:sldMkLst>
          <pc:docMk/>
          <pc:sldMk cId="1904797942" sldId="261"/>
        </pc:sldMkLst>
        <pc:spChg chg="mod">
          <ac:chgData name="Jaap " userId="3b479b36-19a3-4159-af22-973aa1df77d9" providerId="ADAL" clId="{55A0F389-2FA9-402C-A998-7B640614D9D8}" dt="2017-09-21T11:29:19.809" v="0"/>
          <ac:spMkLst>
            <pc:docMk/>
            <pc:sldMk cId="1904797942" sldId="261"/>
            <ac:spMk id="9" creationId="{00000000-0000-0000-0000-000000000000}"/>
          </ac:spMkLst>
        </pc:spChg>
      </pc:sldChg>
      <pc:sldChg chg="modSp">
        <pc:chgData name="Jaap " userId="3b479b36-19a3-4159-af22-973aa1df77d9" providerId="ADAL" clId="{55A0F389-2FA9-402C-A998-7B640614D9D8}" dt="2017-09-21T11:29:19.809" v="0"/>
        <pc:sldMkLst>
          <pc:docMk/>
          <pc:sldMk cId="1724586126" sldId="262"/>
        </pc:sldMkLst>
        <pc:spChg chg="mod">
          <ac:chgData name="Jaap " userId="3b479b36-19a3-4159-af22-973aa1df77d9" providerId="ADAL" clId="{55A0F389-2FA9-402C-A998-7B640614D9D8}" dt="2017-09-21T11:29:19.809" v="0"/>
          <ac:spMkLst>
            <pc:docMk/>
            <pc:sldMk cId="1724586126" sldId="262"/>
            <ac:spMk id="8" creationId="{00000000-0000-0000-0000-000000000000}"/>
          </ac:spMkLst>
        </pc:spChg>
      </pc:sldChg>
      <pc:sldChg chg="modSp">
        <pc:chgData name="Jaap " userId="3b479b36-19a3-4159-af22-973aa1df77d9" providerId="ADAL" clId="{55A0F389-2FA9-402C-A998-7B640614D9D8}" dt="2017-09-21T11:29:19.809" v="0"/>
        <pc:sldMkLst>
          <pc:docMk/>
          <pc:sldMk cId="1859048968" sldId="268"/>
        </pc:sldMkLst>
        <pc:spChg chg="mod">
          <ac:chgData name="Jaap " userId="3b479b36-19a3-4159-af22-973aa1df77d9" providerId="ADAL" clId="{55A0F389-2FA9-402C-A998-7B640614D9D8}" dt="2017-09-21T11:29:19.809" v="0"/>
          <ac:spMkLst>
            <pc:docMk/>
            <pc:sldMk cId="1859048968" sldId="268"/>
            <ac:spMk id="9" creationId="{00000000-0000-0000-0000-000000000000}"/>
          </ac:spMkLst>
        </pc:spChg>
      </pc:sldChg>
      <pc:sldChg chg="modSp">
        <pc:chgData name="Jaap " userId="3b479b36-19a3-4159-af22-973aa1df77d9" providerId="ADAL" clId="{55A0F389-2FA9-402C-A998-7B640614D9D8}" dt="2017-09-21T11:29:19.809" v="0"/>
        <pc:sldMkLst>
          <pc:docMk/>
          <pc:sldMk cId="1296424973" sldId="269"/>
        </pc:sldMkLst>
        <pc:spChg chg="mod">
          <ac:chgData name="Jaap " userId="3b479b36-19a3-4159-af22-973aa1df77d9" providerId="ADAL" clId="{55A0F389-2FA9-402C-A998-7B640614D9D8}" dt="2017-09-21T11:29:19.809" v="0"/>
          <ac:spMkLst>
            <pc:docMk/>
            <pc:sldMk cId="1296424973" sldId="269"/>
            <ac:spMk id="8" creationId="{00000000-0000-0000-0000-000000000000}"/>
          </ac:spMkLst>
        </pc:spChg>
      </pc:sldChg>
      <pc:sldChg chg="modSp">
        <pc:chgData name="Jaap " userId="3b479b36-19a3-4159-af22-973aa1df77d9" providerId="ADAL" clId="{55A0F389-2FA9-402C-A998-7B640614D9D8}" dt="2017-09-21T11:29:19.809" v="0"/>
        <pc:sldMkLst>
          <pc:docMk/>
          <pc:sldMk cId="1716248926" sldId="278"/>
        </pc:sldMkLst>
        <pc:spChg chg="mod">
          <ac:chgData name="Jaap " userId="3b479b36-19a3-4159-af22-973aa1df77d9" providerId="ADAL" clId="{55A0F389-2FA9-402C-A998-7B640614D9D8}" dt="2017-09-21T11:29:19.809" v="0"/>
          <ac:spMkLst>
            <pc:docMk/>
            <pc:sldMk cId="1716248926" sldId="278"/>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A311C-DD8B-164B-A5B4-891FB44DF03B}" type="datetimeFigureOut">
              <a:t>14/11/2017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4D872-AB72-7141-BB7A-B591141434CC}" type="slidenum">
              <a:t>‹#›</a:t>
            </a:fld>
            <a:endParaRPr lang="en-US"/>
          </a:p>
        </p:txBody>
      </p:sp>
    </p:spTree>
    <p:extLst>
      <p:ext uri="{BB962C8B-B14F-4D97-AF65-F5344CB8AC3E}">
        <p14:creationId xmlns:p14="http://schemas.microsoft.com/office/powerpoint/2010/main" val="60437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how you can get in contact with me.</a:t>
            </a:r>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2</a:t>
            </a:fld>
            <a:endParaRPr lang="en-NL"/>
          </a:p>
        </p:txBody>
      </p:sp>
    </p:spTree>
    <p:extLst>
      <p:ext uri="{BB962C8B-B14F-4D97-AF65-F5344CB8AC3E}">
        <p14:creationId xmlns:p14="http://schemas.microsoft.com/office/powerpoint/2010/main" val="2008588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11</a:t>
            </a:fld>
            <a:endParaRPr lang="en-NL"/>
          </a:p>
        </p:txBody>
      </p:sp>
    </p:spTree>
    <p:extLst>
      <p:ext uri="{BB962C8B-B14F-4D97-AF65-F5344CB8AC3E}">
        <p14:creationId xmlns:p14="http://schemas.microsoft.com/office/powerpoint/2010/main" val="34671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for some demo!</a:t>
            </a:r>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12</a:t>
            </a:fld>
            <a:endParaRPr lang="en-NL"/>
          </a:p>
        </p:txBody>
      </p:sp>
    </p:spTree>
    <p:extLst>
      <p:ext uri="{BB962C8B-B14F-4D97-AF65-F5344CB8AC3E}">
        <p14:creationId xmlns:p14="http://schemas.microsoft.com/office/powerpoint/2010/main" val="181328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what’s ahead of us.</a:t>
            </a:r>
          </a:p>
          <a:p>
            <a:endParaRPr lang="en-US" dirty="0"/>
          </a:p>
          <a:p>
            <a:r>
              <a:rPr lang="en-US" dirty="0"/>
              <a:t>We’ll get into OVF and the benefits.</a:t>
            </a:r>
          </a:p>
          <a:p>
            <a:r>
              <a:rPr lang="en-US" dirty="0"/>
              <a:t>JEP (Just Enough Pester) to get you started with OVF</a:t>
            </a:r>
          </a:p>
          <a:p>
            <a:r>
              <a:rPr lang="en-US" dirty="0"/>
              <a:t>Some ideas on how to go about setting up your OVF tests</a:t>
            </a:r>
          </a:p>
          <a:p>
            <a:r>
              <a:rPr lang="en-US" dirty="0"/>
              <a:t>Quick show of hands, How many have used Pester and familiar with the basics of Pester?</a:t>
            </a:r>
          </a:p>
          <a:p>
            <a:endParaRPr lang="en-US" dirty="0"/>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3</a:t>
            </a:fld>
            <a:endParaRPr lang="en-NL"/>
          </a:p>
        </p:txBody>
      </p:sp>
    </p:spTree>
    <p:extLst>
      <p:ext uri="{BB962C8B-B14F-4D97-AF65-F5344CB8AC3E}">
        <p14:creationId xmlns:p14="http://schemas.microsoft.com/office/powerpoint/2010/main" val="82566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the reason OPS guys have a hard time writing tests is that we just want to get things done. Writing tests is all about refactoring you code to make sure it still produces to outcome you expected. I’ll be describing that in my next talk.</a:t>
            </a:r>
          </a:p>
          <a:p>
            <a:endParaRPr lang="en-US" dirty="0"/>
          </a:p>
          <a:p>
            <a:r>
              <a:rPr lang="en-US" dirty="0"/>
              <a:t>If I need to create a batch of users in AD. I’ll probably use a csv file. If I configure it with the right headers in place I can easily pipe that directly to the New-</a:t>
            </a:r>
            <a:r>
              <a:rPr lang="en-US" dirty="0" err="1"/>
              <a:t>ADUser</a:t>
            </a:r>
            <a:r>
              <a:rPr lang="en-US" dirty="0"/>
              <a:t> cmdlet!. Sure I could get creative and try mocking New-</a:t>
            </a:r>
            <a:r>
              <a:rPr lang="en-US" dirty="0" err="1"/>
              <a:t>ADUser</a:t>
            </a:r>
            <a:r>
              <a:rPr lang="en-US" dirty="0"/>
              <a:t>. When in doubt, less is more! Your test should have added value. If it’s complicated then you’re doing it wrong!</a:t>
            </a:r>
          </a:p>
          <a:p>
            <a:endParaRPr lang="en-US" dirty="0"/>
          </a:p>
          <a:p>
            <a:r>
              <a:rPr lang="en-US" dirty="0"/>
              <a:t>While learning about Pester I stumbled on a great example by Kevin Marquette doing Operation Validation. I had almost given up on Pester thinking “Well maybe  this is one tool I won’t be using frequently” When I saw his example it blew my mind… Wait you can do that??? After that Pester made sense to me as an Ops guy… Still working on the Dev part…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1184D872-AB72-7141-BB7A-B591141434CC}" type="slidenum">
              <a:rPr lang="en-NL" smtClean="0"/>
              <a:t>4</a:t>
            </a:fld>
            <a:endParaRPr lang="en-NL"/>
          </a:p>
        </p:txBody>
      </p:sp>
    </p:spTree>
    <p:extLst>
      <p:ext uri="{BB962C8B-B14F-4D97-AF65-F5344CB8AC3E}">
        <p14:creationId xmlns:p14="http://schemas.microsoft.com/office/powerpoint/2010/main" val="191527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gets me every time I sit down to write Pester test for my code. I get why testing your code is important, it’s all about refactoring, making sure that your code still does what it is suppose to after changes have been made. Ops are more interested in the outcome than the code being used. With OVF testing it’s about the end result. Did my (automated) process do what I expected?</a:t>
            </a:r>
          </a:p>
          <a:p>
            <a:endParaRPr lang="en-US" dirty="0"/>
          </a:p>
          <a:p>
            <a:r>
              <a:rPr lang="en-US" dirty="0"/>
              <a:t>See the ship? All the green dots are units test that passed. OVF is looking at the ship in it’s whole. It doesn’t do the ship any good to pass a million unit tests and still sink.</a:t>
            </a:r>
            <a:endParaRPr lang="en-NL" dirty="0"/>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5</a:t>
            </a:fld>
            <a:endParaRPr lang="en-NL"/>
          </a:p>
        </p:txBody>
      </p:sp>
    </p:spTree>
    <p:extLst>
      <p:ext uri="{BB962C8B-B14F-4D97-AF65-F5344CB8AC3E}">
        <p14:creationId xmlns:p14="http://schemas.microsoft.com/office/powerpoint/2010/main" val="1401403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 eyeballing the test results</a:t>
            </a:r>
          </a:p>
          <a:p>
            <a:r>
              <a:rPr lang="en-US" dirty="0"/>
              <a:t>Before OVF my validation would be a quick assessment of a few  “key” users. If I like what I see then I’d assume the rest is ok. And there in lease the rub… Assumptions… Is the mother of all… Right… Instead of eyeballing the results you should write OVF tests. </a:t>
            </a:r>
          </a:p>
          <a:p>
            <a:endParaRPr lang="en-US" b="1" dirty="0"/>
          </a:p>
          <a:p>
            <a:r>
              <a:rPr lang="en-US" b="1" dirty="0"/>
              <a:t>If possible use source</a:t>
            </a:r>
          </a:p>
          <a:p>
            <a:r>
              <a:rPr lang="en-US" dirty="0"/>
              <a:t>I say if possible, use it. The great thing about OVF is that you decide what needs to be in place. Ideally you will be using the input you used to automate a process to validate the outcome. If that isn’t the case you can still model the input to your liking. </a:t>
            </a:r>
          </a:p>
          <a:p>
            <a:endParaRPr lang="en-US" dirty="0"/>
          </a:p>
          <a:p>
            <a:r>
              <a:rPr lang="en-US" b="1" dirty="0"/>
              <a:t>Verify operational functionality</a:t>
            </a:r>
          </a:p>
          <a:p>
            <a:r>
              <a:rPr lang="en-US" dirty="0"/>
              <a:t>Think taking an environment  into production. If you weren’t part of the team that deployed it you can still use OVF to validate that it’s been deployed correctly once you know what is expected. If your still using a checklist, think OVF!</a:t>
            </a:r>
            <a:endParaRPr lang="en-NL" dirty="0"/>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6</a:t>
            </a:fld>
            <a:endParaRPr lang="en-NL"/>
          </a:p>
        </p:txBody>
      </p:sp>
    </p:spTree>
    <p:extLst>
      <p:ext uri="{BB962C8B-B14F-4D97-AF65-F5344CB8AC3E}">
        <p14:creationId xmlns:p14="http://schemas.microsoft.com/office/powerpoint/2010/main" val="138648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go through Just Enough Pester coverage for OVF so you get an idea how you can go about creating your own test</a:t>
            </a:r>
          </a:p>
          <a:p>
            <a:endParaRPr lang="en-US" dirty="0"/>
          </a:p>
          <a:p>
            <a:r>
              <a:rPr lang="en-US" dirty="0"/>
              <a:t>Next I’ll show you my infamous AD OVF test</a:t>
            </a:r>
          </a:p>
          <a:p>
            <a:endParaRPr lang="en-US" dirty="0"/>
          </a:p>
          <a:p>
            <a:r>
              <a:rPr lang="en-US" dirty="0"/>
              <a:t>And last some OVF </a:t>
            </a:r>
            <a:r>
              <a:rPr lang="en-US" dirty="0" err="1"/>
              <a:t>Gotcha’s</a:t>
            </a:r>
            <a:endParaRPr lang="en-US" dirty="0"/>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7</a:t>
            </a:fld>
            <a:endParaRPr lang="en-NL"/>
          </a:p>
        </p:txBody>
      </p:sp>
    </p:spTree>
    <p:extLst>
      <p:ext uri="{BB962C8B-B14F-4D97-AF65-F5344CB8AC3E}">
        <p14:creationId xmlns:p14="http://schemas.microsoft.com/office/powerpoint/2010/main" val="2367411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Describe</a:t>
            </a:r>
          </a:p>
          <a:p>
            <a:r>
              <a:rPr lang="en-US" dirty="0"/>
              <a:t>Everything starts with the Describe block. Describe represents everything that happens within it.</a:t>
            </a:r>
          </a:p>
          <a:p>
            <a:endParaRPr lang="en-US" dirty="0"/>
          </a:p>
          <a:p>
            <a:r>
              <a:rPr lang="en-US" b="1" dirty="0"/>
              <a:t>Context</a:t>
            </a:r>
          </a:p>
          <a:p>
            <a:r>
              <a:rPr lang="en-US" dirty="0"/>
              <a:t>Context provides a logical grouping for your assertions (It blocks)</a:t>
            </a:r>
          </a:p>
          <a:p>
            <a:endParaRPr lang="en-US" dirty="0"/>
          </a:p>
          <a:p>
            <a:r>
              <a:rPr lang="en-US" b="1" dirty="0"/>
              <a:t>It</a:t>
            </a:r>
          </a:p>
          <a:p>
            <a:r>
              <a:rPr lang="en-US" dirty="0"/>
              <a:t>These can either exist in Describe or Context block. This is where the magic happens. Here’s where the assertions take place and will either pass or fail a test. Keep the It block as clean and as simple as possible</a:t>
            </a:r>
          </a:p>
          <a:p>
            <a:endParaRPr lang="en-US" dirty="0"/>
          </a:p>
          <a:p>
            <a:r>
              <a:rPr lang="en-US" b="1" dirty="0"/>
              <a:t>Before- After-</a:t>
            </a:r>
          </a:p>
          <a:p>
            <a:r>
              <a:rPr lang="en-US" b="0" dirty="0"/>
              <a:t>The </a:t>
            </a:r>
            <a:r>
              <a:rPr lang="en-US" b="0" dirty="0" err="1"/>
              <a:t>BeforeAll</a:t>
            </a:r>
            <a:r>
              <a:rPr lang="en-US" b="0" dirty="0"/>
              <a:t>, </a:t>
            </a:r>
            <a:r>
              <a:rPr lang="en-US" b="0" dirty="0" err="1"/>
              <a:t>BeforeEach,AfterAll</a:t>
            </a:r>
            <a:r>
              <a:rPr lang="en-US" b="0" dirty="0"/>
              <a:t> and </a:t>
            </a:r>
            <a:r>
              <a:rPr lang="en-US" b="0" dirty="0" err="1"/>
              <a:t>AfterEach</a:t>
            </a:r>
            <a:r>
              <a:rPr lang="en-US" b="0" dirty="0"/>
              <a:t> can contain code you need to get things set up.</a:t>
            </a:r>
          </a:p>
          <a:p>
            <a:r>
              <a:rPr lang="en-US" b="0" dirty="0" err="1"/>
              <a:t>BeforeAll</a:t>
            </a:r>
            <a:r>
              <a:rPr lang="en-US" b="0" dirty="0"/>
              <a:t> run before any It block runs. </a:t>
            </a:r>
            <a:r>
              <a:rPr lang="en-US" b="0" dirty="0" err="1"/>
              <a:t>AfterAll</a:t>
            </a:r>
            <a:r>
              <a:rPr lang="en-US" b="0" dirty="0"/>
              <a:t> runs after all It </a:t>
            </a:r>
            <a:r>
              <a:rPr lang="en-US" b="0" dirty="0" err="1"/>
              <a:t>bloack</a:t>
            </a:r>
            <a:r>
              <a:rPr lang="en-US" b="0" dirty="0"/>
              <a:t> ran.</a:t>
            </a:r>
          </a:p>
          <a:p>
            <a:r>
              <a:rPr lang="en-US" b="0" dirty="0" err="1"/>
              <a:t>BeforeEach</a:t>
            </a:r>
            <a:r>
              <a:rPr lang="en-US" b="0" dirty="0"/>
              <a:t> run before each It block, so if you have 5 It Blocks </a:t>
            </a:r>
            <a:r>
              <a:rPr lang="en-US" b="0" dirty="0" err="1"/>
              <a:t>BeforeEach</a:t>
            </a:r>
            <a:r>
              <a:rPr lang="en-US" b="0" dirty="0"/>
              <a:t> will run 5 times. Same goes for </a:t>
            </a:r>
            <a:r>
              <a:rPr lang="en-US" b="0" dirty="0" err="1"/>
              <a:t>AfterEach</a:t>
            </a:r>
            <a:r>
              <a:rPr lang="en-US" b="0" dirty="0"/>
              <a:t>.</a:t>
            </a:r>
          </a:p>
          <a:p>
            <a:endParaRPr lang="en-US" dirty="0"/>
          </a:p>
          <a:p>
            <a:r>
              <a:rPr lang="en-US" b="1" dirty="0"/>
              <a:t>Testcases</a:t>
            </a:r>
          </a:p>
          <a:p>
            <a:r>
              <a:rPr lang="en-US" dirty="0"/>
              <a:t>Testcases cases are a great to pass a set of </a:t>
            </a:r>
            <a:r>
              <a:rPr lang="en-US" dirty="0" err="1"/>
              <a:t>parametes</a:t>
            </a:r>
            <a:r>
              <a:rPr lang="en-US" dirty="0"/>
              <a:t> to an It block to test different scenarios. Basically testcases are just </a:t>
            </a:r>
            <a:r>
              <a:rPr lang="en-US" dirty="0" err="1"/>
              <a:t>Hashtables</a:t>
            </a:r>
            <a:r>
              <a:rPr lang="en-US" dirty="0"/>
              <a:t> holding values for a specific scenario. Be sure to add a few scenarios that will fail! Remember, never trust a test that doesn’t fail!</a:t>
            </a:r>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8</a:t>
            </a:fld>
            <a:endParaRPr lang="en-NL"/>
          </a:p>
        </p:txBody>
      </p:sp>
    </p:spTree>
    <p:extLst>
      <p:ext uri="{BB962C8B-B14F-4D97-AF65-F5344CB8AC3E}">
        <p14:creationId xmlns:p14="http://schemas.microsoft.com/office/powerpoint/2010/main" val="151930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Create snapshots</a:t>
            </a:r>
          </a:p>
          <a:p>
            <a:r>
              <a:rPr lang="en-US" dirty="0"/>
              <a:t>So the way I start with writing OVF is creating a snapshot. The snapshot is where I’ll gather what the current status is of what I’m testing. This will usually be a series of Get cmdlets in PowerShell. I’ve been asked on numerous occasions why use a snapshot?</a:t>
            </a:r>
          </a:p>
          <a:p>
            <a:endParaRPr lang="en-US" dirty="0"/>
          </a:p>
          <a:p>
            <a:pPr marL="171450" indent="-171450">
              <a:buFont typeface="Arial" panose="020B0604020202020204" pitchFamily="34" charset="0"/>
              <a:buChar char="•"/>
            </a:pPr>
            <a:r>
              <a:rPr lang="de-DE" sz="1200" dirty="0" err="1">
                <a:solidFill>
                  <a:schemeClr val="bg1"/>
                </a:solidFill>
                <a:latin typeface="Lucida Console" panose="020B0609040504020204" pitchFamily="49" charset="0"/>
              </a:rPr>
              <a:t>Captures</a:t>
            </a:r>
            <a:r>
              <a:rPr lang="de-DE" sz="1200" dirty="0">
                <a:solidFill>
                  <a:schemeClr val="bg1"/>
                </a:solidFill>
                <a:latin typeface="Lucida Console" panose="020B0609040504020204" pitchFamily="49" charset="0"/>
              </a:rPr>
              <a:t> a </a:t>
            </a:r>
            <a:r>
              <a:rPr lang="de-DE" sz="1200" dirty="0" err="1">
                <a:solidFill>
                  <a:schemeClr val="bg1"/>
                </a:solidFill>
                <a:latin typeface="Lucida Console" panose="020B0609040504020204" pitchFamily="49" charset="0"/>
              </a:rPr>
              <a:t>specific</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state</a:t>
            </a:r>
            <a:r>
              <a:rPr lang="de-DE" sz="1200" dirty="0">
                <a:solidFill>
                  <a:schemeClr val="bg1"/>
                </a:solidFill>
                <a:latin typeface="Lucida Console" panose="020B0609040504020204" pitchFamily="49" charset="0"/>
              </a:rPr>
              <a:t> in </a:t>
            </a:r>
            <a:r>
              <a:rPr lang="de-DE" sz="1200" dirty="0" err="1">
                <a:solidFill>
                  <a:schemeClr val="bg1"/>
                </a:solidFill>
                <a:latin typeface="Lucida Console" panose="020B0609040504020204" pitchFamily="49" charset="0"/>
              </a:rPr>
              <a:t>point</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of</a:t>
            </a:r>
            <a:r>
              <a:rPr lang="de-DE" sz="1200" dirty="0">
                <a:solidFill>
                  <a:schemeClr val="bg1"/>
                </a:solidFill>
                <a:latin typeface="Lucida Console" panose="020B0609040504020204" pitchFamily="49" charset="0"/>
              </a:rPr>
              <a:t> time. Things </a:t>
            </a:r>
            <a:r>
              <a:rPr lang="de-DE" sz="1200" dirty="0" err="1">
                <a:solidFill>
                  <a:schemeClr val="bg1"/>
                </a:solidFill>
                <a:latin typeface="Lucida Console" panose="020B0609040504020204" pitchFamily="49" charset="0"/>
              </a:rPr>
              <a:t>change</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sometimes</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unintentionally</a:t>
            </a:r>
            <a:r>
              <a:rPr lang="de-DE" sz="1200" dirty="0">
                <a:solidFill>
                  <a:schemeClr val="bg1"/>
                </a:solidFill>
                <a:latin typeface="Lucida Console" panose="020B0609040504020204" pitchFamily="49" charset="0"/>
              </a:rPr>
              <a:t>. Having </a:t>
            </a:r>
            <a:r>
              <a:rPr lang="de-DE" sz="1200" dirty="0" err="1">
                <a:solidFill>
                  <a:schemeClr val="bg1"/>
                </a:solidFill>
                <a:latin typeface="Lucida Console" panose="020B0609040504020204" pitchFamily="49" charset="0"/>
              </a:rPr>
              <a:t>various</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snapshot</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can</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help</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you</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assess</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when</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something</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has</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changed</a:t>
            </a:r>
            <a:r>
              <a:rPr lang="de-DE" sz="1200" dirty="0">
                <a:solidFill>
                  <a:schemeClr val="bg1"/>
                </a:solidFill>
                <a:latin typeface="Lucida Console" panose="020B0609040504020204" pitchFamily="49" charset="0"/>
              </a:rPr>
              <a:t>.</a:t>
            </a:r>
          </a:p>
          <a:p>
            <a:pPr marL="171450" indent="-171450">
              <a:buFont typeface="Arial" panose="020B0604020202020204" pitchFamily="34" charset="0"/>
              <a:buChar char="•"/>
            </a:pPr>
            <a:r>
              <a:rPr lang="de-DE" sz="1200" dirty="0" err="1">
                <a:solidFill>
                  <a:schemeClr val="bg1"/>
                </a:solidFill>
                <a:latin typeface="Lucida Console" panose="020B0609040504020204" pitchFamily="49" charset="0"/>
              </a:rPr>
              <a:t>Accumilates</a:t>
            </a:r>
            <a:r>
              <a:rPr lang="de-DE" sz="1200" dirty="0">
                <a:solidFill>
                  <a:schemeClr val="bg1"/>
                </a:solidFill>
                <a:latin typeface="Lucida Console" panose="020B0609040504020204" pitchFamily="49" charset="0"/>
              </a:rPr>
              <a:t> a </a:t>
            </a:r>
            <a:r>
              <a:rPr lang="de-DE" sz="1200" dirty="0" err="1">
                <a:solidFill>
                  <a:schemeClr val="bg1"/>
                </a:solidFill>
                <a:latin typeface="Lucida Console" panose="020B0609040504020204" pitchFamily="49" charset="0"/>
              </a:rPr>
              <a:t>history</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of</a:t>
            </a:r>
            <a:r>
              <a:rPr lang="de-DE" sz="1200" dirty="0">
                <a:solidFill>
                  <a:schemeClr val="bg1"/>
                </a:solidFill>
                <a:latin typeface="Lucida Console" panose="020B0609040504020204" pitchFamily="49" charset="0"/>
              </a:rPr>
              <a:t> Information. Great </a:t>
            </a:r>
            <a:r>
              <a:rPr lang="de-DE" sz="1200" dirty="0" err="1">
                <a:solidFill>
                  <a:schemeClr val="bg1"/>
                </a:solidFill>
                <a:latin typeface="Lucida Console" panose="020B0609040504020204" pitchFamily="49" charset="0"/>
              </a:rPr>
              <a:t>for</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data</a:t>
            </a:r>
            <a:r>
              <a:rPr lang="de-DE" sz="1200" dirty="0">
                <a:solidFill>
                  <a:schemeClr val="bg1"/>
                </a:solidFill>
                <a:latin typeface="Lucida Console" panose="020B0609040504020204" pitchFamily="49" charset="0"/>
              </a:rPr>
              <a:t>-mining</a:t>
            </a:r>
          </a:p>
          <a:p>
            <a:pPr marL="171450" indent="-171450">
              <a:buFont typeface="Arial" panose="020B0604020202020204" pitchFamily="34" charset="0"/>
              <a:buChar char="•"/>
            </a:pPr>
            <a:r>
              <a:rPr lang="de-DE" sz="1200" dirty="0">
                <a:solidFill>
                  <a:schemeClr val="bg1"/>
                </a:solidFill>
                <a:latin typeface="Lucida Console" panose="020B0609040504020204" pitchFamily="49" charset="0"/>
              </a:rPr>
              <a:t>Gateway </a:t>
            </a:r>
            <a:r>
              <a:rPr lang="de-DE" sz="1200" dirty="0" err="1">
                <a:solidFill>
                  <a:schemeClr val="bg1"/>
                </a:solidFill>
                <a:latin typeface="Lucida Console" panose="020B0609040504020204" pitchFamily="49" charset="0"/>
              </a:rPr>
              <a:t>to</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other</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processes</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I‘ve</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used</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the</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snapshot</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to</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generate</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Pscribo</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documents</a:t>
            </a:r>
            <a:r>
              <a:rPr lang="de-DE" sz="1200" dirty="0">
                <a:solidFill>
                  <a:schemeClr val="bg1"/>
                </a:solidFill>
                <a:latin typeface="Lucida Console" panose="020B0609040504020204" pitchFamily="49" charset="0"/>
              </a:rPr>
              <a:t>, but also send </a:t>
            </a:r>
            <a:r>
              <a:rPr lang="de-DE" sz="1200" dirty="0" err="1">
                <a:solidFill>
                  <a:schemeClr val="bg1"/>
                </a:solidFill>
                <a:latin typeface="Lucida Console" panose="020B0609040504020204" pitchFamily="49" charset="0"/>
              </a:rPr>
              <a:t>data</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to</a:t>
            </a:r>
            <a:r>
              <a:rPr lang="de-DE" sz="1200" dirty="0">
                <a:solidFill>
                  <a:schemeClr val="bg1"/>
                </a:solidFill>
                <a:latin typeface="Lucida Console" panose="020B0609040504020204" pitchFamily="49" charset="0"/>
              </a:rPr>
              <a:t> a </a:t>
            </a:r>
            <a:r>
              <a:rPr lang="de-DE" sz="1200" dirty="0" err="1">
                <a:solidFill>
                  <a:schemeClr val="bg1"/>
                </a:solidFill>
                <a:latin typeface="Lucida Console" panose="020B0609040504020204" pitchFamily="49" charset="0"/>
              </a:rPr>
              <a:t>slack</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channel</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if</a:t>
            </a:r>
            <a:r>
              <a:rPr lang="de-DE" sz="1200" dirty="0">
                <a:solidFill>
                  <a:schemeClr val="bg1"/>
                </a:solidFill>
                <a:latin typeface="Lucida Console" panose="020B0609040504020204" pitchFamily="49" charset="0"/>
              </a:rPr>
              <a:t> </a:t>
            </a:r>
            <a:r>
              <a:rPr lang="de-DE" sz="1200" dirty="0" err="1">
                <a:solidFill>
                  <a:schemeClr val="bg1"/>
                </a:solidFill>
                <a:latin typeface="Lucida Console" panose="020B0609040504020204" pitchFamily="49" charset="0"/>
              </a:rPr>
              <a:t>necessary</a:t>
            </a:r>
            <a:r>
              <a:rPr lang="de-DE" sz="1200" dirty="0">
                <a:solidFill>
                  <a:schemeClr val="bg1"/>
                </a:solidFill>
                <a:latin typeface="Lucida Console" panose="020B0609040504020204" pitchFamily="49" charset="0"/>
              </a:rPr>
              <a:t>.</a:t>
            </a:r>
          </a:p>
          <a:p>
            <a:endParaRPr lang="en-US" b="1" dirty="0"/>
          </a:p>
          <a:p>
            <a:r>
              <a:rPr lang="en-US" b="1" dirty="0"/>
              <a:t>If possible use source</a:t>
            </a:r>
          </a:p>
          <a:p>
            <a:r>
              <a:rPr lang="en-US" dirty="0"/>
              <a:t>I say if possible, use it. The great thing about OVF is that you decide what needs to be in place. Ideally you will be using the input you used to automate a process to validate the outcome. If that isn’t the case you can still model the input to your liking.</a:t>
            </a:r>
          </a:p>
          <a:p>
            <a:endParaRPr lang="en-US" dirty="0"/>
          </a:p>
          <a:p>
            <a:r>
              <a:rPr lang="en-US" b="1" dirty="0"/>
              <a:t>Verify operational functionality</a:t>
            </a:r>
          </a:p>
          <a:p>
            <a:r>
              <a:rPr lang="en-US" dirty="0"/>
              <a:t>Think taking an environment  into production. If you weren’t part of the team that deployed it you can still use OVF to validate that it’s been deployed correctly once you know what is expected. If your still using a checklist, think OVF!</a:t>
            </a:r>
            <a:endParaRPr lang="en-NL" dirty="0"/>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9</a:t>
            </a:fld>
            <a:endParaRPr lang="en-NL"/>
          </a:p>
        </p:txBody>
      </p:sp>
    </p:spTree>
    <p:extLst>
      <p:ext uri="{BB962C8B-B14F-4D97-AF65-F5344CB8AC3E}">
        <p14:creationId xmlns:p14="http://schemas.microsoft.com/office/powerpoint/2010/main" val="312426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go through Just Enough Pester coverage for OVF so you get an idea how you can go about creating your own test</a:t>
            </a:r>
          </a:p>
          <a:p>
            <a:endParaRPr lang="en-US" dirty="0"/>
          </a:p>
          <a:p>
            <a:r>
              <a:rPr lang="en-US" dirty="0"/>
              <a:t>Next I’ll show you my infamous AD OVF test</a:t>
            </a:r>
          </a:p>
          <a:p>
            <a:endParaRPr lang="en-US" dirty="0"/>
          </a:p>
          <a:p>
            <a:r>
              <a:rPr lang="en-US" dirty="0"/>
              <a:t>And last some OVF </a:t>
            </a:r>
            <a:r>
              <a:rPr lang="en-US" dirty="0" err="1"/>
              <a:t>Gotcha’s</a:t>
            </a:r>
            <a:endParaRPr lang="en-US" dirty="0"/>
          </a:p>
          <a:p>
            <a:endParaRPr lang="en-NL" dirty="0"/>
          </a:p>
        </p:txBody>
      </p:sp>
      <p:sp>
        <p:nvSpPr>
          <p:cNvPr id="4" name="Slide Number Placeholder 3"/>
          <p:cNvSpPr>
            <a:spLocks noGrp="1"/>
          </p:cNvSpPr>
          <p:nvPr>
            <p:ph type="sldNum" sz="quarter" idx="10"/>
          </p:nvPr>
        </p:nvSpPr>
        <p:spPr/>
        <p:txBody>
          <a:bodyPr/>
          <a:lstStyle/>
          <a:p>
            <a:fld id="{1184D872-AB72-7141-BB7A-B591141434CC}" type="slidenum">
              <a:rPr lang="en-NL" smtClean="0"/>
              <a:t>10</a:t>
            </a:fld>
            <a:endParaRPr lang="en-NL"/>
          </a:p>
        </p:txBody>
      </p:sp>
    </p:spTree>
    <p:extLst>
      <p:ext uri="{BB962C8B-B14F-4D97-AF65-F5344CB8AC3E}">
        <p14:creationId xmlns:p14="http://schemas.microsoft.com/office/powerpoint/2010/main" val="2607294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585AEA-614B-7045-B3D9-61FEC86204D9}"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5455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6024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5AEA-614B-7045-B3D9-61FEC86204D9}"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115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85AEA-614B-7045-B3D9-61FEC86204D9}"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21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585AEA-614B-7045-B3D9-61FEC86204D9}"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73638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585AEA-614B-7045-B3D9-61FEC86204D9}"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20754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85AEA-614B-7045-B3D9-61FEC86204D9}"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6201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96165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30594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85AEA-614B-7045-B3D9-61FEC86204D9}" type="datetimeFigureOut">
              <a:rPr lang="en-US" smtClean="0"/>
              <a:t>11/14/2017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32373-50DB-6044-AFD5-11E5968047D8}"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pester/Pester/wiki" TargetMode="External"/><Relationship Id="rId3" Type="http://schemas.openxmlformats.org/officeDocument/2006/relationships/image" Target="../media/image7.jpg"/><Relationship Id="rId7" Type="http://schemas.openxmlformats.org/officeDocument/2006/relationships/hyperlink" Target="https://www.sapien.com/blog/topics/peste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hub.com/PowerShell/PowerShell/blob/master/docs/testing-guidelines/WritingPesterTests.md" TargetMode="External"/><Relationship Id="rId5" Type="http://schemas.openxmlformats.org/officeDocument/2006/relationships/hyperlink" Target="https://jamesone111.wordpress.com/2016/06/01/a-different-pitch-for-pester/" TargetMode="External"/><Relationship Id="rId4" Type="http://schemas.openxmlformats.org/officeDocument/2006/relationships/image" Target="../media/image2.jpg"/><Relationship Id="rId9" Type="http://schemas.openxmlformats.org/officeDocument/2006/relationships/hyperlink" Target="https://leanpub.com/pesterboo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ttp://community.idera.com/members/irwins" TargetMode="External"/><Relationship Id="rId3" Type="http://schemas.openxmlformats.org/officeDocument/2006/relationships/image" Target="../media/image7.jpg"/><Relationship Id="rId7" Type="http://schemas.openxmlformats.org/officeDocument/2006/relationships/hyperlink" Target="https://twitter.com/IrwinStracha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irwins" TargetMode="External"/><Relationship Id="rId5" Type="http://schemas.openxmlformats.org/officeDocument/2006/relationships/hyperlink" Target="https://pshirwin.wordpress.com/" TargetMode="External"/><Relationship Id="rId4" Type="http://schemas.openxmlformats.org/officeDocument/2006/relationships/image" Target="../media/image2.jp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2480" b="16998"/>
          <a:stretch/>
        </p:blipFill>
        <p:spPr>
          <a:xfrm>
            <a:off x="1" y="0"/>
            <a:ext cx="12192000" cy="5731934"/>
          </a:xfrm>
          <a:prstGeom prst="rect">
            <a:avLst/>
          </a:prstGeom>
        </p:spPr>
      </p:pic>
      <p:sp>
        <p:nvSpPr>
          <p:cNvPr id="9" name="Rectangle 8"/>
          <p:cNvSpPr/>
          <p:nvPr/>
        </p:nvSpPr>
        <p:spPr>
          <a:xfrm>
            <a:off x="0" y="0"/>
            <a:ext cx="4419238" cy="584775"/>
          </a:xfrm>
          <a:prstGeom prst="rect">
            <a:avLst/>
          </a:prstGeom>
          <a:noFill/>
        </p:spPr>
        <p:txBody>
          <a:bodyPr wrap="square" lIns="91440" tIns="45720" rIns="91440" bIns="45720">
            <a:spAutoFit/>
          </a:bodyPr>
          <a:lstStyle/>
          <a:p>
            <a:r>
              <a:rPr lang="en-US" sz="28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r>
              <a:rPr lang="en-US" sz="32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Asia</a:t>
            </a:r>
          </a:p>
        </p:txBody>
      </p:sp>
      <p:pic>
        <p:nvPicPr>
          <p:cNvPr id="11" name="Picture 10"/>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10" name="Picture 9"/>
          <p:cNvPicPr>
            <a:picLocks noChangeAspect="1"/>
          </p:cNvPicPr>
          <p:nvPr/>
        </p:nvPicPr>
        <p:blipFill>
          <a:blip r:embed="rId4"/>
          <a:stretch>
            <a:fillRect/>
          </a:stretch>
        </p:blipFill>
        <p:spPr>
          <a:xfrm>
            <a:off x="3388672" y="6169589"/>
            <a:ext cx="1503542" cy="32019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770" y="5969689"/>
            <a:ext cx="1672721" cy="720000"/>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4F1A41B8-3A75-4F09-94F1-326EB4FF4F25}"/>
              </a:ext>
            </a:extLst>
          </p:cNvPr>
          <p:cNvPicPr>
            <a:picLocks noChangeAspect="1"/>
          </p:cNvPicPr>
          <p:nvPr/>
        </p:nvPicPr>
        <p:blipFill>
          <a:blip r:embed="rId6"/>
          <a:stretch>
            <a:fillRect/>
          </a:stretch>
        </p:blipFill>
        <p:spPr>
          <a:xfrm>
            <a:off x="9834794" y="5999905"/>
            <a:ext cx="1695450" cy="53340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887" y="5813460"/>
            <a:ext cx="946229" cy="1032456"/>
          </a:xfrm>
          <a:prstGeom prst="rect">
            <a:avLst/>
          </a:prstGeom>
        </p:spPr>
      </p:pic>
      <p:sp>
        <p:nvSpPr>
          <p:cNvPr id="13" name="TextBox 12">
            <a:extLst>
              <a:ext uri="{FF2B5EF4-FFF2-40B4-BE49-F238E27FC236}">
                <a16:creationId xmlns:a16="http://schemas.microsoft.com/office/drawing/2014/main" id="{7AD866D0-A10C-45D1-ADFA-7D6DC1D482E6}"/>
              </a:ext>
            </a:extLst>
          </p:cNvPr>
          <p:cNvSpPr txBox="1"/>
          <p:nvPr/>
        </p:nvSpPr>
        <p:spPr>
          <a:xfrm>
            <a:off x="321829" y="3274291"/>
            <a:ext cx="7043301" cy="584775"/>
          </a:xfrm>
          <a:prstGeom prst="rect">
            <a:avLst/>
          </a:prstGeom>
          <a:noFill/>
        </p:spPr>
        <p:txBody>
          <a:bodyPr wrap="square" rtlCol="0">
            <a:spAutoFit/>
          </a:bodyPr>
          <a:lstStyle/>
          <a:p>
            <a:r>
              <a:rPr lang="en-US" sz="3200" b="1" dirty="0">
                <a:solidFill>
                  <a:schemeClr val="bg1"/>
                </a:solidFill>
              </a:rPr>
              <a:t>Infrastructure validation using Pester</a:t>
            </a:r>
            <a:endParaRPr lang="en-NL" b="1" dirty="0">
              <a:solidFill>
                <a:schemeClr val="bg1"/>
              </a:solidFill>
            </a:endParaRPr>
          </a:p>
        </p:txBody>
      </p:sp>
    </p:spTree>
    <p:extLst>
      <p:ext uri="{BB962C8B-B14F-4D97-AF65-F5344CB8AC3E}">
        <p14:creationId xmlns:p14="http://schemas.microsoft.com/office/powerpoint/2010/main" val="200300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075257" y="6153681"/>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Rectangle 1">
            <a:extLst>
              <a:ext uri="{FF2B5EF4-FFF2-40B4-BE49-F238E27FC236}">
                <a16:creationId xmlns:a16="http://schemas.microsoft.com/office/drawing/2014/main" id="{D62DF04F-8F9E-4E50-8856-5EF8152CBFAD}"/>
              </a:ext>
            </a:extLst>
          </p:cNvPr>
          <p:cNvSpPr/>
          <p:nvPr/>
        </p:nvSpPr>
        <p:spPr>
          <a:xfrm>
            <a:off x="761999" y="947798"/>
            <a:ext cx="8243455" cy="4031873"/>
          </a:xfrm>
          <a:prstGeom prst="rect">
            <a:avLst/>
          </a:prstGeom>
        </p:spPr>
        <p:txBody>
          <a:bodyPr wrap="square">
            <a:spAutoFit/>
          </a:bodyPr>
          <a:lstStyle/>
          <a:p>
            <a:pPr marL="285750" indent="-285750">
              <a:buFont typeface="Arial" panose="020B0604020202020204" pitchFamily="34" charset="0"/>
              <a:buChar char="•"/>
            </a:pPr>
            <a:r>
              <a:rPr lang="de-DE" sz="3200" dirty="0">
                <a:latin typeface="Lucida Console" panose="020B0609040504020204" pitchFamily="49" charset="0"/>
              </a:rPr>
              <a:t>JEP (Just </a:t>
            </a:r>
            <a:r>
              <a:rPr lang="de-DE" sz="3200" dirty="0" err="1">
                <a:latin typeface="Lucida Console" panose="020B0609040504020204" pitchFamily="49" charset="0"/>
              </a:rPr>
              <a:t>Enough</a:t>
            </a:r>
            <a:r>
              <a:rPr lang="de-DE" sz="3200" dirty="0">
                <a:latin typeface="Lucida Console" panose="020B0609040504020204" pitchFamily="49" charset="0"/>
              </a:rPr>
              <a:t> </a:t>
            </a:r>
            <a:r>
              <a:rPr lang="de-DE" sz="3200" dirty="0" err="1">
                <a:latin typeface="Lucida Console" panose="020B0609040504020204" pitchFamily="49" charset="0"/>
              </a:rPr>
              <a:t>Pester</a:t>
            </a:r>
            <a:r>
              <a:rPr lang="de-DE" sz="3200" dirty="0">
                <a:latin typeface="Lucida Console" panose="020B0609040504020204" pitchFamily="49" charset="0"/>
              </a:rPr>
              <a:t>) </a:t>
            </a:r>
            <a:r>
              <a:rPr lang="de-DE" sz="3200" dirty="0" err="1">
                <a:latin typeface="Lucida Console" panose="020B0609040504020204" pitchFamily="49" charset="0"/>
              </a:rPr>
              <a:t>for</a:t>
            </a:r>
            <a:r>
              <a:rPr lang="de-DE" sz="3200" dirty="0">
                <a:latin typeface="Lucida Console" panose="020B0609040504020204" pitchFamily="49" charset="0"/>
              </a:rPr>
              <a:t> OVF.</a:t>
            </a:r>
          </a:p>
          <a:p>
            <a:endParaRPr lang="de-DE" sz="3200" dirty="0">
              <a:latin typeface="Lucida Console" panose="020B0609040504020204" pitchFamily="49" charset="0"/>
            </a:endParaRPr>
          </a:p>
          <a:p>
            <a:pPr marL="285750" indent="-285750">
              <a:buFont typeface="Arial" panose="020B0604020202020204" pitchFamily="34" charset="0"/>
              <a:buChar char="•"/>
            </a:pPr>
            <a:r>
              <a:rPr lang="de-DE" sz="3200" dirty="0">
                <a:latin typeface="Lucida Console" panose="020B0609040504020204" pitchFamily="49" charset="0"/>
              </a:rPr>
              <a:t>AD OVF</a:t>
            </a:r>
          </a:p>
          <a:p>
            <a:pPr marL="742950" lvl="1" indent="-285750">
              <a:buFont typeface="Arial" panose="020B0604020202020204" pitchFamily="34" charset="0"/>
              <a:buChar char="•"/>
            </a:pPr>
            <a:r>
              <a:rPr lang="de-DE" sz="3200" dirty="0">
                <a:latin typeface="Lucida Console" panose="020B0609040504020204" pitchFamily="49" charset="0"/>
              </a:rPr>
              <a:t>AD </a:t>
            </a:r>
            <a:r>
              <a:rPr lang="de-DE" sz="3200" dirty="0" err="1">
                <a:latin typeface="Lucida Console" panose="020B0609040504020204" pitchFamily="49" charset="0"/>
              </a:rPr>
              <a:t>snapshot</a:t>
            </a:r>
            <a:endParaRPr lang="de-DE" sz="3200" dirty="0">
              <a:latin typeface="Lucida Console" panose="020B0609040504020204" pitchFamily="49" charset="0"/>
            </a:endParaRPr>
          </a:p>
          <a:p>
            <a:pPr marL="742950" lvl="1" indent="-285750">
              <a:buFont typeface="Arial" panose="020B0604020202020204" pitchFamily="34" charset="0"/>
              <a:buChar char="•"/>
            </a:pPr>
            <a:r>
              <a:rPr lang="de-DE" sz="3200" dirty="0">
                <a:latin typeface="Lucida Console" panose="020B0609040504020204" pitchFamily="49" charset="0"/>
              </a:rPr>
              <a:t>AD Operation </a:t>
            </a:r>
            <a:r>
              <a:rPr lang="de-DE" sz="3200" dirty="0" err="1">
                <a:latin typeface="Lucida Console" panose="020B0609040504020204" pitchFamily="49" charset="0"/>
              </a:rPr>
              <a:t>readiness</a:t>
            </a:r>
            <a:endParaRPr lang="de-DE" sz="3200" dirty="0">
              <a:latin typeface="Lucida Console" panose="020B0609040504020204" pitchFamily="49" charset="0"/>
            </a:endParaRPr>
          </a:p>
          <a:p>
            <a:pPr marL="742950" lvl="1" indent="-285750">
              <a:buFont typeface="Arial" panose="020B0604020202020204" pitchFamily="34" charset="0"/>
              <a:buChar char="•"/>
            </a:pPr>
            <a:endParaRPr lang="de-DE" sz="3200" dirty="0">
              <a:latin typeface="Lucida Console" panose="020B0609040504020204" pitchFamily="49" charset="0"/>
            </a:endParaRPr>
          </a:p>
          <a:p>
            <a:pPr marL="285750" indent="-285750">
              <a:buFont typeface="Arial" panose="020B0604020202020204" pitchFamily="34" charset="0"/>
              <a:buChar char="•"/>
            </a:pPr>
            <a:r>
              <a:rPr lang="de-DE" sz="3200" dirty="0">
                <a:latin typeface="Lucida Console" panose="020B0609040504020204" pitchFamily="49" charset="0"/>
              </a:rPr>
              <a:t>OVF </a:t>
            </a:r>
            <a:r>
              <a:rPr lang="de-DE" sz="3200" dirty="0" err="1">
                <a:latin typeface="Lucida Console" panose="020B0609040504020204" pitchFamily="49" charset="0"/>
              </a:rPr>
              <a:t>Gotcha‘s</a:t>
            </a:r>
            <a:endParaRPr lang="de-DE" sz="3200" dirty="0">
              <a:latin typeface="Lucida Console" panose="020B0609040504020204" pitchFamily="49" charset="0"/>
            </a:endParaRPr>
          </a:p>
        </p:txBody>
      </p:sp>
      <p:sp>
        <p:nvSpPr>
          <p:cNvPr id="4" name="TextBox 3">
            <a:extLst>
              <a:ext uri="{FF2B5EF4-FFF2-40B4-BE49-F238E27FC236}">
                <a16:creationId xmlns:a16="http://schemas.microsoft.com/office/drawing/2014/main" id="{F9FFCD97-BEA6-4F38-AAEB-AA2067604896}"/>
              </a:ext>
            </a:extLst>
          </p:cNvPr>
          <p:cNvSpPr txBox="1"/>
          <p:nvPr/>
        </p:nvSpPr>
        <p:spPr>
          <a:xfrm>
            <a:off x="986715" y="184180"/>
            <a:ext cx="5857430" cy="584775"/>
          </a:xfrm>
          <a:prstGeom prst="rect">
            <a:avLst/>
          </a:prstGeom>
          <a:noFill/>
        </p:spPr>
        <p:txBody>
          <a:bodyPr wrap="square" rtlCol="0">
            <a:spAutoFit/>
          </a:bodyPr>
          <a:lstStyle/>
          <a:p>
            <a:r>
              <a:rPr lang="en-US" sz="3200" b="1" dirty="0"/>
              <a:t>Demo Time!</a:t>
            </a:r>
            <a:endParaRPr lang="en-NL" sz="3200" b="1" dirty="0"/>
          </a:p>
        </p:txBody>
      </p:sp>
    </p:spTree>
    <p:extLst>
      <p:ext uri="{BB962C8B-B14F-4D97-AF65-F5344CB8AC3E}">
        <p14:creationId xmlns:p14="http://schemas.microsoft.com/office/powerpoint/2010/main" val="386653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075257" y="6153681"/>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Rectangle 1">
            <a:extLst>
              <a:ext uri="{FF2B5EF4-FFF2-40B4-BE49-F238E27FC236}">
                <a16:creationId xmlns:a16="http://schemas.microsoft.com/office/drawing/2014/main" id="{D62DF04F-8F9E-4E50-8856-5EF8152CBFAD}"/>
              </a:ext>
            </a:extLst>
          </p:cNvPr>
          <p:cNvSpPr/>
          <p:nvPr/>
        </p:nvSpPr>
        <p:spPr>
          <a:xfrm>
            <a:off x="761999" y="947798"/>
            <a:ext cx="9462656" cy="5016758"/>
          </a:xfrm>
          <a:prstGeom prst="rect">
            <a:avLst/>
          </a:prstGeom>
        </p:spPr>
        <p:txBody>
          <a:bodyPr wrap="square">
            <a:spAutoFit/>
          </a:bodyPr>
          <a:lstStyle/>
          <a:p>
            <a:pPr marL="457200" indent="-457200">
              <a:buFont typeface="Arial" panose="020B0604020202020204" pitchFamily="34" charset="0"/>
              <a:buChar char="•"/>
            </a:pPr>
            <a:r>
              <a:rPr lang="en-US" sz="3200" dirty="0">
                <a:latin typeface="Lucida Console" panose="020B0609040504020204" pitchFamily="49" charset="0"/>
              </a:rPr>
              <a:t>Pester is also Ops not just Dev</a:t>
            </a:r>
          </a:p>
          <a:p>
            <a:pPr marL="457200" indent="-457200">
              <a:buFont typeface="Arial" panose="020B0604020202020204" pitchFamily="34" charset="0"/>
              <a:buChar char="•"/>
            </a:pPr>
            <a:endParaRPr lang="en-US" sz="3200" dirty="0">
              <a:latin typeface="Lucida Console" panose="020B0609040504020204" pitchFamily="49" charset="0"/>
            </a:endParaRPr>
          </a:p>
          <a:p>
            <a:pPr marL="457200" indent="-457200">
              <a:buFont typeface="Arial" panose="020B0604020202020204" pitchFamily="34" charset="0"/>
              <a:buChar char="•"/>
            </a:pPr>
            <a:r>
              <a:rPr lang="en-US" sz="3200" dirty="0">
                <a:latin typeface="Lucida Console" panose="020B0609040504020204" pitchFamily="49" charset="0"/>
              </a:rPr>
              <a:t>OVF is more the mindset of Ops</a:t>
            </a:r>
          </a:p>
          <a:p>
            <a:pPr marL="457200" indent="-457200">
              <a:buFont typeface="Arial" panose="020B0604020202020204" pitchFamily="34" charset="0"/>
              <a:buChar char="•"/>
            </a:pPr>
            <a:endParaRPr lang="en-US" sz="3200" dirty="0">
              <a:latin typeface="Lucida Console" panose="020B0609040504020204" pitchFamily="49" charset="0"/>
            </a:endParaRPr>
          </a:p>
          <a:p>
            <a:pPr marL="457200" indent="-457200">
              <a:buFont typeface="Arial" panose="020B0604020202020204" pitchFamily="34" charset="0"/>
              <a:buChar char="•"/>
            </a:pPr>
            <a:r>
              <a:rPr lang="en-US" sz="3200" dirty="0">
                <a:latin typeface="Lucida Console" panose="020B0609040504020204" pitchFamily="49" charset="0"/>
              </a:rPr>
              <a:t>Never trust a Test that doesn’t fail</a:t>
            </a:r>
          </a:p>
          <a:p>
            <a:pPr marL="457200" indent="-457200">
              <a:buFont typeface="Arial" panose="020B0604020202020204" pitchFamily="34" charset="0"/>
              <a:buChar char="•"/>
            </a:pPr>
            <a:endParaRPr lang="en-US" sz="3200" dirty="0">
              <a:latin typeface="Lucida Console" panose="020B0609040504020204" pitchFamily="49" charset="0"/>
            </a:endParaRPr>
          </a:p>
          <a:p>
            <a:pPr marL="457200" indent="-457200">
              <a:buFont typeface="Arial" panose="020B0604020202020204" pitchFamily="34" charset="0"/>
              <a:buChar char="•"/>
            </a:pPr>
            <a:r>
              <a:rPr lang="en-US" sz="3200" dirty="0">
                <a:latin typeface="Lucida Console" panose="020B0609040504020204" pitchFamily="49" charset="0"/>
              </a:rPr>
              <a:t>OVF is about testing what’s critical or mandatory</a:t>
            </a:r>
          </a:p>
          <a:p>
            <a:pPr marL="457200" indent="-457200">
              <a:buFont typeface="Arial" panose="020B0604020202020204" pitchFamily="34" charset="0"/>
              <a:buChar char="•"/>
            </a:pPr>
            <a:endParaRPr lang="en-US" sz="3200" dirty="0">
              <a:latin typeface="Lucida Console" panose="020B0609040504020204" pitchFamily="49" charset="0"/>
            </a:endParaRPr>
          </a:p>
          <a:p>
            <a:pPr marL="457200" indent="-457200">
              <a:buFont typeface="Arial" panose="020B0604020202020204" pitchFamily="34" charset="0"/>
              <a:buChar char="•"/>
            </a:pPr>
            <a:r>
              <a:rPr lang="en-US" sz="3200" dirty="0">
                <a:latin typeface="Lucida Console" panose="020B0609040504020204" pitchFamily="49" charset="0"/>
              </a:rPr>
              <a:t>Have fun Learning Pester!</a:t>
            </a:r>
          </a:p>
        </p:txBody>
      </p:sp>
      <p:sp>
        <p:nvSpPr>
          <p:cNvPr id="4" name="TextBox 3">
            <a:extLst>
              <a:ext uri="{FF2B5EF4-FFF2-40B4-BE49-F238E27FC236}">
                <a16:creationId xmlns:a16="http://schemas.microsoft.com/office/drawing/2014/main" id="{F9FFCD97-BEA6-4F38-AAEB-AA2067604896}"/>
              </a:ext>
            </a:extLst>
          </p:cNvPr>
          <p:cNvSpPr txBox="1"/>
          <p:nvPr/>
        </p:nvSpPr>
        <p:spPr>
          <a:xfrm>
            <a:off x="986715" y="184180"/>
            <a:ext cx="5857430" cy="584775"/>
          </a:xfrm>
          <a:prstGeom prst="rect">
            <a:avLst/>
          </a:prstGeom>
          <a:noFill/>
        </p:spPr>
        <p:txBody>
          <a:bodyPr wrap="square" rtlCol="0">
            <a:spAutoFit/>
          </a:bodyPr>
          <a:lstStyle/>
          <a:p>
            <a:r>
              <a:rPr lang="en-US" sz="3200" b="1" dirty="0"/>
              <a:t>Take away</a:t>
            </a:r>
            <a:endParaRPr lang="en-NL" sz="3200" b="1" dirty="0"/>
          </a:p>
        </p:txBody>
      </p:sp>
    </p:spTree>
    <p:extLst>
      <p:ext uri="{BB962C8B-B14F-4D97-AF65-F5344CB8AC3E}">
        <p14:creationId xmlns:p14="http://schemas.microsoft.com/office/powerpoint/2010/main" val="125343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075257" y="6153681"/>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Rectangle 1">
            <a:extLst>
              <a:ext uri="{FF2B5EF4-FFF2-40B4-BE49-F238E27FC236}">
                <a16:creationId xmlns:a16="http://schemas.microsoft.com/office/drawing/2014/main" id="{D62DF04F-8F9E-4E50-8856-5EF8152CBFAD}"/>
              </a:ext>
            </a:extLst>
          </p:cNvPr>
          <p:cNvSpPr/>
          <p:nvPr/>
        </p:nvSpPr>
        <p:spPr>
          <a:xfrm>
            <a:off x="761999" y="947798"/>
            <a:ext cx="9462656" cy="4031873"/>
          </a:xfrm>
          <a:prstGeom prst="rect">
            <a:avLst/>
          </a:prstGeom>
        </p:spPr>
        <p:txBody>
          <a:bodyPr wrap="square">
            <a:spAutoFit/>
          </a:bodyPr>
          <a:lstStyle/>
          <a:p>
            <a:pPr marL="457200" indent="-457200">
              <a:buFont typeface="Arial" panose="020B0604020202020204" pitchFamily="34" charset="0"/>
              <a:buChar char="•"/>
            </a:pPr>
            <a:r>
              <a:rPr lang="en-US" sz="3200" dirty="0">
                <a:latin typeface="Lucida Console" panose="020B0609040504020204" pitchFamily="49" charset="0"/>
                <a:hlinkClick r:id="rId5"/>
              </a:rPr>
              <a:t>A different pitch for Pester</a:t>
            </a:r>
            <a:endParaRPr lang="en-US" sz="3200" dirty="0">
              <a:latin typeface="Lucida Console" panose="020B0609040504020204" pitchFamily="49" charset="0"/>
            </a:endParaRPr>
          </a:p>
          <a:p>
            <a:pPr marL="457200" indent="-457200">
              <a:buFont typeface="Arial" panose="020B0604020202020204" pitchFamily="34" charset="0"/>
              <a:buChar char="•"/>
            </a:pPr>
            <a:r>
              <a:rPr lang="en-US" sz="3200" dirty="0">
                <a:latin typeface="Lucida Console" panose="020B0609040504020204" pitchFamily="49" charset="0"/>
                <a:hlinkClick r:id="rId6"/>
              </a:rPr>
              <a:t>Writing Pester Tests - PowerShell team</a:t>
            </a:r>
            <a:endParaRPr lang="en-US" sz="3200" dirty="0">
              <a:latin typeface="Lucida Console" panose="020B0609040504020204" pitchFamily="49" charset="0"/>
            </a:endParaRPr>
          </a:p>
          <a:p>
            <a:pPr marL="457200" indent="-457200">
              <a:buFont typeface="Arial" panose="020B0604020202020204" pitchFamily="34" charset="0"/>
              <a:buChar char="•"/>
            </a:pPr>
            <a:r>
              <a:rPr lang="en-US" sz="3200" dirty="0" err="1">
                <a:latin typeface="Lucida Console" panose="020B0609040504020204" pitchFamily="49" charset="0"/>
                <a:hlinkClick r:id="rId7"/>
              </a:rPr>
              <a:t>Sapien</a:t>
            </a:r>
            <a:r>
              <a:rPr lang="en-US" sz="3200" dirty="0">
                <a:latin typeface="Lucida Console" panose="020B0609040504020204" pitchFamily="49" charset="0"/>
                <a:hlinkClick r:id="rId7"/>
              </a:rPr>
              <a:t> Pester Blogs</a:t>
            </a:r>
            <a:endParaRPr lang="en-US" sz="3200" dirty="0">
              <a:latin typeface="Lucida Console" panose="020B0609040504020204" pitchFamily="49" charset="0"/>
            </a:endParaRPr>
          </a:p>
          <a:p>
            <a:pPr marL="457200" indent="-457200">
              <a:buFont typeface="Arial" panose="020B0604020202020204" pitchFamily="34" charset="0"/>
              <a:buChar char="•"/>
            </a:pPr>
            <a:r>
              <a:rPr lang="en-US" sz="3200" dirty="0">
                <a:latin typeface="Lucida Console" panose="020B0609040504020204" pitchFamily="49" charset="0"/>
                <a:hlinkClick r:id="rId8"/>
              </a:rPr>
              <a:t>Pester Wiki</a:t>
            </a:r>
            <a:endParaRPr lang="en-US" sz="3200" dirty="0">
              <a:latin typeface="Lucida Console" panose="020B0609040504020204" pitchFamily="49" charset="0"/>
            </a:endParaRPr>
          </a:p>
          <a:p>
            <a:pPr marL="457200" indent="-457200">
              <a:buFont typeface="Arial" panose="020B0604020202020204" pitchFamily="34" charset="0"/>
              <a:buChar char="•"/>
            </a:pPr>
            <a:r>
              <a:rPr lang="en-US" sz="3200" dirty="0">
                <a:latin typeface="Lucida Console" panose="020B0609040504020204" pitchFamily="49" charset="0"/>
                <a:hlinkClick r:id="rId9"/>
              </a:rPr>
              <a:t>The Pester Book – Adam </a:t>
            </a:r>
            <a:r>
              <a:rPr lang="en-US" sz="3200" dirty="0" err="1">
                <a:latin typeface="Lucida Console" panose="020B0609040504020204" pitchFamily="49" charset="0"/>
                <a:hlinkClick r:id="rId9"/>
              </a:rPr>
              <a:t>Betram</a:t>
            </a:r>
            <a:endParaRPr lang="en-US" sz="3200" dirty="0">
              <a:latin typeface="Lucida Console" panose="020B0609040504020204" pitchFamily="49" charset="0"/>
            </a:endParaRPr>
          </a:p>
          <a:p>
            <a:pPr marL="457200" indent="-457200">
              <a:buFont typeface="Arial" panose="020B0604020202020204" pitchFamily="34" charset="0"/>
              <a:buChar char="•"/>
            </a:pPr>
            <a:endParaRPr lang="en-US" sz="3200" dirty="0">
              <a:latin typeface="Lucida Console" panose="020B0609040504020204" pitchFamily="49" charset="0"/>
            </a:endParaRPr>
          </a:p>
          <a:p>
            <a:pPr marL="457200" indent="-457200">
              <a:buFont typeface="Arial" panose="020B0604020202020204" pitchFamily="34" charset="0"/>
              <a:buChar char="•"/>
            </a:pPr>
            <a:endParaRPr lang="en-US" sz="3200" dirty="0">
              <a:latin typeface="Lucida Console" panose="020B0609040504020204" pitchFamily="49" charset="0"/>
            </a:endParaRPr>
          </a:p>
        </p:txBody>
      </p:sp>
      <p:sp>
        <p:nvSpPr>
          <p:cNvPr id="4" name="TextBox 3">
            <a:extLst>
              <a:ext uri="{FF2B5EF4-FFF2-40B4-BE49-F238E27FC236}">
                <a16:creationId xmlns:a16="http://schemas.microsoft.com/office/drawing/2014/main" id="{F9FFCD97-BEA6-4F38-AAEB-AA2067604896}"/>
              </a:ext>
            </a:extLst>
          </p:cNvPr>
          <p:cNvSpPr txBox="1"/>
          <p:nvPr/>
        </p:nvSpPr>
        <p:spPr>
          <a:xfrm>
            <a:off x="986715" y="184180"/>
            <a:ext cx="5857430" cy="584775"/>
          </a:xfrm>
          <a:prstGeom prst="rect">
            <a:avLst/>
          </a:prstGeom>
          <a:noFill/>
        </p:spPr>
        <p:txBody>
          <a:bodyPr wrap="square" rtlCol="0">
            <a:spAutoFit/>
          </a:bodyPr>
          <a:lstStyle/>
          <a:p>
            <a:r>
              <a:rPr lang="en-US" sz="3200" b="1" dirty="0"/>
              <a:t>Reading material</a:t>
            </a:r>
            <a:endParaRPr lang="en-NL" sz="3200" b="1" dirty="0"/>
          </a:p>
        </p:txBody>
      </p:sp>
    </p:spTree>
    <p:extLst>
      <p:ext uri="{BB962C8B-B14F-4D97-AF65-F5344CB8AC3E}">
        <p14:creationId xmlns:p14="http://schemas.microsoft.com/office/powerpoint/2010/main" val="1747977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sp>
        <p:nvSpPr>
          <p:cNvPr id="9" name="TextBox 8"/>
          <p:cNvSpPr txBox="1"/>
          <p:nvPr/>
        </p:nvSpPr>
        <p:spPr>
          <a:xfrm>
            <a:off x="741362" y="871168"/>
            <a:ext cx="10747829" cy="3293209"/>
          </a:xfrm>
          <a:prstGeom prst="rect">
            <a:avLst/>
          </a:prstGeom>
          <a:noFill/>
        </p:spPr>
        <p:txBody>
          <a:bodyPr wrap="square" rtlCol="0">
            <a:spAutoFit/>
          </a:bodyPr>
          <a:lstStyle/>
          <a:p>
            <a:r>
              <a:rPr lang="en-GB" sz="2400" b="1" dirty="0">
                <a:latin typeface="Segoe UI" panose="020B0502040204020203" pitchFamily="34" charset="0"/>
                <a:cs typeface="Segoe UI" panose="020B0502040204020203" pitchFamily="34" charset="0"/>
              </a:rPr>
              <a:t>Don’t Forget!</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Fill in your survey in Mobile app – it’s how we do better!</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Don’t lose you badge! You need it for the Social Events</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Grab the Speakers for a chat – they all have time for you!</a:t>
            </a:r>
          </a:p>
          <a:p>
            <a:pPr marL="285750" indent="-285750">
              <a:buFont typeface="Arial" panose="020B0604020202020204" pitchFamily="34" charset="0"/>
              <a:buChar char="•"/>
            </a:pPr>
            <a:r>
              <a:rPr lang="en-GB" sz="2400" dirty="0">
                <a:latin typeface="Segoe UI" panose="020B0502040204020203" pitchFamily="34" charset="0"/>
                <a:cs typeface="Segoe UI" panose="020B0502040204020203" pitchFamily="34" charset="0"/>
              </a:rPr>
              <a:t>Let everyone know what they are missing on Social Media</a:t>
            </a:r>
          </a:p>
          <a:p>
            <a:r>
              <a:rPr lang="en-GB" sz="2400" dirty="0">
                <a:solidFill>
                  <a:schemeClr val="tx2">
                    <a:lumMod val="60000"/>
                    <a:lumOff val="40000"/>
                  </a:schemeClr>
                </a:solidFill>
                <a:latin typeface="Segoe UI" panose="020B0502040204020203" pitchFamily="34" charset="0"/>
                <a:cs typeface="Segoe UI" panose="020B0502040204020203" pitchFamily="34" charset="0"/>
              </a:rPr>
              <a:t>	</a:t>
            </a:r>
            <a:r>
              <a:rPr lang="en-GB" sz="2400" dirty="0">
                <a:solidFill>
                  <a:schemeClr val="tx1">
                    <a:lumMod val="95000"/>
                    <a:lumOff val="5000"/>
                  </a:schemeClr>
                </a:solidFill>
                <a:latin typeface="Segoe UI" panose="020B0502040204020203" pitchFamily="34" charset="0"/>
                <a:cs typeface="Segoe UI" panose="020B0502040204020203" pitchFamily="34" charset="0"/>
              </a:rPr>
              <a:t>#PowerShell</a:t>
            </a:r>
          </a:p>
          <a:p>
            <a:r>
              <a:rPr lang="en-GB" sz="2400" dirty="0">
                <a:solidFill>
                  <a:schemeClr val="tx1">
                    <a:lumMod val="95000"/>
                    <a:lumOff val="5000"/>
                  </a:schemeClr>
                </a:solidFill>
                <a:latin typeface="Segoe UI" panose="020B0502040204020203" pitchFamily="34" charset="0"/>
                <a:cs typeface="Segoe UI" panose="020B0502040204020203" pitchFamily="34" charset="0"/>
              </a:rPr>
              <a:t>	#PSConfAsia</a:t>
            </a:r>
          </a:p>
          <a:p>
            <a:endParaRPr lang="en-GB" sz="2400" dirty="0">
              <a:latin typeface="Segoe UI" panose="020B0502040204020203" pitchFamily="34" charset="0"/>
              <a:cs typeface="Segoe UI" panose="020B0502040204020203" pitchFamily="34" charset="0"/>
            </a:endParaRPr>
          </a:p>
          <a:p>
            <a:r>
              <a:rPr lang="en-GB" sz="1600" dirty="0">
                <a:latin typeface="Segoe UI" panose="020B0502040204020203" pitchFamily="34" charset="0"/>
                <a:cs typeface="Segoe UI" panose="020B0502040204020203" pitchFamily="34" charset="0"/>
              </a:rPr>
              <a:t>Photos of Marina Bay Credit: Sebastian Szumigalski</a:t>
            </a:r>
            <a:endParaRPr lang="en-SG" sz="1600" dirty="0">
              <a:latin typeface="Segoe UI" panose="020B0502040204020203" pitchFamily="34" charset="0"/>
              <a:cs typeface="Segoe UI" panose="020B0502040204020203" pitchFamily="34" charset="0"/>
            </a:endParaRPr>
          </a:p>
        </p:txBody>
      </p:sp>
      <p:pic>
        <p:nvPicPr>
          <p:cNvPr id="11" name="Picture 10"/>
          <p:cNvPicPr>
            <a:picLocks noChangeAspect="1"/>
          </p:cNvPicPr>
          <p:nvPr/>
        </p:nvPicPr>
        <p:blipFill>
          <a:blip r:embed="rId4"/>
          <a:stretch>
            <a:fillRect/>
          </a:stretch>
        </p:blipFill>
        <p:spPr>
          <a:xfrm>
            <a:off x="8378282" y="6172724"/>
            <a:ext cx="1503542" cy="32019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9455" y="5972823"/>
            <a:ext cx="1672721" cy="720000"/>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4F1A41B8-3A75-4F09-94F1-326EB4FF4F25}"/>
              </a:ext>
            </a:extLst>
          </p:cNvPr>
          <p:cNvPicPr>
            <a:picLocks noChangeAspect="1"/>
          </p:cNvPicPr>
          <p:nvPr/>
        </p:nvPicPr>
        <p:blipFill>
          <a:blip r:embed="rId6"/>
          <a:stretch>
            <a:fillRect/>
          </a:stretch>
        </p:blipFill>
        <p:spPr>
          <a:xfrm>
            <a:off x="6185201" y="6066123"/>
            <a:ext cx="1695450" cy="53340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1341" y="5791342"/>
            <a:ext cx="946229" cy="1032456"/>
          </a:xfrm>
          <a:prstGeom prst="rect">
            <a:avLst/>
          </a:prstGeom>
        </p:spPr>
      </p:pic>
    </p:spTree>
    <p:extLst>
      <p:ext uri="{BB962C8B-B14F-4D97-AF65-F5344CB8AC3E}">
        <p14:creationId xmlns:p14="http://schemas.microsoft.com/office/powerpoint/2010/main" val="171624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2" name="Rectangle 1"/>
          <p:cNvSpPr/>
          <p:nvPr/>
        </p:nvSpPr>
        <p:spPr>
          <a:xfrm>
            <a:off x="221673" y="1794624"/>
            <a:ext cx="6096000" cy="2769989"/>
          </a:xfrm>
          <a:prstGeom prst="rect">
            <a:avLst/>
          </a:prstGeom>
        </p:spPr>
        <p:txBody>
          <a:bodyPr>
            <a:spAutoFit/>
          </a:bodyPr>
          <a:lstStyle/>
          <a:p>
            <a:pPr lvl="1"/>
            <a:r>
              <a:rPr lang="de-DE" dirty="0">
                <a:latin typeface="Lucida Console" panose="020B0609040504020204" pitchFamily="49" charset="0"/>
              </a:rPr>
              <a:t>Blogging </a:t>
            </a:r>
            <a:r>
              <a:rPr lang="de-DE" sz="2000" dirty="0">
                <a:latin typeface="Lucida Console" panose="020B0609040504020204" pitchFamily="49" charset="0"/>
                <a:hlinkClick r:id="rId5"/>
              </a:rPr>
              <a:t>pshirwin.wordpress.com</a:t>
            </a:r>
            <a:endParaRPr lang="de-DE" sz="2400" dirty="0">
              <a:latin typeface="Lucida Console" panose="020B0609040504020204" pitchFamily="49" charset="0"/>
            </a:endParaRPr>
          </a:p>
          <a:p>
            <a:pPr lvl="1"/>
            <a:endParaRPr lang="de-DE" sz="2400" dirty="0">
              <a:latin typeface="Lucida Console" panose="020B0609040504020204" pitchFamily="49" charset="0"/>
            </a:endParaRPr>
          </a:p>
          <a:p>
            <a:pPr lvl="1"/>
            <a:r>
              <a:rPr lang="de-DE" dirty="0" err="1">
                <a:latin typeface="Lucida Console" panose="020B0609040504020204" pitchFamily="49" charset="0"/>
              </a:rPr>
              <a:t>GitHub</a:t>
            </a:r>
            <a:r>
              <a:rPr lang="de-DE" dirty="0">
                <a:latin typeface="Lucida Console" panose="020B0609040504020204" pitchFamily="49" charset="0"/>
              </a:rPr>
              <a:t> </a:t>
            </a:r>
            <a:r>
              <a:rPr lang="de-DE" dirty="0" err="1">
                <a:latin typeface="Lucida Console" panose="020B0609040504020204" pitchFamily="49" charset="0"/>
                <a:hlinkClick r:id="rId6"/>
              </a:rPr>
              <a:t>irwins</a:t>
            </a:r>
            <a:endParaRPr lang="de-DE" dirty="0">
              <a:latin typeface="Lucida Console" panose="020B0609040504020204" pitchFamily="49" charset="0"/>
            </a:endParaRPr>
          </a:p>
          <a:p>
            <a:pPr lvl="1"/>
            <a:endParaRPr lang="de-DE" dirty="0">
              <a:latin typeface="Lucida Console" panose="020B0609040504020204" pitchFamily="49" charset="0"/>
            </a:endParaRPr>
          </a:p>
          <a:p>
            <a:pPr lvl="1"/>
            <a:r>
              <a:rPr lang="de-DE" dirty="0">
                <a:latin typeface="Lucida Console" panose="020B0609040504020204" pitchFamily="49" charset="0"/>
              </a:rPr>
              <a:t>Twitter </a:t>
            </a:r>
            <a:r>
              <a:rPr lang="de-DE" dirty="0">
                <a:latin typeface="Lucida Console" panose="020B0609040504020204" pitchFamily="49" charset="0"/>
                <a:hlinkClick r:id="rId7"/>
              </a:rPr>
              <a:t>@</a:t>
            </a:r>
            <a:r>
              <a:rPr lang="de-DE" dirty="0" err="1">
                <a:latin typeface="Lucida Console" panose="020B0609040504020204" pitchFamily="49" charset="0"/>
                <a:hlinkClick r:id="rId7"/>
              </a:rPr>
              <a:t>irwinstrachan</a:t>
            </a:r>
            <a:endParaRPr lang="de-DE" dirty="0">
              <a:latin typeface="Lucida Console" panose="020B0609040504020204" pitchFamily="49" charset="0"/>
            </a:endParaRPr>
          </a:p>
          <a:p>
            <a:pPr lvl="1"/>
            <a:endParaRPr lang="de-DE" dirty="0">
              <a:latin typeface="Lucida Console" panose="020B0609040504020204" pitchFamily="49" charset="0"/>
            </a:endParaRPr>
          </a:p>
          <a:p>
            <a:pPr lvl="1"/>
            <a:r>
              <a:rPr lang="de-DE" dirty="0" err="1">
                <a:latin typeface="Lucida Console" panose="020B0609040504020204" pitchFamily="49" charset="0"/>
              </a:rPr>
              <a:t>Contributor</a:t>
            </a:r>
            <a:r>
              <a:rPr lang="de-DE" dirty="0">
                <a:latin typeface="Lucida Console" panose="020B0609040504020204" pitchFamily="49" charset="0"/>
              </a:rPr>
              <a:t> </a:t>
            </a:r>
            <a:r>
              <a:rPr lang="de-DE" dirty="0">
                <a:latin typeface="Lucida Console" panose="020B0609040504020204" pitchFamily="49" charset="0"/>
                <a:hlinkClick r:id="rId8"/>
              </a:rPr>
              <a:t>community.idera.com/</a:t>
            </a:r>
            <a:r>
              <a:rPr lang="de-DE" dirty="0" err="1">
                <a:latin typeface="Lucida Console" panose="020B0609040504020204" pitchFamily="49" charset="0"/>
                <a:hlinkClick r:id="rId8"/>
              </a:rPr>
              <a:t>powershell</a:t>
            </a:r>
            <a:endParaRPr lang="de-DE" dirty="0">
              <a:latin typeface="Lucida Console" panose="020B0609040504020204" pitchFamily="49" charset="0"/>
            </a:endParaRPr>
          </a:p>
          <a:p>
            <a:pPr lvl="1"/>
            <a:endParaRPr lang="de-DE" dirty="0">
              <a:solidFill>
                <a:schemeClr val="bg1"/>
              </a:solidFill>
              <a:latin typeface="Lucida Console" panose="020B0609040504020204" pitchFamily="49" charset="0"/>
            </a:endParaRPr>
          </a:p>
        </p:txBody>
      </p:sp>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06218" y="3665760"/>
            <a:ext cx="2334033" cy="2334033"/>
          </a:xfrm>
          <a:prstGeom prst="rect">
            <a:avLst/>
          </a:prstGeom>
        </p:spPr>
      </p:pic>
      <p:sp>
        <p:nvSpPr>
          <p:cNvPr id="3" name="TextBox 2"/>
          <p:cNvSpPr txBox="1"/>
          <p:nvPr/>
        </p:nvSpPr>
        <p:spPr>
          <a:xfrm>
            <a:off x="660834" y="736694"/>
            <a:ext cx="1953057" cy="461665"/>
          </a:xfrm>
          <a:prstGeom prst="rect">
            <a:avLst/>
          </a:prstGeom>
          <a:noFill/>
        </p:spPr>
        <p:txBody>
          <a:bodyPr wrap="square" rtlCol="0">
            <a:spAutoFit/>
          </a:bodyPr>
          <a:lstStyle/>
          <a:p>
            <a:r>
              <a:rPr lang="en-US" sz="2400" b="1" dirty="0" err="1"/>
              <a:t>About_Irwin</a:t>
            </a:r>
            <a:endParaRPr lang="en-NL" sz="2400" b="1" dirty="0"/>
          </a:p>
        </p:txBody>
      </p:sp>
    </p:spTree>
    <p:extLst>
      <p:ext uri="{BB962C8B-B14F-4D97-AF65-F5344CB8AC3E}">
        <p14:creationId xmlns:p14="http://schemas.microsoft.com/office/powerpoint/2010/main" val="133344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075257" y="6153681"/>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TextBox 1"/>
          <p:cNvSpPr txBox="1"/>
          <p:nvPr/>
        </p:nvSpPr>
        <p:spPr>
          <a:xfrm>
            <a:off x="729673" y="508000"/>
            <a:ext cx="3731491" cy="584775"/>
          </a:xfrm>
          <a:prstGeom prst="rect">
            <a:avLst/>
          </a:prstGeom>
          <a:noFill/>
        </p:spPr>
        <p:txBody>
          <a:bodyPr wrap="square" rtlCol="0">
            <a:spAutoFit/>
          </a:bodyPr>
          <a:lstStyle/>
          <a:p>
            <a:r>
              <a:rPr lang="en-US" sz="3200" b="1" dirty="0"/>
              <a:t>Agenda</a:t>
            </a:r>
            <a:endParaRPr lang="en-NL" b="1" dirty="0"/>
          </a:p>
        </p:txBody>
      </p:sp>
      <p:sp>
        <p:nvSpPr>
          <p:cNvPr id="3" name="TextBox 2"/>
          <p:cNvSpPr txBox="1"/>
          <p:nvPr/>
        </p:nvSpPr>
        <p:spPr>
          <a:xfrm>
            <a:off x="849745" y="1505527"/>
            <a:ext cx="7813964" cy="3108543"/>
          </a:xfrm>
          <a:prstGeom prst="rect">
            <a:avLst/>
          </a:prstGeom>
          <a:noFill/>
        </p:spPr>
        <p:txBody>
          <a:bodyPr wrap="square" rtlCol="0">
            <a:spAutoFit/>
          </a:bodyPr>
          <a:lstStyle/>
          <a:p>
            <a:pPr marL="285750" indent="-285750">
              <a:buFont typeface="Arial" panose="020B0604020202020204" pitchFamily="34" charset="0"/>
              <a:buChar char="•"/>
            </a:pPr>
            <a:r>
              <a:rPr lang="de-DE" sz="2800" dirty="0" err="1">
                <a:latin typeface="Lucida Console" panose="020B0609040504020204" pitchFamily="49" charset="0"/>
              </a:rPr>
              <a:t>Why</a:t>
            </a:r>
            <a:r>
              <a:rPr lang="de-DE" sz="2800" dirty="0">
                <a:latin typeface="Lucida Console" panose="020B0609040504020204" pitchFamily="49" charset="0"/>
              </a:rPr>
              <a:t> OVF </a:t>
            </a:r>
            <a:r>
              <a:rPr lang="de-DE" sz="2800" dirty="0" err="1">
                <a:latin typeface="Lucida Console" panose="020B0609040504020204" pitchFamily="49" charset="0"/>
              </a:rPr>
              <a:t>and</a:t>
            </a:r>
            <a:r>
              <a:rPr lang="de-DE" sz="2800" dirty="0">
                <a:latin typeface="Lucida Console" panose="020B0609040504020204" pitchFamily="49" charset="0"/>
              </a:rPr>
              <a:t> </a:t>
            </a:r>
            <a:r>
              <a:rPr lang="de-DE" sz="2800" dirty="0" err="1">
                <a:latin typeface="Lucida Console" panose="020B0609040504020204" pitchFamily="49" charset="0"/>
              </a:rPr>
              <a:t>the</a:t>
            </a:r>
            <a:r>
              <a:rPr lang="de-DE" sz="2800" dirty="0">
                <a:latin typeface="Lucida Console" panose="020B0609040504020204" pitchFamily="49" charset="0"/>
              </a:rPr>
              <a:t> </a:t>
            </a:r>
            <a:r>
              <a:rPr lang="de-DE" sz="2800" dirty="0" err="1">
                <a:latin typeface="Lucida Console" panose="020B0609040504020204" pitchFamily="49" charset="0"/>
              </a:rPr>
              <a:t>benefits</a:t>
            </a:r>
            <a:endParaRPr lang="de-DE" sz="2800" dirty="0">
              <a:latin typeface="Lucida Console" panose="020B0609040504020204" pitchFamily="49" charset="0"/>
            </a:endParaRPr>
          </a:p>
          <a:p>
            <a:pPr marL="285750" indent="-285750">
              <a:buFont typeface="Arial" panose="020B0604020202020204" pitchFamily="34" charset="0"/>
              <a:buChar char="•"/>
            </a:pPr>
            <a:r>
              <a:rPr lang="de-DE" sz="2800" dirty="0">
                <a:latin typeface="Lucida Console" panose="020B0609040504020204" pitchFamily="49" charset="0"/>
              </a:rPr>
              <a:t>Basic </a:t>
            </a:r>
            <a:r>
              <a:rPr lang="de-DE" sz="2800" dirty="0" err="1">
                <a:latin typeface="Lucida Console" panose="020B0609040504020204" pitchFamily="49" charset="0"/>
              </a:rPr>
              <a:t>concepts</a:t>
            </a:r>
            <a:r>
              <a:rPr lang="de-DE" sz="2800" dirty="0">
                <a:latin typeface="Lucida Console" panose="020B0609040504020204" pitchFamily="49" charset="0"/>
              </a:rPr>
              <a:t> </a:t>
            </a:r>
            <a:r>
              <a:rPr lang="de-DE" sz="2800" dirty="0" err="1">
                <a:latin typeface="Lucida Console" panose="020B0609040504020204" pitchFamily="49" charset="0"/>
              </a:rPr>
              <a:t>of</a:t>
            </a:r>
            <a:r>
              <a:rPr lang="de-DE" sz="2800" dirty="0">
                <a:latin typeface="Lucida Console" panose="020B0609040504020204" pitchFamily="49" charset="0"/>
              </a:rPr>
              <a:t> OVF</a:t>
            </a:r>
          </a:p>
          <a:p>
            <a:pPr marL="285750" indent="-285750">
              <a:buFont typeface="Arial" panose="020B0604020202020204" pitchFamily="34" charset="0"/>
              <a:buChar char="•"/>
            </a:pPr>
            <a:r>
              <a:rPr lang="de-DE" sz="2800" dirty="0">
                <a:latin typeface="Lucida Console" panose="020B0609040504020204" pitchFamily="49" charset="0"/>
              </a:rPr>
              <a:t>Writing OVF Test</a:t>
            </a:r>
          </a:p>
          <a:p>
            <a:pPr marL="285750" indent="-285750">
              <a:buFont typeface="Arial" panose="020B0604020202020204" pitchFamily="34" charset="0"/>
              <a:buChar char="•"/>
            </a:pPr>
            <a:r>
              <a:rPr lang="en-US" sz="2800" dirty="0">
                <a:latin typeface="Lucida Console" panose="020B0609040504020204" pitchFamily="49" charset="0"/>
              </a:rPr>
              <a:t>OVF </a:t>
            </a:r>
            <a:r>
              <a:rPr lang="en-US" sz="2800" dirty="0" err="1">
                <a:latin typeface="Lucida Console" panose="020B0609040504020204" pitchFamily="49" charset="0"/>
              </a:rPr>
              <a:t>Gotcha’s</a:t>
            </a:r>
            <a:endParaRPr lang="en-US" sz="2800" dirty="0">
              <a:latin typeface="Lucida Console" panose="020B0609040504020204" pitchFamily="49" charset="0"/>
            </a:endParaRPr>
          </a:p>
          <a:p>
            <a:pPr marL="285750" indent="-285750">
              <a:buFont typeface="Arial" panose="020B0604020202020204" pitchFamily="34" charset="0"/>
              <a:buChar char="•"/>
            </a:pPr>
            <a:r>
              <a:rPr lang="en-US" sz="2800" dirty="0">
                <a:latin typeface="Lucida Console" panose="020B0609040504020204" pitchFamily="49" charset="0"/>
              </a:rPr>
              <a:t>Demos</a:t>
            </a:r>
          </a:p>
          <a:p>
            <a:pPr marL="285750" indent="-285750">
              <a:buFont typeface="Arial" panose="020B0604020202020204" pitchFamily="34" charset="0"/>
              <a:buChar char="•"/>
            </a:pPr>
            <a:r>
              <a:rPr lang="en-US" sz="2800" dirty="0">
                <a:latin typeface="Lucida Console" panose="020B0609040504020204" pitchFamily="49" charset="0"/>
              </a:rPr>
              <a:t>Comments</a:t>
            </a:r>
          </a:p>
          <a:p>
            <a:pPr marL="285750" indent="-285750">
              <a:buFont typeface="Arial" panose="020B0604020202020204" pitchFamily="34" charset="0"/>
              <a:buChar char="•"/>
            </a:pPr>
            <a:endParaRPr lang="en-NL" sz="2800" dirty="0"/>
          </a:p>
        </p:txBody>
      </p:sp>
    </p:spTree>
    <p:extLst>
      <p:ext uri="{BB962C8B-B14F-4D97-AF65-F5344CB8AC3E}">
        <p14:creationId xmlns:p14="http://schemas.microsoft.com/office/powerpoint/2010/main" val="129642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075257" y="6153681"/>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pic>
        <p:nvPicPr>
          <p:cNvPr id="4" name="Picture 3"/>
          <p:cNvPicPr>
            <a:picLocks noChangeAspect="1"/>
          </p:cNvPicPr>
          <p:nvPr/>
        </p:nvPicPr>
        <p:blipFill>
          <a:blip r:embed="rId5"/>
          <a:stretch>
            <a:fillRect/>
          </a:stretch>
        </p:blipFill>
        <p:spPr>
          <a:xfrm>
            <a:off x="729674" y="1089724"/>
            <a:ext cx="6345584" cy="3753779"/>
          </a:xfrm>
          <a:prstGeom prst="rect">
            <a:avLst/>
          </a:prstGeom>
        </p:spPr>
      </p:pic>
    </p:spTree>
    <p:extLst>
      <p:ext uri="{BB962C8B-B14F-4D97-AF65-F5344CB8AC3E}">
        <p14:creationId xmlns:p14="http://schemas.microsoft.com/office/powerpoint/2010/main" val="264685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075257" y="6153681"/>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pic>
        <p:nvPicPr>
          <p:cNvPr id="11" name="Picture 10">
            <a:extLst>
              <a:ext uri="{FF2B5EF4-FFF2-40B4-BE49-F238E27FC236}">
                <a16:creationId xmlns:a16="http://schemas.microsoft.com/office/drawing/2014/main" id="{99B440C5-E840-4B95-ACE2-6C74347CF9B0}"/>
              </a:ext>
            </a:extLst>
          </p:cNvPr>
          <p:cNvPicPr>
            <a:picLocks noChangeAspect="1"/>
          </p:cNvPicPr>
          <p:nvPr/>
        </p:nvPicPr>
        <p:blipFill>
          <a:blip r:embed="rId5"/>
          <a:stretch>
            <a:fillRect/>
          </a:stretch>
        </p:blipFill>
        <p:spPr>
          <a:xfrm>
            <a:off x="888999" y="652752"/>
            <a:ext cx="7772400" cy="4829175"/>
          </a:xfrm>
          <a:prstGeom prst="rect">
            <a:avLst/>
          </a:prstGeom>
        </p:spPr>
      </p:pic>
    </p:spTree>
    <p:extLst>
      <p:ext uri="{BB962C8B-B14F-4D97-AF65-F5344CB8AC3E}">
        <p14:creationId xmlns:p14="http://schemas.microsoft.com/office/powerpoint/2010/main" val="129549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075257" y="6153681"/>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Rectangle 1">
            <a:extLst>
              <a:ext uri="{FF2B5EF4-FFF2-40B4-BE49-F238E27FC236}">
                <a16:creationId xmlns:a16="http://schemas.microsoft.com/office/drawing/2014/main" id="{D62DF04F-8F9E-4E50-8856-5EF8152CBFAD}"/>
              </a:ext>
            </a:extLst>
          </p:cNvPr>
          <p:cNvSpPr/>
          <p:nvPr/>
        </p:nvSpPr>
        <p:spPr>
          <a:xfrm>
            <a:off x="761999" y="947798"/>
            <a:ext cx="8243455" cy="5016758"/>
          </a:xfrm>
          <a:prstGeom prst="rect">
            <a:avLst/>
          </a:prstGeom>
        </p:spPr>
        <p:txBody>
          <a:bodyPr wrap="square">
            <a:spAutoFit/>
          </a:bodyPr>
          <a:lstStyle/>
          <a:p>
            <a:pPr marL="285750" indent="-285750">
              <a:buFont typeface="Arial" panose="020B0604020202020204" pitchFamily="34" charset="0"/>
              <a:buChar char="•"/>
            </a:pPr>
            <a:r>
              <a:rPr lang="en-US" sz="3200" dirty="0">
                <a:latin typeface="Lucida Console" panose="020B0609040504020204" pitchFamily="49" charset="0"/>
              </a:rPr>
              <a:t>No eyeballing the expected results</a:t>
            </a:r>
          </a:p>
          <a:p>
            <a:pPr marL="285750" indent="-285750">
              <a:buFont typeface="Arial" panose="020B0604020202020204" pitchFamily="34" charset="0"/>
              <a:buChar char="•"/>
            </a:pPr>
            <a:endParaRPr lang="en-US" sz="3200" dirty="0">
              <a:latin typeface="Lucida Console" panose="020B0609040504020204" pitchFamily="49" charset="0"/>
            </a:endParaRPr>
          </a:p>
          <a:p>
            <a:pPr marL="285750" indent="-285750">
              <a:buFont typeface="Arial" panose="020B0604020202020204" pitchFamily="34" charset="0"/>
              <a:buChar char="•"/>
            </a:pPr>
            <a:r>
              <a:rPr lang="en-US" sz="3200" dirty="0">
                <a:latin typeface="Lucida Console" panose="020B0609040504020204" pitchFamily="49" charset="0"/>
              </a:rPr>
              <a:t>If possible use the source input used to automate the process</a:t>
            </a:r>
          </a:p>
          <a:p>
            <a:pPr marL="285750" indent="-285750">
              <a:buFont typeface="Arial" panose="020B0604020202020204" pitchFamily="34" charset="0"/>
              <a:buChar char="•"/>
            </a:pPr>
            <a:endParaRPr lang="en-US" sz="3200" dirty="0">
              <a:latin typeface="Lucida Console" panose="020B0609040504020204" pitchFamily="49" charset="0"/>
            </a:endParaRPr>
          </a:p>
          <a:p>
            <a:pPr marL="285750" indent="-285750">
              <a:buFont typeface="Arial" panose="020B0604020202020204" pitchFamily="34" charset="0"/>
              <a:buChar char="•"/>
            </a:pPr>
            <a:r>
              <a:rPr lang="en-US" sz="3200" dirty="0">
                <a:latin typeface="Lucida Console" panose="020B0609040504020204" pitchFamily="49" charset="0"/>
              </a:rPr>
              <a:t>Verify operational functionality</a:t>
            </a:r>
          </a:p>
          <a:p>
            <a:pPr marL="285750" indent="-285750">
              <a:buFont typeface="Arial" panose="020B0604020202020204" pitchFamily="34" charset="0"/>
              <a:buChar char="•"/>
            </a:pPr>
            <a:r>
              <a:rPr lang="en-US" sz="3200" dirty="0">
                <a:solidFill>
                  <a:schemeClr val="bg1"/>
                </a:solidFill>
                <a:latin typeface="Lucida Console" panose="020B0609040504020204" pitchFamily="49" charset="0"/>
              </a:rPr>
              <a:t>Rectify any discrepancies</a:t>
            </a:r>
          </a:p>
        </p:txBody>
      </p:sp>
      <p:sp>
        <p:nvSpPr>
          <p:cNvPr id="4" name="TextBox 3">
            <a:extLst>
              <a:ext uri="{FF2B5EF4-FFF2-40B4-BE49-F238E27FC236}">
                <a16:creationId xmlns:a16="http://schemas.microsoft.com/office/drawing/2014/main" id="{F9FFCD97-BEA6-4F38-AAEB-AA2067604896}"/>
              </a:ext>
            </a:extLst>
          </p:cNvPr>
          <p:cNvSpPr txBox="1"/>
          <p:nvPr/>
        </p:nvSpPr>
        <p:spPr>
          <a:xfrm>
            <a:off x="986715" y="184180"/>
            <a:ext cx="5857430" cy="584775"/>
          </a:xfrm>
          <a:prstGeom prst="rect">
            <a:avLst/>
          </a:prstGeom>
          <a:noFill/>
        </p:spPr>
        <p:txBody>
          <a:bodyPr wrap="square" rtlCol="0">
            <a:spAutoFit/>
          </a:bodyPr>
          <a:lstStyle/>
          <a:p>
            <a:r>
              <a:rPr lang="en-US" sz="3200" b="1" dirty="0"/>
              <a:t>Why use OVF Tests</a:t>
            </a:r>
            <a:endParaRPr lang="en-NL" sz="3200" b="1" dirty="0"/>
          </a:p>
        </p:txBody>
      </p:sp>
    </p:spTree>
    <p:extLst>
      <p:ext uri="{BB962C8B-B14F-4D97-AF65-F5344CB8AC3E}">
        <p14:creationId xmlns:p14="http://schemas.microsoft.com/office/powerpoint/2010/main" val="200246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075257" y="6153681"/>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Rectangle 1">
            <a:extLst>
              <a:ext uri="{FF2B5EF4-FFF2-40B4-BE49-F238E27FC236}">
                <a16:creationId xmlns:a16="http://schemas.microsoft.com/office/drawing/2014/main" id="{D62DF04F-8F9E-4E50-8856-5EF8152CBFAD}"/>
              </a:ext>
            </a:extLst>
          </p:cNvPr>
          <p:cNvSpPr/>
          <p:nvPr/>
        </p:nvSpPr>
        <p:spPr>
          <a:xfrm>
            <a:off x="761999" y="947798"/>
            <a:ext cx="8243455" cy="4031873"/>
          </a:xfrm>
          <a:prstGeom prst="rect">
            <a:avLst/>
          </a:prstGeom>
        </p:spPr>
        <p:txBody>
          <a:bodyPr wrap="square">
            <a:spAutoFit/>
          </a:bodyPr>
          <a:lstStyle/>
          <a:p>
            <a:pPr marL="285750" indent="-285750">
              <a:buFont typeface="Arial" panose="020B0604020202020204" pitchFamily="34" charset="0"/>
              <a:buChar char="•"/>
            </a:pPr>
            <a:r>
              <a:rPr lang="de-DE" sz="3200" dirty="0">
                <a:latin typeface="Lucida Console" panose="020B0609040504020204" pitchFamily="49" charset="0"/>
              </a:rPr>
              <a:t>JEP (Just </a:t>
            </a:r>
            <a:r>
              <a:rPr lang="de-DE" sz="3200" dirty="0" err="1">
                <a:latin typeface="Lucida Console" panose="020B0609040504020204" pitchFamily="49" charset="0"/>
              </a:rPr>
              <a:t>Enough</a:t>
            </a:r>
            <a:r>
              <a:rPr lang="de-DE" sz="3200" dirty="0">
                <a:latin typeface="Lucida Console" panose="020B0609040504020204" pitchFamily="49" charset="0"/>
              </a:rPr>
              <a:t> </a:t>
            </a:r>
            <a:r>
              <a:rPr lang="de-DE" sz="3200" dirty="0" err="1">
                <a:latin typeface="Lucida Console" panose="020B0609040504020204" pitchFamily="49" charset="0"/>
              </a:rPr>
              <a:t>Pester</a:t>
            </a:r>
            <a:r>
              <a:rPr lang="de-DE" sz="3200" dirty="0">
                <a:latin typeface="Lucida Console" panose="020B0609040504020204" pitchFamily="49" charset="0"/>
              </a:rPr>
              <a:t>) </a:t>
            </a:r>
            <a:r>
              <a:rPr lang="de-DE" sz="3200" dirty="0" err="1">
                <a:latin typeface="Lucida Console" panose="020B0609040504020204" pitchFamily="49" charset="0"/>
              </a:rPr>
              <a:t>for</a:t>
            </a:r>
            <a:r>
              <a:rPr lang="de-DE" sz="3200" dirty="0">
                <a:latin typeface="Lucida Console" panose="020B0609040504020204" pitchFamily="49" charset="0"/>
              </a:rPr>
              <a:t> OVF.</a:t>
            </a:r>
          </a:p>
          <a:p>
            <a:endParaRPr lang="de-DE" sz="3200" dirty="0">
              <a:latin typeface="Lucida Console" panose="020B0609040504020204" pitchFamily="49" charset="0"/>
            </a:endParaRPr>
          </a:p>
          <a:p>
            <a:pPr marL="285750" indent="-285750">
              <a:buFont typeface="Arial" panose="020B0604020202020204" pitchFamily="34" charset="0"/>
              <a:buChar char="•"/>
            </a:pPr>
            <a:r>
              <a:rPr lang="de-DE" sz="3200" dirty="0">
                <a:latin typeface="Lucida Console" panose="020B0609040504020204" pitchFamily="49" charset="0"/>
              </a:rPr>
              <a:t>AD OVF</a:t>
            </a:r>
          </a:p>
          <a:p>
            <a:pPr marL="742950" lvl="1" indent="-285750">
              <a:buFont typeface="Arial" panose="020B0604020202020204" pitchFamily="34" charset="0"/>
              <a:buChar char="•"/>
            </a:pPr>
            <a:r>
              <a:rPr lang="de-DE" sz="3200" dirty="0">
                <a:latin typeface="Lucida Console" panose="020B0609040504020204" pitchFamily="49" charset="0"/>
              </a:rPr>
              <a:t>AD </a:t>
            </a:r>
            <a:r>
              <a:rPr lang="de-DE" sz="3200" dirty="0" err="1">
                <a:latin typeface="Lucida Console" panose="020B0609040504020204" pitchFamily="49" charset="0"/>
              </a:rPr>
              <a:t>snapshot</a:t>
            </a:r>
            <a:endParaRPr lang="de-DE" sz="3200" dirty="0">
              <a:latin typeface="Lucida Console" panose="020B0609040504020204" pitchFamily="49" charset="0"/>
            </a:endParaRPr>
          </a:p>
          <a:p>
            <a:pPr marL="742950" lvl="1" indent="-285750">
              <a:buFont typeface="Arial" panose="020B0604020202020204" pitchFamily="34" charset="0"/>
              <a:buChar char="•"/>
            </a:pPr>
            <a:r>
              <a:rPr lang="de-DE" sz="3200" dirty="0">
                <a:latin typeface="Lucida Console" panose="020B0609040504020204" pitchFamily="49" charset="0"/>
              </a:rPr>
              <a:t>AD Operation </a:t>
            </a:r>
            <a:r>
              <a:rPr lang="de-DE" sz="3200" dirty="0" err="1">
                <a:latin typeface="Lucida Console" panose="020B0609040504020204" pitchFamily="49" charset="0"/>
              </a:rPr>
              <a:t>readiness</a:t>
            </a:r>
            <a:endParaRPr lang="de-DE" sz="3200" dirty="0">
              <a:latin typeface="Lucida Console" panose="020B0609040504020204" pitchFamily="49" charset="0"/>
            </a:endParaRPr>
          </a:p>
          <a:p>
            <a:pPr marL="742950" lvl="1" indent="-285750">
              <a:buFont typeface="Arial" panose="020B0604020202020204" pitchFamily="34" charset="0"/>
              <a:buChar char="•"/>
            </a:pPr>
            <a:endParaRPr lang="de-DE" sz="3200" dirty="0">
              <a:latin typeface="Lucida Console" panose="020B0609040504020204" pitchFamily="49" charset="0"/>
            </a:endParaRPr>
          </a:p>
          <a:p>
            <a:pPr marL="285750" indent="-285750">
              <a:buFont typeface="Arial" panose="020B0604020202020204" pitchFamily="34" charset="0"/>
              <a:buChar char="•"/>
            </a:pPr>
            <a:r>
              <a:rPr lang="de-DE" sz="3200" dirty="0">
                <a:latin typeface="Lucida Console" panose="020B0609040504020204" pitchFamily="49" charset="0"/>
              </a:rPr>
              <a:t>OVF </a:t>
            </a:r>
            <a:r>
              <a:rPr lang="de-DE" sz="3200" dirty="0" err="1">
                <a:latin typeface="Lucida Console" panose="020B0609040504020204" pitchFamily="49" charset="0"/>
              </a:rPr>
              <a:t>Gotcha‘s</a:t>
            </a:r>
            <a:endParaRPr lang="de-DE" sz="3200" dirty="0">
              <a:latin typeface="Lucida Console" panose="020B0609040504020204" pitchFamily="49" charset="0"/>
            </a:endParaRPr>
          </a:p>
        </p:txBody>
      </p:sp>
      <p:sp>
        <p:nvSpPr>
          <p:cNvPr id="4" name="TextBox 3">
            <a:extLst>
              <a:ext uri="{FF2B5EF4-FFF2-40B4-BE49-F238E27FC236}">
                <a16:creationId xmlns:a16="http://schemas.microsoft.com/office/drawing/2014/main" id="{F9FFCD97-BEA6-4F38-AAEB-AA2067604896}"/>
              </a:ext>
            </a:extLst>
          </p:cNvPr>
          <p:cNvSpPr txBox="1"/>
          <p:nvPr/>
        </p:nvSpPr>
        <p:spPr>
          <a:xfrm>
            <a:off x="986715" y="184180"/>
            <a:ext cx="5857430" cy="584775"/>
          </a:xfrm>
          <a:prstGeom prst="rect">
            <a:avLst/>
          </a:prstGeom>
          <a:noFill/>
        </p:spPr>
        <p:txBody>
          <a:bodyPr wrap="square" rtlCol="0">
            <a:spAutoFit/>
          </a:bodyPr>
          <a:lstStyle/>
          <a:p>
            <a:r>
              <a:rPr lang="en-US" sz="3200" b="1" dirty="0"/>
              <a:t>Coming up!</a:t>
            </a:r>
            <a:endParaRPr lang="en-NL" sz="3200" b="1" dirty="0"/>
          </a:p>
        </p:txBody>
      </p:sp>
    </p:spTree>
    <p:extLst>
      <p:ext uri="{BB962C8B-B14F-4D97-AF65-F5344CB8AC3E}">
        <p14:creationId xmlns:p14="http://schemas.microsoft.com/office/powerpoint/2010/main" val="90897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075257" y="6153681"/>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Rectangle 1">
            <a:extLst>
              <a:ext uri="{FF2B5EF4-FFF2-40B4-BE49-F238E27FC236}">
                <a16:creationId xmlns:a16="http://schemas.microsoft.com/office/drawing/2014/main" id="{D62DF04F-8F9E-4E50-8856-5EF8152CBFAD}"/>
              </a:ext>
            </a:extLst>
          </p:cNvPr>
          <p:cNvSpPr/>
          <p:nvPr/>
        </p:nvSpPr>
        <p:spPr>
          <a:xfrm>
            <a:off x="761999" y="947798"/>
            <a:ext cx="8243455" cy="5016758"/>
          </a:xfrm>
          <a:prstGeom prst="rect">
            <a:avLst/>
          </a:prstGeom>
        </p:spPr>
        <p:txBody>
          <a:bodyPr wrap="square">
            <a:spAutoFit/>
          </a:bodyPr>
          <a:lstStyle/>
          <a:p>
            <a:r>
              <a:rPr lang="de-DE" sz="3200" b="1" dirty="0">
                <a:latin typeface="Lucida Console" panose="020B0609040504020204" pitchFamily="49" charset="0"/>
              </a:rPr>
              <a:t>Blocks</a:t>
            </a:r>
          </a:p>
          <a:p>
            <a:pPr marL="285750" indent="-285750">
              <a:buFont typeface="Arial" panose="020B0604020202020204" pitchFamily="34" charset="0"/>
              <a:buChar char="•"/>
            </a:pPr>
            <a:r>
              <a:rPr lang="de-DE" sz="2400" dirty="0" err="1">
                <a:latin typeface="Lucida Console" panose="020B0609040504020204" pitchFamily="49" charset="0"/>
              </a:rPr>
              <a:t>Describe</a:t>
            </a:r>
            <a:endParaRPr lang="de-DE" sz="2400" dirty="0">
              <a:latin typeface="Lucida Console" panose="020B0609040504020204" pitchFamily="49" charset="0"/>
            </a:endParaRPr>
          </a:p>
          <a:p>
            <a:pPr marL="742950" lvl="1" indent="-285750">
              <a:buFont typeface="Arial" panose="020B0604020202020204" pitchFamily="34" charset="0"/>
              <a:buChar char="•"/>
            </a:pPr>
            <a:r>
              <a:rPr lang="de-DE" sz="2400" dirty="0" err="1">
                <a:latin typeface="Lucida Console" panose="020B0609040504020204" pitchFamily="49" charset="0"/>
              </a:rPr>
              <a:t>Context</a:t>
            </a:r>
            <a:endParaRPr lang="de-DE" sz="2400" dirty="0">
              <a:latin typeface="Lucida Console" panose="020B0609040504020204" pitchFamily="49" charset="0"/>
            </a:endParaRPr>
          </a:p>
          <a:p>
            <a:pPr marL="742950" lvl="1" indent="-285750">
              <a:buFont typeface="Arial" panose="020B0604020202020204" pitchFamily="34" charset="0"/>
              <a:buChar char="•"/>
            </a:pPr>
            <a:r>
              <a:rPr lang="de-DE" sz="2400" dirty="0" err="1">
                <a:latin typeface="Lucida Console" panose="020B0609040504020204" pitchFamily="49" charset="0"/>
              </a:rPr>
              <a:t>It</a:t>
            </a:r>
            <a:endParaRPr lang="de-DE" sz="2400" dirty="0">
              <a:latin typeface="Lucida Console" panose="020B0609040504020204" pitchFamily="49" charset="0"/>
            </a:endParaRPr>
          </a:p>
          <a:p>
            <a:pPr marL="742950" lvl="1" indent="-285750">
              <a:buFont typeface="Arial" panose="020B0604020202020204" pitchFamily="34" charset="0"/>
              <a:buChar char="•"/>
            </a:pPr>
            <a:r>
              <a:rPr lang="de-DE" sz="2400" dirty="0" err="1">
                <a:latin typeface="Lucida Console" panose="020B0609040504020204" pitchFamily="49" charset="0"/>
              </a:rPr>
              <a:t>Before</a:t>
            </a:r>
            <a:r>
              <a:rPr lang="de-DE" sz="2400" dirty="0">
                <a:latin typeface="Lucida Console" panose="020B0609040504020204" pitchFamily="49" charset="0"/>
              </a:rPr>
              <a:t>-,After-</a:t>
            </a:r>
            <a:endParaRPr lang="de-DE" sz="2800" dirty="0">
              <a:latin typeface="Lucida Console" panose="020B0609040504020204" pitchFamily="49" charset="0"/>
            </a:endParaRPr>
          </a:p>
          <a:p>
            <a:r>
              <a:rPr lang="de-DE" sz="3200" b="1" dirty="0" err="1">
                <a:latin typeface="Lucida Console" panose="020B0609040504020204" pitchFamily="49" charset="0"/>
              </a:rPr>
              <a:t>Assertions</a:t>
            </a:r>
            <a:endParaRPr lang="de-DE" sz="3200" b="1" dirty="0">
              <a:latin typeface="Lucida Console" panose="020B0609040504020204" pitchFamily="49" charset="0"/>
            </a:endParaRPr>
          </a:p>
          <a:p>
            <a:pPr marL="285750" indent="-285750">
              <a:buFont typeface="Arial" panose="020B0604020202020204" pitchFamily="34" charset="0"/>
              <a:buChar char="•"/>
            </a:pPr>
            <a:r>
              <a:rPr lang="de-DE" sz="2400" dirty="0" err="1">
                <a:latin typeface="Lucida Console" panose="020B0609040504020204" pitchFamily="49" charset="0"/>
              </a:rPr>
              <a:t>Should</a:t>
            </a:r>
            <a:endParaRPr lang="de-DE" sz="2400" dirty="0">
              <a:latin typeface="Lucida Console" panose="020B0609040504020204" pitchFamily="49" charset="0"/>
            </a:endParaRPr>
          </a:p>
          <a:p>
            <a:pPr marL="285750" indent="-285750">
              <a:buFont typeface="Arial" panose="020B0604020202020204" pitchFamily="34" charset="0"/>
              <a:buChar char="•"/>
            </a:pPr>
            <a:r>
              <a:rPr lang="de-DE" sz="2400" dirty="0">
                <a:latin typeface="Lucida Console" panose="020B0609040504020204" pitchFamily="49" charset="0"/>
              </a:rPr>
              <a:t>Operators</a:t>
            </a:r>
          </a:p>
          <a:p>
            <a:pPr marL="742950" lvl="1" indent="-285750">
              <a:buFont typeface="Arial" panose="020B0604020202020204" pitchFamily="34" charset="0"/>
              <a:buChar char="•"/>
            </a:pPr>
            <a:r>
              <a:rPr lang="de-DE" sz="2000" dirty="0" err="1">
                <a:latin typeface="Lucida Console" panose="020B0609040504020204" pitchFamily="49" charset="0"/>
              </a:rPr>
              <a:t>Be,BeIn,BeExactly,BeLessThan</a:t>
            </a:r>
            <a:r>
              <a:rPr lang="de-DE" sz="2000" dirty="0">
                <a:latin typeface="Lucida Console" panose="020B0609040504020204" pitchFamily="49" charset="0"/>
              </a:rPr>
              <a:t>…</a:t>
            </a:r>
          </a:p>
          <a:p>
            <a:pPr marL="742950" lvl="1" indent="-285750">
              <a:buFont typeface="Arial" panose="020B0604020202020204" pitchFamily="34" charset="0"/>
              <a:buChar char="•"/>
            </a:pPr>
            <a:r>
              <a:rPr lang="de-DE" sz="2000" dirty="0" err="1">
                <a:latin typeface="Lucida Console" panose="020B0609040504020204" pitchFamily="49" charset="0"/>
              </a:rPr>
              <a:t>Contain,ContainExactly</a:t>
            </a:r>
            <a:r>
              <a:rPr lang="de-DE" sz="2000" dirty="0">
                <a:latin typeface="Lucida Console" panose="020B0609040504020204" pitchFamily="49" charset="0"/>
              </a:rPr>
              <a:t>…</a:t>
            </a:r>
          </a:p>
          <a:p>
            <a:pPr marL="742950" lvl="1" indent="-285750">
              <a:buFont typeface="Arial" panose="020B0604020202020204" pitchFamily="34" charset="0"/>
              <a:buChar char="•"/>
            </a:pPr>
            <a:r>
              <a:rPr lang="de-DE" sz="2000" dirty="0">
                <a:latin typeface="Lucida Console" panose="020B0609040504020204" pitchFamily="49" charset="0"/>
              </a:rPr>
              <a:t>Match, </a:t>
            </a:r>
            <a:r>
              <a:rPr lang="de-DE" sz="2000" dirty="0" err="1">
                <a:latin typeface="Lucida Console" panose="020B0609040504020204" pitchFamily="49" charset="0"/>
              </a:rPr>
              <a:t>MatchExactly</a:t>
            </a:r>
            <a:endParaRPr lang="de-DE" sz="2000" dirty="0">
              <a:latin typeface="Lucida Console" panose="020B0609040504020204" pitchFamily="49" charset="0"/>
            </a:endParaRPr>
          </a:p>
          <a:p>
            <a:pPr marL="742950" lvl="1" indent="-285750">
              <a:buFont typeface="Arial" panose="020B0604020202020204" pitchFamily="34" charset="0"/>
              <a:buChar char="•"/>
            </a:pPr>
            <a:r>
              <a:rPr lang="de-DE" sz="2000" dirty="0" err="1">
                <a:latin typeface="Lucida Console" panose="020B0609040504020204" pitchFamily="49" charset="0"/>
              </a:rPr>
              <a:t>Exists</a:t>
            </a:r>
            <a:endParaRPr lang="de-DE" sz="2000" dirty="0">
              <a:latin typeface="Lucida Console" panose="020B0609040504020204" pitchFamily="49" charset="0"/>
            </a:endParaRPr>
          </a:p>
          <a:p>
            <a:r>
              <a:rPr lang="de-DE" sz="3200" b="1" dirty="0" err="1">
                <a:latin typeface="Lucida Console" panose="020B0609040504020204" pitchFamily="49" charset="0"/>
              </a:rPr>
              <a:t>TestCases</a:t>
            </a:r>
            <a:endParaRPr lang="de-DE" sz="3200" b="1" dirty="0">
              <a:latin typeface="Lucida Console" panose="020B0609040504020204" pitchFamily="49" charset="0"/>
            </a:endParaRPr>
          </a:p>
        </p:txBody>
      </p:sp>
      <p:sp>
        <p:nvSpPr>
          <p:cNvPr id="4" name="TextBox 3">
            <a:extLst>
              <a:ext uri="{FF2B5EF4-FFF2-40B4-BE49-F238E27FC236}">
                <a16:creationId xmlns:a16="http://schemas.microsoft.com/office/drawing/2014/main" id="{F9FFCD97-BEA6-4F38-AAEB-AA2067604896}"/>
              </a:ext>
            </a:extLst>
          </p:cNvPr>
          <p:cNvSpPr txBox="1"/>
          <p:nvPr/>
        </p:nvSpPr>
        <p:spPr>
          <a:xfrm>
            <a:off x="761999" y="162769"/>
            <a:ext cx="5857430" cy="584775"/>
          </a:xfrm>
          <a:prstGeom prst="rect">
            <a:avLst/>
          </a:prstGeom>
          <a:noFill/>
        </p:spPr>
        <p:txBody>
          <a:bodyPr wrap="square" rtlCol="0">
            <a:spAutoFit/>
          </a:bodyPr>
          <a:lstStyle/>
          <a:p>
            <a:r>
              <a:rPr lang="en-US" sz="3200" b="1" dirty="0"/>
              <a:t>Just Enough Pester</a:t>
            </a:r>
            <a:endParaRPr lang="en-NL" sz="3200" b="1" dirty="0"/>
          </a:p>
        </p:txBody>
      </p:sp>
    </p:spTree>
    <p:extLst>
      <p:ext uri="{BB962C8B-B14F-4D97-AF65-F5344CB8AC3E}">
        <p14:creationId xmlns:p14="http://schemas.microsoft.com/office/powerpoint/2010/main" val="12333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extBox 9"/>
          <p:cNvSpPr txBox="1"/>
          <p:nvPr/>
        </p:nvSpPr>
        <p:spPr>
          <a:xfrm>
            <a:off x="7075257" y="6153681"/>
            <a:ext cx="4581034" cy="369332"/>
          </a:xfrm>
          <a:prstGeom prst="rect">
            <a:avLst/>
          </a:prstGeom>
          <a:noFill/>
        </p:spPr>
        <p:txBody>
          <a:bodyPr wrap="square" rtlCol="0">
            <a:spAutoFit/>
          </a:bodyPr>
          <a:lstStyle/>
          <a:p>
            <a:r>
              <a:rPr lang="en-US" dirty="0"/>
              <a:t>Irwin Strachan – Senior Consultant @</a:t>
            </a:r>
            <a:r>
              <a:rPr lang="en-US" dirty="0" err="1"/>
              <a:t>Methos</a:t>
            </a:r>
            <a:endParaRPr lang="en-NL" dirty="0"/>
          </a:p>
        </p:txBody>
      </p:sp>
      <p:sp>
        <p:nvSpPr>
          <p:cNvPr id="2" name="Rectangle 1">
            <a:extLst>
              <a:ext uri="{FF2B5EF4-FFF2-40B4-BE49-F238E27FC236}">
                <a16:creationId xmlns:a16="http://schemas.microsoft.com/office/drawing/2014/main" id="{D62DF04F-8F9E-4E50-8856-5EF8152CBFAD}"/>
              </a:ext>
            </a:extLst>
          </p:cNvPr>
          <p:cNvSpPr/>
          <p:nvPr/>
        </p:nvSpPr>
        <p:spPr>
          <a:xfrm>
            <a:off x="761999" y="947798"/>
            <a:ext cx="8243455" cy="4031873"/>
          </a:xfrm>
          <a:prstGeom prst="rect">
            <a:avLst/>
          </a:prstGeom>
        </p:spPr>
        <p:txBody>
          <a:bodyPr wrap="square">
            <a:spAutoFit/>
          </a:bodyPr>
          <a:lstStyle/>
          <a:p>
            <a:pPr marL="285750" indent="-285750">
              <a:buFont typeface="Arial" panose="020B0604020202020204" pitchFamily="34" charset="0"/>
              <a:buChar char="•"/>
            </a:pPr>
            <a:r>
              <a:rPr lang="en-US" sz="3200" dirty="0">
                <a:latin typeface="Lucida Console" panose="020B0609040504020204" pitchFamily="49" charset="0"/>
              </a:rPr>
              <a:t>Create Snapshots</a:t>
            </a:r>
          </a:p>
          <a:p>
            <a:pPr marL="285750" indent="-285750">
              <a:buFont typeface="Arial" panose="020B0604020202020204" pitchFamily="34" charset="0"/>
              <a:buChar char="•"/>
            </a:pPr>
            <a:endParaRPr lang="en-US" sz="3200" dirty="0">
              <a:latin typeface="Lucida Console" panose="020B0609040504020204" pitchFamily="49" charset="0"/>
            </a:endParaRPr>
          </a:p>
          <a:p>
            <a:pPr marL="285750" indent="-285750">
              <a:buFont typeface="Arial" panose="020B0604020202020204" pitchFamily="34" charset="0"/>
              <a:buChar char="•"/>
            </a:pPr>
            <a:r>
              <a:rPr lang="en-US" sz="3200" dirty="0">
                <a:latin typeface="Lucida Console" panose="020B0609040504020204" pitchFamily="49" charset="0"/>
              </a:rPr>
              <a:t>If possible use source used to automate the process</a:t>
            </a:r>
          </a:p>
          <a:p>
            <a:pPr marL="285750" indent="-285750">
              <a:buFont typeface="Arial" panose="020B0604020202020204" pitchFamily="34" charset="0"/>
              <a:buChar char="•"/>
            </a:pPr>
            <a:endParaRPr lang="en-US" sz="3200" dirty="0">
              <a:latin typeface="Lucida Console" panose="020B0609040504020204" pitchFamily="49" charset="0"/>
            </a:endParaRPr>
          </a:p>
          <a:p>
            <a:pPr marL="285750" indent="-285750">
              <a:buFont typeface="Arial" panose="020B0604020202020204" pitchFamily="34" charset="0"/>
              <a:buChar char="•"/>
            </a:pPr>
            <a:r>
              <a:rPr lang="en-US" sz="3200" dirty="0">
                <a:latin typeface="Lucida Console" panose="020B0609040504020204" pitchFamily="49" charset="0"/>
              </a:rPr>
              <a:t>Verify operational functionality</a:t>
            </a:r>
          </a:p>
          <a:p>
            <a:pPr marL="285750" indent="-285750">
              <a:buFont typeface="Arial" panose="020B0604020202020204" pitchFamily="34" charset="0"/>
              <a:buChar char="•"/>
            </a:pPr>
            <a:r>
              <a:rPr lang="en-US" sz="3200" dirty="0">
                <a:solidFill>
                  <a:schemeClr val="bg1"/>
                </a:solidFill>
                <a:latin typeface="Lucida Console" panose="020B0609040504020204" pitchFamily="49" charset="0"/>
              </a:rPr>
              <a:t>Rectify any discrepancies</a:t>
            </a:r>
          </a:p>
        </p:txBody>
      </p:sp>
      <p:sp>
        <p:nvSpPr>
          <p:cNvPr id="4" name="TextBox 3">
            <a:extLst>
              <a:ext uri="{FF2B5EF4-FFF2-40B4-BE49-F238E27FC236}">
                <a16:creationId xmlns:a16="http://schemas.microsoft.com/office/drawing/2014/main" id="{F9FFCD97-BEA6-4F38-AAEB-AA2067604896}"/>
              </a:ext>
            </a:extLst>
          </p:cNvPr>
          <p:cNvSpPr txBox="1"/>
          <p:nvPr/>
        </p:nvSpPr>
        <p:spPr>
          <a:xfrm>
            <a:off x="986715" y="184180"/>
            <a:ext cx="5857430" cy="584775"/>
          </a:xfrm>
          <a:prstGeom prst="rect">
            <a:avLst/>
          </a:prstGeom>
          <a:noFill/>
        </p:spPr>
        <p:txBody>
          <a:bodyPr wrap="square" rtlCol="0">
            <a:spAutoFit/>
          </a:bodyPr>
          <a:lstStyle/>
          <a:p>
            <a:r>
              <a:rPr lang="en-US" sz="3200" b="1" dirty="0"/>
              <a:t>Writing OVF Tests</a:t>
            </a:r>
            <a:endParaRPr lang="en-NL" sz="3200" b="1" dirty="0"/>
          </a:p>
        </p:txBody>
      </p:sp>
    </p:spTree>
    <p:extLst>
      <p:ext uri="{BB962C8B-B14F-4D97-AF65-F5344CB8AC3E}">
        <p14:creationId xmlns:p14="http://schemas.microsoft.com/office/powerpoint/2010/main" val="4039765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4551</TotalTime>
  <Words>1471</Words>
  <Application>Microsoft Office PowerPoint</Application>
  <PresentationFormat>Widescreen</PresentationFormat>
  <Paragraphs>193</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Kailasa</vt:lpstr>
      <vt:lpstr>Lucida Console</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Szumigalski</dc:creator>
  <cp:lastModifiedBy>Irwin Strachan</cp:lastModifiedBy>
  <cp:revision>58</cp:revision>
  <dcterms:created xsi:type="dcterms:W3CDTF">2016-09-12T03:10:49Z</dcterms:created>
  <dcterms:modified xsi:type="dcterms:W3CDTF">2017-11-14T07:47:28Z</dcterms:modified>
</cp:coreProperties>
</file>