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6" r:id="rId2"/>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7AB67AA8-AEF8-465A-9634-FF9721896190}" type="datetimeFigureOut">
              <a:rPr lang="en-US" smtClean="0"/>
              <a:t>8/15/2024</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5CAB93B8-1CE7-4BD8-A2E1-9A313F060FD4}" type="slidenum">
              <a:rPr lang="en-US" smtClean="0"/>
              <a:t>‹Nº›</a:t>
            </a:fld>
            <a:endParaRPr lang="en-US"/>
          </a:p>
        </p:txBody>
      </p:sp>
    </p:spTree>
    <p:extLst>
      <p:ext uri="{BB962C8B-B14F-4D97-AF65-F5344CB8AC3E}">
        <p14:creationId xmlns:p14="http://schemas.microsoft.com/office/powerpoint/2010/main" val="1190607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n panorámica con descrip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7AB67AA8-AEF8-465A-9634-FF9721896190}"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270072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7AB67AA8-AEF8-465A-9634-FF9721896190}"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1065096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7AB67AA8-AEF8-465A-9634-FF9721896190}"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1067608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AB67AA8-AEF8-465A-9634-FF9721896190}"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2796678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B67AA8-AEF8-465A-9634-FF9721896190}"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2762642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B67AA8-AEF8-465A-9634-FF9721896190}"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1670784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B67AA8-AEF8-465A-9634-FF9721896190}"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4249386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B67AA8-AEF8-465A-9634-FF9721896190}"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139535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B67AA8-AEF8-465A-9634-FF9721896190}" type="datetimeFigureOut">
              <a:rPr lang="en-US" smtClean="0"/>
              <a:t>8/15/2024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30527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AB67AA8-AEF8-465A-9634-FF9721896190}" type="datetimeFigureOut">
              <a:rPr lang="en-US" smtClean="0"/>
              <a:t>8/15/2024</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210567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B67AA8-AEF8-465A-9634-FF9721896190}"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352956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B67AA8-AEF8-465A-9634-FF9721896190}"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296379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B67AA8-AEF8-465A-9634-FF9721896190}"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135399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67AA8-AEF8-465A-9634-FF9721896190}" type="datetimeFigureOut">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277573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7AB67AA8-AEF8-465A-9634-FF9721896190}"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4254999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7AB67AA8-AEF8-465A-9634-FF9721896190}"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CAB93B8-1CE7-4BD8-A2E1-9A313F060FD4}" type="slidenum">
              <a:rPr lang="en-US" smtClean="0"/>
              <a:t>‹Nº›</a:t>
            </a:fld>
            <a:endParaRPr lang="en-US"/>
          </a:p>
        </p:txBody>
      </p:sp>
    </p:spTree>
    <p:extLst>
      <p:ext uri="{BB962C8B-B14F-4D97-AF65-F5344CB8AC3E}">
        <p14:creationId xmlns:p14="http://schemas.microsoft.com/office/powerpoint/2010/main" val="3454086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AB67AA8-AEF8-465A-9634-FF9721896190}" type="datetimeFigureOut">
              <a:rPr lang="en-US" smtClean="0"/>
              <a:t>8/15/2024</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CAB93B8-1CE7-4BD8-A2E1-9A313F060FD4}" type="slidenum">
              <a:rPr lang="en-US" smtClean="0"/>
              <a:t>‹Nº›</a:t>
            </a:fld>
            <a:endParaRPr lang="en-US"/>
          </a:p>
        </p:txBody>
      </p:sp>
    </p:spTree>
    <p:extLst>
      <p:ext uri="{BB962C8B-B14F-4D97-AF65-F5344CB8AC3E}">
        <p14:creationId xmlns:p14="http://schemas.microsoft.com/office/powerpoint/2010/main" val="1588272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vuejs.org/guide/quick-start.html" TargetMode="External"/><Relationship Id="rId1" Type="http://schemas.openxmlformats.org/officeDocument/2006/relationships/slideLayout" Target="../slideLayouts/slideLayout1.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document/d/1EBnyxFV3bGFrjxnSQdZX9ATfxRopq2uP/edit?usp=sharing&amp;ouid=111200662220549660184&amp;rtpof=true&amp;sd=true" TargetMode="External"/><Relationship Id="rId2" Type="http://schemas.openxmlformats.org/officeDocument/2006/relationships/hyperlink" Target="https://careerservices.fas.harvard.edu/resources/bullet-point-resume-template/" TargetMode="Externa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vuejs.org/guide/quick-start.html" TargetMode="External"/><Relationship Id="rId2" Type="http://schemas.openxmlformats.org/officeDocument/2006/relationships/hyperlink" Target="https://nodejs.org/en" TargetMode="Externa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hyperlink" Target="https://code.visualstudio.com/"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s/docs/Web/JavaScript" TargetMode="External"/><Relationship Id="rId2" Type="http://schemas.openxmlformats.org/officeDocument/2006/relationships/hyperlink" Target="https://vuejs.org/" TargetMode="Externa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hyperlink" Target="https://css-trick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37CCF7F8-20C5-E4EE-CE2E-35A386C0A382}"/>
              </a:ext>
            </a:extLst>
          </p:cNvPr>
          <p:cNvPicPr>
            <a:picLocks noChangeAspect="1"/>
          </p:cNvPicPr>
          <p:nvPr/>
        </p:nvPicPr>
        <p:blipFill>
          <a:blip r:embed="rId2">
            <a:clrChange>
              <a:clrFrom>
                <a:srgbClr val="FFFFFF"/>
              </a:clrFrom>
              <a:clrTo>
                <a:srgbClr val="FFFFFF">
                  <a:alpha val="0"/>
                </a:srgbClr>
              </a:clrTo>
            </a:clrChange>
            <a:duotone>
              <a:prstClr val="black"/>
              <a:schemeClr val="accent4">
                <a:tint val="45000"/>
                <a:satMod val="400000"/>
              </a:schemeClr>
            </a:duotone>
            <a:extLst>
              <a:ext uri="{BEBA8EAE-BF5A-486C-A8C5-ECC9F3942E4B}">
                <a14:imgProps xmlns:a14="http://schemas.microsoft.com/office/drawing/2010/main">
                  <a14:imgLayer r:embed="rId3">
                    <a14:imgEffect>
                      <a14:artisticGlowDiffused/>
                    </a14:imgEffect>
                    <a14:imgEffect>
                      <a14:colorTemperature colorTemp="11200"/>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085315" y="404324"/>
            <a:ext cx="9619715" cy="5411090"/>
          </a:xfrm>
          <a:prstGeom prst="rect">
            <a:avLst/>
          </a:prstGeom>
        </p:spPr>
      </p:pic>
    </p:spTree>
    <p:extLst>
      <p:ext uri="{BB962C8B-B14F-4D97-AF65-F5344CB8AC3E}">
        <p14:creationId xmlns:p14="http://schemas.microsoft.com/office/powerpoint/2010/main" val="394415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969412" y="1138887"/>
            <a:ext cx="9196743" cy="835108"/>
          </a:xfrm>
        </p:spPr>
        <p:txBody>
          <a:bodyPr>
            <a:normAutofit/>
          </a:bodyPr>
          <a:lstStyle/>
          <a:p>
            <a:r>
              <a:rPr lang="es-ES" sz="4400" dirty="0">
                <a:latin typeface="Bahnschrift Condensed" panose="020B0502040204020203" pitchFamily="34" charset="0"/>
              </a:rPr>
              <a:t>Creamos una conexión básica por CDN de Vue</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969412" y="2048689"/>
            <a:ext cx="10439224" cy="4078645"/>
          </a:xfrm>
        </p:spPr>
        <p:txBody>
          <a:bodyPr>
            <a:normAutofit fontScale="92500" lnSpcReduction="20000"/>
          </a:bodyPr>
          <a:lstStyle/>
          <a:p>
            <a:r>
              <a:rPr lang="es-ES" sz="2600" cap="none" dirty="0">
                <a:solidFill>
                  <a:schemeClr val="bg1"/>
                </a:solidFill>
                <a:latin typeface="Bahnschrift" panose="020B0502040204020203" pitchFamily="34" charset="0"/>
              </a:rPr>
              <a:t>Buscar el link de CDN en la Pagina Oficial</a:t>
            </a:r>
          </a:p>
          <a:p>
            <a:r>
              <a:rPr lang="es-ES" sz="2600" cap="none" dirty="0">
                <a:solidFill>
                  <a:schemeClr val="bg1"/>
                </a:solidFill>
                <a:latin typeface="Bahnschrift" panose="020B0502040204020203" pitchFamily="34" charset="0"/>
                <a:hlinkClick r:id="rId2"/>
              </a:rPr>
              <a:t>https://vuejs.org/guide/quick-start.html</a:t>
            </a:r>
            <a:endParaRPr lang="es-ES" sz="2600" cap="none" dirty="0">
              <a:solidFill>
                <a:schemeClr val="bg1"/>
              </a:solidFill>
              <a:latin typeface="Bahnschrift" panose="020B0502040204020203" pitchFamily="34" charset="0"/>
            </a:endParaRPr>
          </a:p>
          <a:p>
            <a:r>
              <a:rPr lang="es-ES" sz="2600" cap="none" dirty="0">
                <a:solidFill>
                  <a:schemeClr val="bg1"/>
                </a:solidFill>
                <a:latin typeface="Bahnschrift" panose="020B0502040204020203" pitchFamily="34" charset="0"/>
              </a:rPr>
              <a:t>En nuestro index.html antes de finalizar el body, o debajo del &lt;title&gt; en el head de nuestro html deberemos colocar en una etiqueta &lt;script&gt; la ruta del cdn conseguido en la pagina oficial de vue.</a:t>
            </a:r>
          </a:p>
          <a:p>
            <a:r>
              <a:rPr lang="es-ES" sz="2600" cap="none" dirty="0">
                <a:solidFill>
                  <a:schemeClr val="bg1"/>
                </a:solidFill>
                <a:latin typeface="Bahnschrift" panose="020B0502040204020203" pitchFamily="34" charset="0"/>
              </a:rPr>
              <a:t>También crearemos un archivo instanciaVue.js donde adentro crearemos código de Vue utilizando la estructura option Api que es una forma de hacer código en Vue para proyectos pequeños. </a:t>
            </a:r>
          </a:p>
          <a:p>
            <a:r>
              <a:rPr lang="es-ES" sz="2600" cap="none" dirty="0">
                <a:solidFill>
                  <a:schemeClr val="bg1"/>
                </a:solidFill>
                <a:latin typeface="Bahnschrift" panose="020B0502040204020203" pitchFamily="34" charset="0"/>
              </a:rPr>
              <a:t>Esta forma utilizada es básica para que vean como de manera simple podemos trabajar con Vue, pero para el portafolio lo realizaremos con composition Api que es otra forma de escribir código en Vue</a:t>
            </a:r>
          </a:p>
          <a:p>
            <a:endParaRPr lang="es-ES" cap="none" dirty="0">
              <a:solidFill>
                <a:schemeClr val="bg1"/>
              </a:solidFill>
              <a:latin typeface="Bahnschrift" panose="020B0502040204020203" pitchFamily="34" charset="0"/>
            </a:endParaRPr>
          </a:p>
        </p:txBody>
      </p:sp>
      <p:pic>
        <p:nvPicPr>
          <p:cNvPr id="7" name="Imagen 6"/>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579006" y="586241"/>
            <a:ext cx="1151898" cy="477952"/>
          </a:xfrm>
          <a:prstGeom prst="rect">
            <a:avLst/>
          </a:prstGeom>
        </p:spPr>
      </p:pic>
    </p:spTree>
    <p:extLst>
      <p:ext uri="{BB962C8B-B14F-4D97-AF65-F5344CB8AC3E}">
        <p14:creationId xmlns:p14="http://schemas.microsoft.com/office/powerpoint/2010/main" val="354275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198708"/>
            <a:ext cx="9196743" cy="835108"/>
          </a:xfrm>
        </p:spPr>
        <p:txBody>
          <a:bodyPr>
            <a:normAutofit/>
          </a:bodyPr>
          <a:lstStyle/>
          <a:p>
            <a:r>
              <a:rPr lang="es-ES" sz="4400" dirty="0">
                <a:latin typeface="Bahnschrift Condensed" panose="020B0502040204020203" pitchFamily="34" charset="0"/>
              </a:rPr>
              <a:t>Tarea</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1154955" y="2333003"/>
            <a:ext cx="10040036" cy="3644054"/>
          </a:xfrm>
        </p:spPr>
        <p:txBody>
          <a:bodyPr>
            <a:normAutofit/>
          </a:bodyPr>
          <a:lstStyle/>
          <a:p>
            <a:pPr marL="285750" indent="-285750">
              <a:buFont typeface="Arial" panose="020B0604020202020204" pitchFamily="34" charset="0"/>
              <a:buChar char="•"/>
            </a:pPr>
            <a:r>
              <a:rPr lang="es-ES" sz="3200" cap="none" dirty="0">
                <a:solidFill>
                  <a:schemeClr val="bg1"/>
                </a:solidFill>
                <a:latin typeface="Bahnschrift" panose="020B0502040204020203" pitchFamily="34" charset="0"/>
              </a:rPr>
              <a:t>Confeccionar un borrador del portafolio web, a través del template de Curriculum Vitae sugerido, como estudios, experiencia, proyectos, etc. para tener ese documento a mano para aplicarlo al portafolio web. </a:t>
            </a:r>
          </a:p>
          <a:p>
            <a:pPr marL="285750" indent="-285750">
              <a:buFont typeface="Arial" panose="020B0604020202020204" pitchFamily="34" charset="0"/>
              <a:buChar char="•"/>
            </a:pPr>
            <a:r>
              <a:rPr lang="es-ES" sz="3200" cap="none" dirty="0">
                <a:solidFill>
                  <a:schemeClr val="bg1"/>
                </a:solidFill>
                <a:latin typeface="Bahnschrift" panose="020B0502040204020203" pitchFamily="34" charset="0"/>
              </a:rPr>
              <a:t>Repasar conceptos recomendados en este pdf.</a:t>
            </a:r>
          </a:p>
        </p:txBody>
      </p:sp>
      <p:pic>
        <p:nvPicPr>
          <p:cNvPr id="7" name="Imagen 6"/>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79006" y="611879"/>
            <a:ext cx="1151898" cy="477952"/>
          </a:xfrm>
          <a:prstGeom prst="rect">
            <a:avLst/>
          </a:prstGeom>
        </p:spPr>
      </p:pic>
    </p:spTree>
    <p:extLst>
      <p:ext uri="{BB962C8B-B14F-4D97-AF65-F5344CB8AC3E}">
        <p14:creationId xmlns:p14="http://schemas.microsoft.com/office/powerpoint/2010/main" val="401296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397479"/>
            <a:ext cx="9196743" cy="835108"/>
          </a:xfrm>
        </p:spPr>
        <p:txBody>
          <a:bodyPr>
            <a:normAutofit/>
          </a:bodyPr>
          <a:lstStyle/>
          <a:p>
            <a:r>
              <a:rPr lang="es-ES" sz="4400" dirty="0">
                <a:latin typeface="Bahnschrift Condensed" panose="020B0502040204020203" pitchFamily="34" charset="0"/>
              </a:rPr>
              <a:t>Introducción: Creando un Portafolio con Vue.js</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922946" y="2469736"/>
            <a:ext cx="10109675" cy="3609012"/>
          </a:xfrm>
        </p:spPr>
        <p:txBody>
          <a:bodyPr>
            <a:normAutofit fontScale="92500"/>
          </a:bodyPr>
          <a:lstStyle/>
          <a:p>
            <a:r>
              <a:rPr lang="es-ES" sz="2400" cap="none" dirty="0">
                <a:solidFill>
                  <a:schemeClr val="bg1"/>
                </a:solidFill>
                <a:latin typeface="Bahnschrift" panose="020B0502040204020203" pitchFamily="34" charset="0"/>
              </a:rPr>
              <a:t>Bienvenidos a este tutorial práctico. soy Nicolás Martínez, Tutor de la TUP 2023-2024 y en esta ocasión vamos a aprender a crear un portafolio profesional para programadores utilizando Vue.js.</a:t>
            </a:r>
          </a:p>
          <a:p>
            <a:r>
              <a:rPr lang="es-ES" sz="2400" cap="none" dirty="0">
                <a:solidFill>
                  <a:schemeClr val="bg1"/>
                </a:solidFill>
                <a:latin typeface="Bahnschrift" panose="020B0502040204020203" pitchFamily="34" charset="0"/>
              </a:rPr>
              <a:t>Este tutorial está diseñado para que puedas seguirlo paso a paso. Te pediré que prestes atención, y si en algún momento te distraes, te animo a repasar el contenido. Si encuentras conceptos que no entiendes, te recomiendo investigar por tu cuenta o en equipo para encontrar la mejor solución posible. Esta es la primera cualidad que quiero enseñarte: la curiosidad y la investigación son fundamentales para un programador. No solo hay una solución posible, sino muchas formas de lograrlo, y están esperando a ser descubiertas.</a:t>
            </a:r>
            <a:endParaRPr lang="en-US" sz="2400" cap="none" dirty="0">
              <a:solidFill>
                <a:schemeClr val="bg1"/>
              </a:solidFill>
              <a:latin typeface="Bahnschrift" panose="020B0502040204020203" pitchFamily="34" charset="0"/>
            </a:endParaRPr>
          </a:p>
        </p:txBody>
      </p:sp>
      <p:pic>
        <p:nvPicPr>
          <p:cNvPr id="7" name="Imagen 6"/>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79006" y="540277"/>
            <a:ext cx="1151898" cy="477952"/>
          </a:xfrm>
          <a:prstGeom prst="rect">
            <a:avLst/>
          </a:prstGeom>
        </p:spPr>
      </p:pic>
    </p:spTree>
    <p:extLst>
      <p:ext uri="{BB962C8B-B14F-4D97-AF65-F5344CB8AC3E}">
        <p14:creationId xmlns:p14="http://schemas.microsoft.com/office/powerpoint/2010/main" val="368988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337093"/>
            <a:ext cx="9196743" cy="835108"/>
          </a:xfrm>
        </p:spPr>
        <p:txBody>
          <a:bodyPr>
            <a:normAutofit/>
          </a:bodyPr>
          <a:lstStyle/>
          <a:p>
            <a:r>
              <a:rPr lang="es-ES" sz="4400" dirty="0">
                <a:latin typeface="Bahnschrift Condensed" panose="020B0502040204020203" pitchFamily="34" charset="0"/>
              </a:rPr>
              <a:t>¿Por qué Crear un Portafolio?</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828942" y="2367185"/>
            <a:ext cx="10528419" cy="3478138"/>
          </a:xfrm>
        </p:spPr>
        <p:txBody>
          <a:bodyPr>
            <a:normAutofit fontScale="92500"/>
          </a:bodyPr>
          <a:lstStyle/>
          <a:p>
            <a:r>
              <a:rPr lang="es-ES" sz="2400" cap="none" dirty="0">
                <a:solidFill>
                  <a:schemeClr val="bg1"/>
                </a:solidFill>
                <a:latin typeface="Bahnschrift" panose="020B0502040204020203" pitchFamily="34" charset="0"/>
              </a:rPr>
              <a:t>Un portafolio es una herramienta esencial para cualquier programador. No solo muestra tus habilidades y proyectos de manera organizada y visualmente atractiva, sino que también puede ser clave para conseguir entrevistas y trabajos en el campo de la tecnología. Al final de esta serie, tendrás un portafolio totalmente funcional y personalizable, listo para impresionar a futuros empleadores y clientes.</a:t>
            </a:r>
          </a:p>
          <a:p>
            <a:r>
              <a:rPr lang="es-ES" sz="2400" cap="none" dirty="0">
                <a:solidFill>
                  <a:schemeClr val="bg1"/>
                </a:solidFill>
                <a:latin typeface="Bahnschrift" panose="020B0502040204020203" pitchFamily="34" charset="0"/>
              </a:rPr>
              <a:t>Eres libre de darle tu propio toque personal. No es necesario que sea una copia exacta de mi ejemplo; al contrario, te animo a pensar y crear el portafolio como si fuera para ti. Apelo a tu creatividad para que reflejes tu estilo y habilidades únicas.</a:t>
            </a:r>
            <a:endParaRPr lang="en-US" sz="2400" cap="none" dirty="0">
              <a:solidFill>
                <a:schemeClr val="bg1"/>
              </a:solidFill>
              <a:latin typeface="Bahnschrift" panose="020B0502040204020203" pitchFamily="34" charset="0"/>
            </a:endParaRPr>
          </a:p>
        </p:txBody>
      </p:sp>
      <p:pic>
        <p:nvPicPr>
          <p:cNvPr id="7" name="Imagen 6"/>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79006" y="552058"/>
            <a:ext cx="1151898" cy="477952"/>
          </a:xfrm>
          <a:prstGeom prst="rect">
            <a:avLst/>
          </a:prstGeom>
        </p:spPr>
      </p:pic>
    </p:spTree>
    <p:extLst>
      <p:ext uri="{BB962C8B-B14F-4D97-AF65-F5344CB8AC3E}">
        <p14:creationId xmlns:p14="http://schemas.microsoft.com/office/powerpoint/2010/main" val="21645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78043" y="1224346"/>
            <a:ext cx="9196743" cy="835108"/>
          </a:xfrm>
        </p:spPr>
        <p:txBody>
          <a:bodyPr>
            <a:normAutofit/>
          </a:bodyPr>
          <a:lstStyle/>
          <a:p>
            <a:r>
              <a:rPr lang="es-ES" sz="4400" dirty="0">
                <a:latin typeface="Bahnschrift Condensed" panose="020B0502040204020203" pitchFamily="34" charset="0"/>
              </a:rPr>
              <a:t>¿Qué Vamos a Construir?</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871672" y="2273182"/>
            <a:ext cx="10032762" cy="3592780"/>
          </a:xfrm>
        </p:spPr>
        <p:txBody>
          <a:bodyPr>
            <a:normAutofit fontScale="62500" lnSpcReduction="20000"/>
          </a:bodyPr>
          <a:lstStyle/>
          <a:p>
            <a:r>
              <a:rPr lang="es-ES" sz="4200" cap="none" dirty="0">
                <a:solidFill>
                  <a:schemeClr val="bg1"/>
                </a:solidFill>
                <a:latin typeface="Bahnschrift" panose="020B0502040204020203" pitchFamily="34" charset="0"/>
              </a:rPr>
              <a:t>Nuestro portafolio estará compuesto por varias secciones clave que te permitirán mostrar toda tu información profesional de manera clara y estructurada. Para organizar nuestro portafolio, comenzaremos creando nuestro CV. He utilizado el formato recomendado para 2024 por la Universidad de Harvard, y emplearemos este modelo como guía para nuestro portafolio. A continuación, dejo el enlace a la fuente original y a un borrador traducido por mí para que sirva como referencia en este tutorial.</a:t>
            </a:r>
          </a:p>
          <a:p>
            <a:r>
              <a:rPr lang="es-ES" sz="4200" cap="none" dirty="0">
                <a:solidFill>
                  <a:schemeClr val="bg1"/>
                </a:solidFill>
                <a:latin typeface="Bahnschrift" panose="020B0502040204020203" pitchFamily="34" charset="0"/>
                <a:hlinkClick r:id="rId2"/>
              </a:rPr>
              <a:t>Link a la pagina de Harvard</a:t>
            </a:r>
            <a:endParaRPr lang="es-ES" sz="4200" cap="none" dirty="0">
              <a:solidFill>
                <a:schemeClr val="bg1"/>
              </a:solidFill>
              <a:latin typeface="Bahnschrift" panose="020B0502040204020203" pitchFamily="34" charset="0"/>
            </a:endParaRPr>
          </a:p>
          <a:p>
            <a:r>
              <a:rPr lang="es-ES" sz="4200" cap="none" dirty="0">
                <a:solidFill>
                  <a:schemeClr val="bg1"/>
                </a:solidFill>
                <a:latin typeface="Bahnschrift" panose="020B0502040204020203" pitchFamily="34" charset="0"/>
                <a:hlinkClick r:id="rId3"/>
              </a:rPr>
              <a:t>Link al Curriculum en español</a:t>
            </a:r>
            <a:endParaRPr lang="es-ES" sz="4200" cap="none" dirty="0">
              <a:solidFill>
                <a:schemeClr val="bg1"/>
              </a:solidFill>
              <a:latin typeface="Bahnschrift" panose="020B0502040204020203" pitchFamily="34" charset="0"/>
            </a:endParaRPr>
          </a:p>
          <a:p>
            <a:endParaRPr lang="es-ES" cap="none" dirty="0">
              <a:solidFill>
                <a:schemeClr val="bg1"/>
              </a:solidFill>
              <a:latin typeface="Bahnschrift" panose="020B0502040204020203" pitchFamily="34" charset="0"/>
            </a:endParaRPr>
          </a:p>
        </p:txBody>
      </p:sp>
      <p:pic>
        <p:nvPicPr>
          <p:cNvPr id="7" name="Imagen 6"/>
          <p:cNvPicPr>
            <a:picLocks noChangeAspect="1"/>
          </p:cNvPicPr>
          <p:nvPr/>
        </p:nvPicPr>
        <p:blipFill>
          <a:blip r:embed="rId4">
            <a:clrChange>
              <a:clrFrom>
                <a:srgbClr val="FFFFFF"/>
              </a:clrFrom>
              <a:clrTo>
                <a:srgbClr val="FFFFFF">
                  <a:alpha val="0"/>
                </a:srgbClr>
              </a:clrTo>
            </a:clrChange>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579006" y="611879"/>
            <a:ext cx="1151898" cy="477952"/>
          </a:xfrm>
          <a:prstGeom prst="rect">
            <a:avLst/>
          </a:prstGeom>
        </p:spPr>
      </p:pic>
    </p:spTree>
    <p:extLst>
      <p:ext uri="{BB962C8B-B14F-4D97-AF65-F5344CB8AC3E}">
        <p14:creationId xmlns:p14="http://schemas.microsoft.com/office/powerpoint/2010/main" val="25926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25495" y="985063"/>
            <a:ext cx="9196743" cy="835108"/>
          </a:xfrm>
        </p:spPr>
        <p:txBody>
          <a:bodyPr>
            <a:normAutofit/>
          </a:bodyPr>
          <a:lstStyle/>
          <a:p>
            <a:r>
              <a:rPr lang="es-ES" sz="4400" dirty="0">
                <a:latin typeface="Bahnschrift Condensed" panose="020B0502040204020203" pitchFamily="34" charset="0"/>
              </a:rPr>
              <a:t>¿Qué Necesitas para Empezar?</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1025495" y="2074327"/>
            <a:ext cx="9981488" cy="3941911"/>
          </a:xfrm>
        </p:spPr>
        <p:txBody>
          <a:bodyPr>
            <a:normAutofit fontScale="92500" lnSpcReduction="20000"/>
          </a:bodyPr>
          <a:lstStyle/>
          <a:p>
            <a:r>
              <a:rPr lang="es-ES" sz="2800" cap="none" dirty="0">
                <a:solidFill>
                  <a:schemeClr val="bg1"/>
                </a:solidFill>
                <a:latin typeface="Bahnschrift" panose="020B0502040204020203" pitchFamily="34" charset="0"/>
              </a:rPr>
              <a:t>Para seguir este curso, necesitarás tener algunas herramientas básicas instaladas en tu computadora:</a:t>
            </a:r>
          </a:p>
          <a:p>
            <a:r>
              <a:rPr lang="es-ES" sz="2800" cap="none" dirty="0">
                <a:solidFill>
                  <a:schemeClr val="bg1"/>
                </a:solidFill>
                <a:latin typeface="Bahnschrift" panose="020B0502040204020203" pitchFamily="34" charset="0"/>
              </a:rPr>
              <a:t>Node.js y npm: Para gestionar las dependencias de Vue.js.</a:t>
            </a:r>
          </a:p>
          <a:p>
            <a:r>
              <a:rPr lang="es-ES" sz="2800" cap="none" dirty="0">
                <a:solidFill>
                  <a:schemeClr val="bg1"/>
                </a:solidFill>
                <a:latin typeface="Bahnschrift" panose="020B0502040204020203" pitchFamily="34" charset="0"/>
                <a:hlinkClick r:id="rId2"/>
              </a:rPr>
              <a:t>Página de Node</a:t>
            </a:r>
            <a:endParaRPr lang="es-ES" sz="2800" cap="none" dirty="0">
              <a:solidFill>
                <a:schemeClr val="bg1"/>
              </a:solidFill>
              <a:latin typeface="Bahnschrift" panose="020B0502040204020203" pitchFamily="34" charset="0"/>
            </a:endParaRPr>
          </a:p>
          <a:p>
            <a:r>
              <a:rPr lang="es-ES" sz="2800" cap="none" dirty="0">
                <a:solidFill>
                  <a:schemeClr val="bg1"/>
                </a:solidFill>
                <a:latin typeface="Bahnschrift" panose="020B0502040204020203" pitchFamily="34" charset="0"/>
              </a:rPr>
              <a:t>Vue: Para crear y gestionar tu proyecto de Vue.js.</a:t>
            </a:r>
          </a:p>
          <a:p>
            <a:r>
              <a:rPr lang="es-ES" sz="2800" cap="none" dirty="0">
                <a:solidFill>
                  <a:schemeClr val="bg1"/>
                </a:solidFill>
                <a:latin typeface="Bahnschrift" panose="020B0502040204020203" pitchFamily="34" charset="0"/>
                <a:hlinkClick r:id="rId3"/>
              </a:rPr>
              <a:t>Página de Vue</a:t>
            </a:r>
            <a:endParaRPr lang="es-ES" sz="2800" cap="none" dirty="0">
              <a:solidFill>
                <a:schemeClr val="bg1"/>
              </a:solidFill>
              <a:latin typeface="Bahnschrift" panose="020B0502040204020203" pitchFamily="34" charset="0"/>
            </a:endParaRPr>
          </a:p>
          <a:p>
            <a:r>
              <a:rPr lang="es-ES" sz="2800" cap="none" dirty="0">
                <a:solidFill>
                  <a:schemeClr val="bg1"/>
                </a:solidFill>
                <a:latin typeface="Bahnschrift" panose="020B0502040204020203" pitchFamily="34" charset="0"/>
              </a:rPr>
              <a:t>Editor de Código: Visual Studio Code o cualquier otro de tu preferencia.</a:t>
            </a:r>
          </a:p>
          <a:p>
            <a:r>
              <a:rPr lang="es-ES" sz="2800" cap="none" dirty="0">
                <a:solidFill>
                  <a:schemeClr val="bg1"/>
                </a:solidFill>
                <a:latin typeface="Bahnschrift" panose="020B0502040204020203" pitchFamily="34" charset="0"/>
                <a:hlinkClick r:id="rId4"/>
              </a:rPr>
              <a:t>Página de VSCode</a:t>
            </a:r>
            <a:endParaRPr lang="es-ES" sz="2800" cap="none" dirty="0">
              <a:solidFill>
                <a:schemeClr val="bg1"/>
              </a:solidFill>
              <a:latin typeface="Bahnschrift" panose="020B0502040204020203" pitchFamily="34" charset="0"/>
            </a:endParaRPr>
          </a:p>
        </p:txBody>
      </p:sp>
      <p:pic>
        <p:nvPicPr>
          <p:cNvPr id="7" name="Imagen 6"/>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579006" y="594787"/>
            <a:ext cx="1151898" cy="477952"/>
          </a:xfrm>
          <a:prstGeom prst="rect">
            <a:avLst/>
          </a:prstGeom>
        </p:spPr>
      </p:pic>
    </p:spTree>
    <p:extLst>
      <p:ext uri="{BB962C8B-B14F-4D97-AF65-F5344CB8AC3E}">
        <p14:creationId xmlns:p14="http://schemas.microsoft.com/office/powerpoint/2010/main" val="1699204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081284"/>
            <a:ext cx="9196743" cy="835108"/>
          </a:xfrm>
        </p:spPr>
        <p:txBody>
          <a:bodyPr>
            <a:normAutofit/>
          </a:bodyPr>
          <a:lstStyle/>
          <a:p>
            <a:r>
              <a:rPr lang="es-ES" sz="4400" dirty="0">
                <a:latin typeface="Bahnschrift Condensed" panose="020B0502040204020203" pitchFamily="34" charset="0"/>
              </a:rPr>
              <a:t>¿Qué Necesitas para Empezar?</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1154955" y="2010396"/>
            <a:ext cx="10330593" cy="3949569"/>
          </a:xfrm>
        </p:spPr>
        <p:txBody>
          <a:bodyPr>
            <a:normAutofit fontScale="92500" lnSpcReduction="10000"/>
          </a:bodyPr>
          <a:lstStyle/>
          <a:p>
            <a:r>
              <a:rPr lang="es-ES" sz="2400" cap="none" dirty="0">
                <a:solidFill>
                  <a:srgbClr val="FFFF00"/>
                </a:solidFill>
                <a:latin typeface="Bahnschrift" panose="020B0502040204020203" pitchFamily="34" charset="0"/>
              </a:rPr>
              <a:t>Conocimientos Básicos en HTML y CSS</a:t>
            </a:r>
          </a:p>
          <a:p>
            <a:r>
              <a:rPr lang="es-ES" sz="2400" cap="none" dirty="0">
                <a:solidFill>
                  <a:schemeClr val="bg1"/>
                </a:solidFill>
                <a:latin typeface="Bahnschrift" panose="020B0502040204020203" pitchFamily="34" charset="0"/>
              </a:rPr>
              <a:t>Estructura HTML: Elementos básicos: div, span, p, a, img, ul, li, h1-h6.</a:t>
            </a:r>
          </a:p>
          <a:p>
            <a:r>
              <a:rPr lang="es-ES" sz="2400" cap="none" dirty="0">
                <a:solidFill>
                  <a:schemeClr val="bg1"/>
                </a:solidFill>
                <a:latin typeface="Bahnschrift" panose="020B0502040204020203" pitchFamily="34" charset="0"/>
              </a:rPr>
              <a:t>Atributos HTML: id, class, src, href, etc.</a:t>
            </a:r>
          </a:p>
          <a:p>
            <a:r>
              <a:rPr lang="es-ES" sz="2400" cap="none" dirty="0">
                <a:solidFill>
                  <a:schemeClr val="bg1"/>
                </a:solidFill>
                <a:latin typeface="Bahnschrift" panose="020B0502040204020203" pitchFamily="34" charset="0"/>
              </a:rPr>
              <a:t>Formularios básicos: input, textarea, button, form, label.</a:t>
            </a:r>
          </a:p>
          <a:p>
            <a:r>
              <a:rPr lang="es-ES" sz="2400" cap="none" dirty="0">
                <a:solidFill>
                  <a:srgbClr val="FFFF00"/>
                </a:solidFill>
                <a:latin typeface="Bahnschrift" panose="020B0502040204020203" pitchFamily="34" charset="0"/>
              </a:rPr>
              <a:t>CSS:</a:t>
            </a:r>
          </a:p>
          <a:p>
            <a:r>
              <a:rPr lang="es-ES" sz="2400" cap="none" dirty="0">
                <a:solidFill>
                  <a:schemeClr val="bg1"/>
                </a:solidFill>
                <a:latin typeface="Bahnschrift" panose="020B0502040204020203" pitchFamily="34" charset="0"/>
              </a:rPr>
              <a:t>Selectores básicos: de tipo, de clase, de ID, y selectores combinados.</a:t>
            </a:r>
          </a:p>
          <a:p>
            <a:r>
              <a:rPr lang="es-ES" sz="2400" cap="none" dirty="0">
                <a:solidFill>
                  <a:schemeClr val="bg1"/>
                </a:solidFill>
                <a:latin typeface="Bahnschrift" panose="020B0502040204020203" pitchFamily="34" charset="0"/>
              </a:rPr>
              <a:t>Propiedades de estilo: color, background, font, margin, padding, border.</a:t>
            </a:r>
          </a:p>
          <a:p>
            <a:r>
              <a:rPr lang="es-ES" sz="2400" cap="none" dirty="0">
                <a:solidFill>
                  <a:schemeClr val="bg1"/>
                </a:solidFill>
                <a:latin typeface="Bahnschrift" panose="020B0502040204020203" pitchFamily="34" charset="0"/>
              </a:rPr>
              <a:t>Layouts básicos: flexbox y grid.</a:t>
            </a:r>
          </a:p>
          <a:p>
            <a:r>
              <a:rPr lang="es-ES" sz="2400" cap="none" dirty="0">
                <a:solidFill>
                  <a:schemeClr val="bg1"/>
                </a:solidFill>
                <a:latin typeface="Bahnschrift" panose="020B0502040204020203" pitchFamily="34" charset="0"/>
              </a:rPr>
              <a:t>Media queries para diseño responsivo.</a:t>
            </a:r>
          </a:p>
        </p:txBody>
      </p:sp>
      <p:pic>
        <p:nvPicPr>
          <p:cNvPr id="7" name="Imagen 6"/>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79006" y="603332"/>
            <a:ext cx="1151898" cy="477952"/>
          </a:xfrm>
          <a:prstGeom prst="rect">
            <a:avLst/>
          </a:prstGeom>
        </p:spPr>
      </p:pic>
    </p:spTree>
    <p:extLst>
      <p:ext uri="{BB962C8B-B14F-4D97-AF65-F5344CB8AC3E}">
        <p14:creationId xmlns:p14="http://schemas.microsoft.com/office/powerpoint/2010/main" val="139056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95134" y="1028982"/>
            <a:ext cx="9196743" cy="835108"/>
          </a:xfrm>
        </p:spPr>
        <p:txBody>
          <a:bodyPr>
            <a:normAutofit/>
          </a:bodyPr>
          <a:lstStyle/>
          <a:p>
            <a:r>
              <a:rPr lang="es-ES" sz="4400" dirty="0">
                <a:latin typeface="Bahnschrift Condensed" panose="020B0502040204020203" pitchFamily="34" charset="0"/>
              </a:rPr>
              <a:t>¿Qué Necesitas para Empezar?</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1154954" y="2016807"/>
            <a:ext cx="10322047" cy="4076343"/>
          </a:xfrm>
        </p:spPr>
        <p:txBody>
          <a:bodyPr>
            <a:normAutofit fontScale="85000" lnSpcReduction="20000"/>
          </a:bodyPr>
          <a:lstStyle/>
          <a:p>
            <a:r>
              <a:rPr lang="es-ES" sz="2600" cap="none" dirty="0">
                <a:solidFill>
                  <a:srgbClr val="FFFF00"/>
                </a:solidFill>
                <a:latin typeface="Bahnschrift" panose="020B0502040204020203" pitchFamily="34" charset="0"/>
              </a:rPr>
              <a:t>Conocimientos Básicos en JavaScript</a:t>
            </a:r>
          </a:p>
          <a:p>
            <a:r>
              <a:rPr lang="es-ES" sz="2200" cap="none" dirty="0">
                <a:solidFill>
                  <a:schemeClr val="bg1"/>
                </a:solidFill>
                <a:latin typeface="Bahnschrift" panose="020B0502040204020203" pitchFamily="34" charset="0"/>
              </a:rPr>
              <a:t>Sintaxis y Conceptos Básicos: Variables (let, const).</a:t>
            </a:r>
          </a:p>
          <a:p>
            <a:r>
              <a:rPr lang="es-ES" sz="2200" cap="none" dirty="0">
                <a:solidFill>
                  <a:schemeClr val="bg1"/>
                </a:solidFill>
                <a:latin typeface="Bahnschrift" panose="020B0502040204020203" pitchFamily="34" charset="0"/>
              </a:rPr>
              <a:t>Tipos de datos: strings, números, arrays, objetos.</a:t>
            </a:r>
          </a:p>
          <a:p>
            <a:r>
              <a:rPr lang="es-ES" sz="2200" cap="none" dirty="0">
                <a:solidFill>
                  <a:schemeClr val="bg1"/>
                </a:solidFill>
                <a:latin typeface="Bahnschrift" panose="020B0502040204020203" pitchFamily="34" charset="0"/>
              </a:rPr>
              <a:t>Operadores: aritméticos, de comparación, lógicos.</a:t>
            </a:r>
          </a:p>
          <a:p>
            <a:r>
              <a:rPr lang="es-ES" sz="2200" cap="none" dirty="0">
                <a:solidFill>
                  <a:schemeClr val="bg1"/>
                </a:solidFill>
                <a:latin typeface="Bahnschrift" panose="020B0502040204020203" pitchFamily="34" charset="0"/>
              </a:rPr>
              <a:t>Condicionales (if, else, switch).</a:t>
            </a:r>
          </a:p>
          <a:p>
            <a:r>
              <a:rPr lang="es-ES" sz="2200" cap="none" dirty="0">
                <a:solidFill>
                  <a:schemeClr val="bg1"/>
                </a:solidFill>
                <a:latin typeface="Bahnschrift" panose="020B0502040204020203" pitchFamily="34" charset="0"/>
              </a:rPr>
              <a:t>Bucles (for, while, forEach).</a:t>
            </a:r>
          </a:p>
          <a:p>
            <a:r>
              <a:rPr lang="es-ES" sz="2200" cap="none" dirty="0">
                <a:solidFill>
                  <a:schemeClr val="bg1"/>
                </a:solidFill>
                <a:latin typeface="Bahnschrift" panose="020B0502040204020203" pitchFamily="34" charset="0"/>
              </a:rPr>
              <a:t>Funciones: Declaración y uso de funciones.</a:t>
            </a:r>
          </a:p>
          <a:p>
            <a:r>
              <a:rPr lang="es-ES" sz="2200" cap="none" dirty="0">
                <a:solidFill>
                  <a:schemeClr val="bg1"/>
                </a:solidFill>
                <a:latin typeface="Bahnschrift" panose="020B0502040204020203" pitchFamily="34" charset="0"/>
              </a:rPr>
              <a:t>Funciones flecha (arrow functions).</a:t>
            </a:r>
          </a:p>
          <a:p>
            <a:r>
              <a:rPr lang="es-ES" sz="2200" cap="none" dirty="0">
                <a:solidFill>
                  <a:schemeClr val="bg1"/>
                </a:solidFill>
                <a:latin typeface="Bahnschrift" panose="020B0502040204020203" pitchFamily="34" charset="0"/>
              </a:rPr>
              <a:t>Manipulación del DOM: Selección de elementos (getElementById, querySelector).</a:t>
            </a:r>
          </a:p>
          <a:p>
            <a:r>
              <a:rPr lang="es-ES" sz="2200" cap="none" dirty="0">
                <a:solidFill>
                  <a:schemeClr val="bg1"/>
                </a:solidFill>
                <a:latin typeface="Bahnschrift" panose="020B0502040204020203" pitchFamily="34" charset="0"/>
              </a:rPr>
              <a:t>Modificación de contenido y estilo.</a:t>
            </a:r>
          </a:p>
          <a:p>
            <a:r>
              <a:rPr lang="es-ES" sz="2200" cap="none" dirty="0">
                <a:solidFill>
                  <a:schemeClr val="bg1"/>
                </a:solidFill>
                <a:latin typeface="Bahnschrift" panose="020B0502040204020203" pitchFamily="34" charset="0"/>
              </a:rPr>
              <a:t>Event listeners (addEventListener).</a:t>
            </a:r>
          </a:p>
        </p:txBody>
      </p:sp>
      <p:pic>
        <p:nvPicPr>
          <p:cNvPr id="7" name="Imagen 6"/>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79006" y="577695"/>
            <a:ext cx="1151898" cy="477952"/>
          </a:xfrm>
          <a:prstGeom prst="rect">
            <a:avLst/>
          </a:prstGeom>
        </p:spPr>
      </p:pic>
    </p:spTree>
    <p:extLst>
      <p:ext uri="{BB962C8B-B14F-4D97-AF65-F5344CB8AC3E}">
        <p14:creationId xmlns:p14="http://schemas.microsoft.com/office/powerpoint/2010/main" val="102424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762642"/>
            <a:ext cx="9196743" cy="835108"/>
          </a:xfrm>
        </p:spPr>
        <p:txBody>
          <a:bodyPr>
            <a:normAutofit/>
          </a:bodyPr>
          <a:lstStyle/>
          <a:p>
            <a:r>
              <a:rPr lang="es-ES" sz="4400" dirty="0">
                <a:latin typeface="Bahnschrift Condensed" panose="020B0502040204020203" pitchFamily="34" charset="0"/>
              </a:rPr>
              <a:t>¿Qué Necesitas para Empezar?</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1154955" y="1657884"/>
            <a:ext cx="10330593" cy="4447053"/>
          </a:xfrm>
        </p:spPr>
        <p:txBody>
          <a:bodyPr>
            <a:noAutofit/>
          </a:bodyPr>
          <a:lstStyle/>
          <a:p>
            <a:r>
              <a:rPr lang="es-ES" sz="1600" cap="none" dirty="0">
                <a:solidFill>
                  <a:srgbClr val="FFFF00"/>
                </a:solidFill>
                <a:latin typeface="Bahnschrift" panose="020B0502040204020203" pitchFamily="34" charset="0"/>
              </a:rPr>
              <a:t>Conocimientos Básicos en Vue.js</a:t>
            </a:r>
          </a:p>
          <a:p>
            <a:r>
              <a:rPr lang="es-ES" sz="1600" cap="none" dirty="0">
                <a:solidFill>
                  <a:schemeClr val="bg1"/>
                </a:solidFill>
                <a:latin typeface="Bahnschrift" panose="020B0502040204020203" pitchFamily="34" charset="0"/>
              </a:rPr>
              <a:t>Fundamentos de Vue.js: ¿Qué es Vue.js y por qué usarlo?</a:t>
            </a:r>
          </a:p>
          <a:p>
            <a:r>
              <a:rPr lang="es-ES" sz="1600" cap="none" dirty="0">
                <a:solidFill>
                  <a:schemeClr val="bg1"/>
                </a:solidFill>
                <a:latin typeface="Bahnschrift" panose="020B0502040204020203" pitchFamily="34" charset="0"/>
              </a:rPr>
              <a:t>Instalación y configuración de un proyecto Vue (usando Vue CLI).</a:t>
            </a:r>
          </a:p>
          <a:p>
            <a:r>
              <a:rPr lang="es-ES" sz="1600" cap="none" dirty="0">
                <a:solidFill>
                  <a:schemeClr val="bg1"/>
                </a:solidFill>
                <a:latin typeface="Bahnschrift" panose="020B0502040204020203" pitchFamily="34" charset="0"/>
              </a:rPr>
              <a:t>Sintaxis Básica de Vue.js: Creación de un componente Vue.Directivas Vue: v-</a:t>
            </a:r>
            <a:r>
              <a:rPr lang="es-ES" sz="1600" cap="none" dirty="0" err="1">
                <a:solidFill>
                  <a:schemeClr val="bg1"/>
                </a:solidFill>
                <a:latin typeface="Bahnschrift" panose="020B0502040204020203" pitchFamily="34" charset="0"/>
              </a:rPr>
              <a:t>bind</a:t>
            </a:r>
            <a:r>
              <a:rPr lang="es-ES" sz="1600" cap="none" dirty="0">
                <a:solidFill>
                  <a:schemeClr val="bg1"/>
                </a:solidFill>
                <a:latin typeface="Bahnschrift" panose="020B0502040204020203" pitchFamily="34" charset="0"/>
              </a:rPr>
              <a:t>, v-</a:t>
            </a:r>
            <a:r>
              <a:rPr lang="es-ES" sz="1600" cap="none" dirty="0" err="1">
                <a:solidFill>
                  <a:schemeClr val="bg1"/>
                </a:solidFill>
                <a:latin typeface="Bahnschrift" panose="020B0502040204020203" pitchFamily="34" charset="0"/>
              </a:rPr>
              <a:t>model</a:t>
            </a:r>
            <a:r>
              <a:rPr lang="es-ES" sz="1600" cap="none" dirty="0">
                <a:solidFill>
                  <a:schemeClr val="bg1"/>
                </a:solidFill>
                <a:latin typeface="Bahnschrift" panose="020B0502040204020203" pitchFamily="34" charset="0"/>
              </a:rPr>
              <a:t>, v-if, v-for.</a:t>
            </a:r>
          </a:p>
          <a:p>
            <a:r>
              <a:rPr lang="es-ES" sz="1600" cap="none" dirty="0">
                <a:solidFill>
                  <a:schemeClr val="bg1"/>
                </a:solidFill>
                <a:latin typeface="Bahnschrift" panose="020B0502040204020203" pitchFamily="34" charset="0"/>
              </a:rPr>
              <a:t>Propiedades computadas y watchers.</a:t>
            </a:r>
          </a:p>
          <a:p>
            <a:r>
              <a:rPr lang="es-ES" sz="1600" cap="none" dirty="0">
                <a:solidFill>
                  <a:schemeClr val="bg1"/>
                </a:solidFill>
                <a:latin typeface="Bahnschrift" panose="020B0502040204020203" pitchFamily="34" charset="0"/>
              </a:rPr>
              <a:t>Componentes: Estructura básica de un componente.</a:t>
            </a:r>
          </a:p>
          <a:p>
            <a:r>
              <a:rPr lang="es-ES" sz="1600" cap="none" dirty="0">
                <a:solidFill>
                  <a:schemeClr val="bg1"/>
                </a:solidFill>
                <a:latin typeface="Bahnschrift" panose="020B0502040204020203" pitchFamily="34" charset="0"/>
              </a:rPr>
              <a:t>Comunicación entre componentes: props y eventos. Uso de slots.</a:t>
            </a:r>
          </a:p>
          <a:p>
            <a:r>
              <a:rPr lang="es-ES" sz="1600" cap="none" dirty="0">
                <a:solidFill>
                  <a:schemeClr val="bg1"/>
                </a:solidFill>
                <a:latin typeface="Bahnschrift" panose="020B0502040204020203" pitchFamily="34" charset="0"/>
              </a:rPr>
              <a:t>Gestión de Estado: Data y métodos en un componente.</a:t>
            </a:r>
          </a:p>
          <a:p>
            <a:r>
              <a:rPr lang="es-ES" sz="1600" cap="none" dirty="0">
                <a:solidFill>
                  <a:schemeClr val="bg1"/>
                </a:solidFill>
                <a:latin typeface="Bahnschrift" panose="020B0502040204020203" pitchFamily="34" charset="0"/>
              </a:rPr>
              <a:t>Almacenamiento y manipulación del estado del componente.</a:t>
            </a:r>
          </a:p>
          <a:p>
            <a:r>
              <a:rPr lang="es-ES" sz="1600" cap="none" dirty="0">
                <a:solidFill>
                  <a:schemeClr val="bg1"/>
                </a:solidFill>
                <a:latin typeface="Bahnschrift" panose="020B0502040204020203" pitchFamily="34" charset="0"/>
              </a:rPr>
              <a:t>Ruteo en Vue.js: Configuración básica de Vue Router.</a:t>
            </a:r>
          </a:p>
          <a:p>
            <a:r>
              <a:rPr lang="es-ES" sz="1600" cap="none" dirty="0">
                <a:solidFill>
                  <a:schemeClr val="bg1"/>
                </a:solidFill>
                <a:latin typeface="Bahnschrift" panose="020B0502040204020203" pitchFamily="34" charset="0"/>
              </a:rPr>
              <a:t>Definición de rutas y navegación entre vistas.</a:t>
            </a:r>
          </a:p>
          <a:p>
            <a:r>
              <a:rPr lang="es-ES" sz="1600" cap="none" dirty="0">
                <a:solidFill>
                  <a:schemeClr val="bg1"/>
                </a:solidFill>
                <a:latin typeface="Bahnschrift" panose="020B0502040204020203" pitchFamily="34" charset="0"/>
              </a:rPr>
              <a:t>Buenas Prácticas y Herramientas: Uso de herramientas de desarrollo (DevTools de Vue).Estructura y organización del código</a:t>
            </a:r>
            <a:r>
              <a:rPr lang="es-ES" sz="1600" cap="none" dirty="0">
                <a:solidFill>
                  <a:srgbClr val="FFFF00"/>
                </a:solidFill>
                <a:latin typeface="Bahnschrift" panose="020B0502040204020203" pitchFamily="34" charset="0"/>
              </a:rPr>
              <a:t>.</a:t>
            </a:r>
            <a:endParaRPr lang="es-ES" sz="1600" cap="none" dirty="0">
              <a:solidFill>
                <a:schemeClr val="bg1"/>
              </a:solidFill>
              <a:latin typeface="Bahnschrift" panose="020B0502040204020203" pitchFamily="34" charset="0"/>
            </a:endParaRPr>
          </a:p>
        </p:txBody>
      </p:sp>
      <p:pic>
        <p:nvPicPr>
          <p:cNvPr id="7" name="Imagen 6"/>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579006" y="514087"/>
            <a:ext cx="1151898" cy="477952"/>
          </a:xfrm>
          <a:prstGeom prst="rect">
            <a:avLst/>
          </a:prstGeom>
        </p:spPr>
      </p:pic>
    </p:spTree>
    <p:extLst>
      <p:ext uri="{BB962C8B-B14F-4D97-AF65-F5344CB8AC3E}">
        <p14:creationId xmlns:p14="http://schemas.microsoft.com/office/powerpoint/2010/main" val="53814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081284"/>
            <a:ext cx="9196743" cy="835108"/>
          </a:xfrm>
        </p:spPr>
        <p:txBody>
          <a:bodyPr>
            <a:normAutofit/>
          </a:bodyPr>
          <a:lstStyle/>
          <a:p>
            <a:r>
              <a:rPr lang="es-ES" sz="4400" dirty="0">
                <a:latin typeface="Bahnschrift Condensed" panose="020B0502040204020203" pitchFamily="34" charset="0"/>
              </a:rPr>
              <a:t>Recursos Recomendados</a:t>
            </a:r>
            <a:endParaRPr lang="en-US" sz="4400" dirty="0">
              <a:latin typeface="Bahnschrift Condensed" panose="020B0502040204020203" pitchFamily="34" charset="0"/>
            </a:endParaRPr>
          </a:p>
        </p:txBody>
      </p:sp>
      <p:sp>
        <p:nvSpPr>
          <p:cNvPr id="3" name="Subtítulo 2"/>
          <p:cNvSpPr>
            <a:spLocks noGrp="1"/>
          </p:cNvSpPr>
          <p:nvPr>
            <p:ph type="subTitle" idx="1"/>
          </p:nvPr>
        </p:nvSpPr>
        <p:spPr>
          <a:xfrm>
            <a:off x="1154954" y="2110812"/>
            <a:ext cx="9646929" cy="3755150"/>
          </a:xfrm>
        </p:spPr>
        <p:txBody>
          <a:bodyPr>
            <a:normAutofit fontScale="92500" lnSpcReduction="20000"/>
          </a:bodyPr>
          <a:lstStyle/>
          <a:p>
            <a:r>
              <a:rPr lang="es-ES" sz="2400" cap="none" dirty="0">
                <a:solidFill>
                  <a:schemeClr val="accent1">
                    <a:lumMod val="60000"/>
                    <a:lumOff val="40000"/>
                  </a:schemeClr>
                </a:solidFill>
                <a:latin typeface="Bahnschrift" panose="020B0502040204020203" pitchFamily="34" charset="0"/>
              </a:rPr>
              <a:t>Documentación Oficial de Vue.js:</a:t>
            </a:r>
          </a:p>
          <a:p>
            <a:r>
              <a:rPr lang="es-ES" sz="2400" cap="none" dirty="0">
                <a:solidFill>
                  <a:schemeClr val="bg1"/>
                </a:solidFill>
                <a:latin typeface="Bahnschrift" panose="020B0502040204020203" pitchFamily="34" charset="0"/>
                <a:hlinkClick r:id="rId2"/>
              </a:rPr>
              <a:t>https://vuejs.org/</a:t>
            </a:r>
            <a:endParaRPr lang="es-ES" sz="2400" cap="none" dirty="0">
              <a:solidFill>
                <a:schemeClr val="bg1"/>
              </a:solidFill>
              <a:latin typeface="Bahnschrift" panose="020B0502040204020203" pitchFamily="34" charset="0"/>
            </a:endParaRPr>
          </a:p>
          <a:p>
            <a:endParaRPr lang="es-ES" sz="2400" cap="none" dirty="0">
              <a:solidFill>
                <a:schemeClr val="bg1"/>
              </a:solidFill>
              <a:latin typeface="Bahnschrift" panose="020B0502040204020203" pitchFamily="34" charset="0"/>
            </a:endParaRPr>
          </a:p>
          <a:p>
            <a:r>
              <a:rPr lang="es-ES" sz="2400" cap="none" dirty="0">
                <a:solidFill>
                  <a:schemeClr val="accent1">
                    <a:lumMod val="60000"/>
                    <a:lumOff val="40000"/>
                  </a:schemeClr>
                </a:solidFill>
                <a:latin typeface="Bahnschrift" panose="020B0502040204020203" pitchFamily="34" charset="0"/>
              </a:rPr>
              <a:t>Tutoriales en Línea:</a:t>
            </a:r>
          </a:p>
          <a:p>
            <a:r>
              <a:rPr lang="es-ES" sz="2400" cap="none" dirty="0">
                <a:solidFill>
                  <a:schemeClr val="bg1"/>
                </a:solidFill>
                <a:latin typeface="Bahnschrift" panose="020B0502040204020203" pitchFamily="34" charset="0"/>
              </a:rPr>
              <a:t>Mozilla Developer Network (MDN) para JavaScript.</a:t>
            </a:r>
          </a:p>
          <a:p>
            <a:r>
              <a:rPr lang="es-ES" sz="2400" cap="none" dirty="0">
                <a:solidFill>
                  <a:schemeClr val="bg1"/>
                </a:solidFill>
                <a:latin typeface="Bahnschrift" panose="020B0502040204020203" pitchFamily="34" charset="0"/>
                <a:hlinkClick r:id="rId3"/>
              </a:rPr>
              <a:t>https://developer.mozilla.org/es/docs/Web/JavaScript</a:t>
            </a:r>
            <a:endParaRPr lang="es-ES" sz="2400" cap="none" dirty="0">
              <a:solidFill>
                <a:schemeClr val="bg1"/>
              </a:solidFill>
              <a:latin typeface="Bahnschrift" panose="020B0502040204020203" pitchFamily="34" charset="0"/>
            </a:endParaRPr>
          </a:p>
          <a:p>
            <a:endParaRPr lang="es-ES" sz="2400" cap="none" dirty="0">
              <a:solidFill>
                <a:schemeClr val="bg1"/>
              </a:solidFill>
              <a:latin typeface="Bahnschrift" panose="020B0502040204020203" pitchFamily="34" charset="0"/>
            </a:endParaRPr>
          </a:p>
          <a:p>
            <a:r>
              <a:rPr lang="es-ES" sz="2400" cap="none" dirty="0">
                <a:solidFill>
                  <a:schemeClr val="bg1"/>
                </a:solidFill>
                <a:latin typeface="Bahnschrift" panose="020B0502040204020203" pitchFamily="34" charset="0"/>
              </a:rPr>
              <a:t>CSS-</a:t>
            </a:r>
            <a:r>
              <a:rPr lang="es-ES" sz="2400" cap="none" dirty="0" err="1">
                <a:solidFill>
                  <a:schemeClr val="bg1"/>
                </a:solidFill>
                <a:latin typeface="Bahnschrift" panose="020B0502040204020203" pitchFamily="34" charset="0"/>
              </a:rPr>
              <a:t>Tricks</a:t>
            </a:r>
            <a:r>
              <a:rPr lang="es-ES" sz="2400" cap="none" dirty="0">
                <a:solidFill>
                  <a:schemeClr val="bg1"/>
                </a:solidFill>
                <a:latin typeface="Bahnschrift" panose="020B0502040204020203" pitchFamily="34" charset="0"/>
              </a:rPr>
              <a:t> para conceptos de CSS y layouts.</a:t>
            </a:r>
          </a:p>
          <a:p>
            <a:r>
              <a:rPr lang="es-ES" sz="2400" cap="none" dirty="0">
                <a:solidFill>
                  <a:schemeClr val="bg1"/>
                </a:solidFill>
                <a:latin typeface="Bahnschrift" panose="020B0502040204020203" pitchFamily="34" charset="0"/>
                <a:hlinkClick r:id="rId4"/>
              </a:rPr>
              <a:t>https://css-tricks.com/</a:t>
            </a:r>
            <a:endParaRPr lang="es-ES" sz="2400" cap="none" dirty="0">
              <a:solidFill>
                <a:schemeClr val="bg1"/>
              </a:solidFill>
              <a:latin typeface="Bahnschrift" panose="020B0502040204020203" pitchFamily="34" charset="0"/>
            </a:endParaRPr>
          </a:p>
          <a:p>
            <a:endParaRPr lang="es-ES" cap="none" dirty="0">
              <a:solidFill>
                <a:schemeClr val="bg1"/>
              </a:solidFill>
              <a:latin typeface="Bahnschrift" panose="020B0502040204020203" pitchFamily="34" charset="0"/>
            </a:endParaRPr>
          </a:p>
        </p:txBody>
      </p:sp>
      <p:pic>
        <p:nvPicPr>
          <p:cNvPr id="7" name="Imagen 6"/>
          <p:cNvPicPr>
            <a:picLocks noChangeAspect="1"/>
          </p:cNvPicPr>
          <p:nvPr/>
        </p:nvPicPr>
        <p:blipFill>
          <a:blip r:embed="rId5">
            <a:clrChange>
              <a:clrFrom>
                <a:srgbClr val="FFFFFF"/>
              </a:clrFrom>
              <a:clrTo>
                <a:srgbClr val="FFFFFF">
                  <a:alpha val="0"/>
                </a:srgbClr>
              </a:clrTo>
            </a:clrChange>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579006" y="603332"/>
            <a:ext cx="1151898" cy="477952"/>
          </a:xfrm>
          <a:prstGeom prst="rect">
            <a:avLst/>
          </a:prstGeom>
        </p:spPr>
      </p:pic>
    </p:spTree>
    <p:extLst>
      <p:ext uri="{BB962C8B-B14F-4D97-AF65-F5344CB8AC3E}">
        <p14:creationId xmlns:p14="http://schemas.microsoft.com/office/powerpoint/2010/main" val="1514155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135</TotalTime>
  <Words>1023</Words>
  <Application>Microsoft Office PowerPoint</Application>
  <PresentationFormat>Panorámica</PresentationFormat>
  <Paragraphs>72</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Bahnschrift</vt:lpstr>
      <vt:lpstr>Bahnschrift Condensed</vt:lpstr>
      <vt:lpstr>Century Gothic</vt:lpstr>
      <vt:lpstr>Wingdings 3</vt:lpstr>
      <vt:lpstr>Sala de reuniones Ion</vt:lpstr>
      <vt:lpstr>Presentación de PowerPoint</vt:lpstr>
      <vt:lpstr>Introducción: Creando un Portafolio con Vue.js</vt:lpstr>
      <vt:lpstr>¿Por qué Crear un Portafolio?</vt:lpstr>
      <vt:lpstr>¿Qué Vamos a Construir?</vt:lpstr>
      <vt:lpstr>¿Qué Necesitas para Empezar?</vt:lpstr>
      <vt:lpstr>¿Qué Necesitas para Empezar?</vt:lpstr>
      <vt:lpstr>¿Qué Necesitas para Empezar?</vt:lpstr>
      <vt:lpstr>¿Qué Necesitas para Empezar?</vt:lpstr>
      <vt:lpstr>Recursos Recomendados</vt:lpstr>
      <vt:lpstr>Creamos una conexión básica por CDN de Vue</vt:lpstr>
      <vt:lpstr>Tarea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Creando un Portafolio con Vue.js</dc:title>
  <dc:creator>Nico</dc:creator>
  <cp:lastModifiedBy>Maria Atim</cp:lastModifiedBy>
  <cp:revision>12</cp:revision>
  <dcterms:created xsi:type="dcterms:W3CDTF">2024-07-31T14:46:10Z</dcterms:created>
  <dcterms:modified xsi:type="dcterms:W3CDTF">2024-08-15T19:42:35Z</dcterms:modified>
</cp:coreProperties>
</file>