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Limelight"/>
      <p:regular r:id="rId24"/>
    </p:embeddedFon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5A0E865-7661-4C47-A72D-13141670679C}">
  <a:tblStyle styleId="{05A0E865-7661-4C47-A72D-13141670679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imeligh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 name="Google Shape;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fbf495c92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g4fbf495c9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f332dced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f332dcedf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 name="Google Shape;146;g4f332dcedf_0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ea64c87e6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g4ea64c87e6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2" name="Google Shape;1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ea64c87e6_8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ea64c87e6_8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1" name="Google Shape;91;g4ea64c87e6_8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ea64c87e6_8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ea64c87e6_8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g4ea64c87e6_8_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ea64c87e6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g4ea64c87e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 name="Google Shape;12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lstStyle>
            <a:lvl1pPr lvl="0" rtl="0" algn="l">
              <a:lnSpc>
                <a:spcPct val="90000"/>
              </a:lnSpc>
              <a:spcBef>
                <a:spcPts val="0"/>
              </a:spcBef>
              <a:spcAft>
                <a:spcPts val="0"/>
              </a:spcAft>
              <a:buSzPts val="2800"/>
              <a:buNone/>
              <a:defRPr/>
            </a:lvl1pPr>
            <a:lvl2pPr lvl="1" rtl="0" algn="l">
              <a:lnSpc>
                <a:spcPct val="90000"/>
              </a:lnSpc>
              <a:spcBef>
                <a:spcPts val="0"/>
              </a:spcBef>
              <a:spcAft>
                <a:spcPts val="0"/>
              </a:spcAft>
              <a:buSzPts val="2800"/>
              <a:buNone/>
              <a:defRPr/>
            </a:lvl2pPr>
            <a:lvl3pPr lvl="2" rtl="0" algn="l">
              <a:lnSpc>
                <a:spcPct val="90000"/>
              </a:lnSpc>
              <a:spcBef>
                <a:spcPts val="0"/>
              </a:spcBef>
              <a:spcAft>
                <a:spcPts val="0"/>
              </a:spcAft>
              <a:buSzPts val="2800"/>
              <a:buNone/>
              <a:defRPr/>
            </a:lvl3pPr>
            <a:lvl4pPr lvl="3" rtl="0" algn="l">
              <a:lnSpc>
                <a:spcPct val="90000"/>
              </a:lnSpc>
              <a:spcBef>
                <a:spcPts val="0"/>
              </a:spcBef>
              <a:spcAft>
                <a:spcPts val="0"/>
              </a:spcAft>
              <a:buSzPts val="2800"/>
              <a:buNone/>
              <a:defRPr/>
            </a:lvl4pPr>
            <a:lvl5pPr lvl="4" rtl="0" algn="l">
              <a:lnSpc>
                <a:spcPct val="90000"/>
              </a:lnSpc>
              <a:spcBef>
                <a:spcPts val="0"/>
              </a:spcBef>
              <a:spcAft>
                <a:spcPts val="0"/>
              </a:spcAft>
              <a:buSzPts val="2800"/>
              <a:buNone/>
              <a:defRPr/>
            </a:lvl5pPr>
            <a:lvl6pPr lvl="5" rtl="0" algn="l">
              <a:lnSpc>
                <a:spcPct val="90000"/>
              </a:lnSpc>
              <a:spcBef>
                <a:spcPts val="0"/>
              </a:spcBef>
              <a:spcAft>
                <a:spcPts val="0"/>
              </a:spcAft>
              <a:buSzPts val="2800"/>
              <a:buNone/>
              <a:defRPr/>
            </a:lvl6pPr>
            <a:lvl7pPr lvl="6" rtl="0" algn="l">
              <a:lnSpc>
                <a:spcPct val="90000"/>
              </a:lnSpc>
              <a:spcBef>
                <a:spcPts val="0"/>
              </a:spcBef>
              <a:spcAft>
                <a:spcPts val="0"/>
              </a:spcAft>
              <a:buSzPts val="2800"/>
              <a:buNone/>
              <a:defRPr/>
            </a:lvl7pPr>
            <a:lvl8pPr lvl="7" rtl="0" algn="l">
              <a:lnSpc>
                <a:spcPct val="90000"/>
              </a:lnSpc>
              <a:spcBef>
                <a:spcPts val="0"/>
              </a:spcBef>
              <a:spcAft>
                <a:spcPts val="0"/>
              </a:spcAft>
              <a:buSzPts val="2800"/>
              <a:buNone/>
              <a:defRPr/>
            </a:lvl8pPr>
            <a:lvl9pPr lvl="8" rtl="0" algn="l">
              <a:lnSpc>
                <a:spcPct val="90000"/>
              </a:lnSpc>
              <a:spcBef>
                <a:spcPts val="0"/>
              </a:spcBef>
              <a:spcAft>
                <a:spcPts val="0"/>
              </a:spcAft>
              <a:buSzPts val="2800"/>
              <a:buNone/>
              <a:defRPr/>
            </a:lvl9pPr>
          </a:lstStyle>
          <a:p/>
        </p:txBody>
      </p:sp>
      <p:sp>
        <p:nvSpPr>
          <p:cNvPr id="56" name="Google Shape;56;p1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p1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1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1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33"/>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600"/>
            <a:ext cx="3837000" cy="49269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mailto:ava.datsko@digipen.edu" TargetMode="External"/><Relationship Id="rId4" Type="http://schemas.openxmlformats.org/officeDocument/2006/relationships/hyperlink" Target="mailto:ava.datsko@digipen.edu" TargetMode="External"/><Relationship Id="rId5" Type="http://schemas.openxmlformats.org/officeDocument/2006/relationships/hyperlink" Target="mailto:avadatsko@outlook.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628650" y="1698250"/>
            <a:ext cx="7886700" cy="1844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6000">
                <a:latin typeface="Comfortaa"/>
                <a:ea typeface="Comfortaa"/>
                <a:cs typeface="Comfortaa"/>
                <a:sym typeface="Comfortaa"/>
              </a:rPr>
              <a:t>S</a:t>
            </a:r>
            <a:r>
              <a:rPr lang="en-US" sz="6000">
                <a:latin typeface="Comfortaa"/>
                <a:ea typeface="Comfortaa"/>
                <a:cs typeface="Comfortaa"/>
                <a:sym typeface="Comfortaa"/>
              </a:rPr>
              <a:t>pace Invaders</a:t>
            </a:r>
            <a:br>
              <a:rPr lang="en-US">
                <a:latin typeface="Comfortaa"/>
                <a:ea typeface="Comfortaa"/>
                <a:cs typeface="Comfortaa"/>
                <a:sym typeface="Comfortaa"/>
              </a:rPr>
            </a:br>
            <a:r>
              <a:rPr lang="en-US">
                <a:latin typeface="Comfortaa"/>
                <a:ea typeface="Comfortaa"/>
                <a:cs typeface="Comfortaa"/>
                <a:sym typeface="Comfortaa"/>
              </a:rPr>
              <a:t>by</a:t>
            </a:r>
            <a:br>
              <a:rPr lang="en-US">
                <a:latin typeface="Comfortaa"/>
                <a:ea typeface="Comfortaa"/>
                <a:cs typeface="Comfortaa"/>
                <a:sym typeface="Comfortaa"/>
              </a:rPr>
            </a:br>
            <a:r>
              <a:rPr lang="en-US" sz="4800">
                <a:latin typeface="Comfortaa"/>
                <a:ea typeface="Comfortaa"/>
                <a:cs typeface="Comfortaa"/>
                <a:sym typeface="Comfortaa"/>
              </a:rPr>
              <a:t>Team Klondike</a:t>
            </a:r>
            <a:endParaRPr>
              <a:latin typeface="Comfortaa"/>
              <a:ea typeface="Comfortaa"/>
              <a:cs typeface="Comfortaa"/>
              <a:sym typeface="Comfortaa"/>
            </a:endParaRPr>
          </a:p>
        </p:txBody>
      </p:sp>
      <p:sp>
        <p:nvSpPr>
          <p:cNvPr id="65" name="Google Shape;65;p14"/>
          <p:cNvSpPr txBox="1"/>
          <p:nvPr>
            <p:ph idx="1" type="body"/>
          </p:nvPr>
        </p:nvSpPr>
        <p:spPr>
          <a:xfrm>
            <a:off x="628650" y="3478175"/>
            <a:ext cx="7886700" cy="3814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lang="en-US" sz="2800"/>
              <a:t> </a:t>
            </a:r>
            <a:endParaRPr/>
          </a:p>
          <a:p>
            <a:pPr indent="0" lvl="0" marL="0" rtl="0" algn="ctr">
              <a:lnSpc>
                <a:spcPct val="90000"/>
              </a:lnSpc>
              <a:spcBef>
                <a:spcPts val="750"/>
              </a:spcBef>
              <a:spcAft>
                <a:spcPts val="0"/>
              </a:spcAft>
              <a:buClr>
                <a:schemeClr val="dk1"/>
              </a:buClr>
              <a:buSzPts val="2800"/>
              <a:buNone/>
            </a:pPr>
            <a:r>
              <a:rPr lang="en-US" sz="2800"/>
              <a:t>Milestone 1: Project Pitch</a:t>
            </a:r>
            <a:endParaRPr/>
          </a:p>
          <a:p>
            <a:pPr indent="0" lvl="0" marL="0" rtl="0" algn="ctr">
              <a:lnSpc>
                <a:spcPct val="90000"/>
              </a:lnSpc>
              <a:spcBef>
                <a:spcPts val="750"/>
              </a:spcBef>
              <a:spcAft>
                <a:spcPts val="0"/>
              </a:spcAft>
              <a:buClr>
                <a:schemeClr val="dk1"/>
              </a:buClr>
              <a:buSzPts val="2000"/>
              <a:buNone/>
            </a:pPr>
            <a:r>
              <a:rPr lang="en-US" sz="2000"/>
              <a:t>ZeroEngine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628650" y="402850"/>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Risk 1: Game Director Reassignment</a:t>
            </a:r>
            <a:endParaRPr/>
          </a:p>
        </p:txBody>
      </p:sp>
      <p:sp>
        <p:nvSpPr>
          <p:cNvPr id="130" name="Google Shape;130;p2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Risk 1: </a:t>
            </a:r>
            <a:endParaRPr sz="2400"/>
          </a:p>
          <a:p>
            <a:pPr indent="-381000" lvl="0" marL="457200" rtl="0" algn="l">
              <a:lnSpc>
                <a:spcPct val="90000"/>
              </a:lnSpc>
              <a:spcBef>
                <a:spcPts val="0"/>
              </a:spcBef>
              <a:spcAft>
                <a:spcPts val="0"/>
              </a:spcAft>
              <a:buSzPts val="2400"/>
              <a:buChar char="-"/>
            </a:pPr>
            <a:r>
              <a:rPr lang="en-US" sz="2400"/>
              <a:t>Addison, our original Game Director, will be on vacation from Day 2 to Day 6, and we cannot afford to have a missing Game Director for 5 days.</a:t>
            </a:r>
            <a:endParaRPr sz="2400"/>
          </a:p>
          <a:p>
            <a:pPr indent="-190500" lvl="0" marL="171450" rtl="0" algn="l">
              <a:lnSpc>
                <a:spcPct val="90000"/>
              </a:lnSpc>
              <a:spcBef>
                <a:spcPts val="750"/>
              </a:spcBef>
              <a:spcAft>
                <a:spcPts val="0"/>
              </a:spcAft>
              <a:buClr>
                <a:schemeClr val="dk1"/>
              </a:buClr>
              <a:buSzPts val="2400"/>
              <a:buChar char="●"/>
            </a:pPr>
            <a:r>
              <a:rPr lang="en-US" sz="2400"/>
              <a:t>Mitigations</a:t>
            </a:r>
            <a:endParaRPr sz="2400"/>
          </a:p>
          <a:p>
            <a:pPr indent="-209550" lvl="1" marL="514350" rtl="0" algn="l">
              <a:lnSpc>
                <a:spcPct val="90000"/>
              </a:lnSpc>
              <a:spcBef>
                <a:spcPts val="375"/>
              </a:spcBef>
              <a:spcAft>
                <a:spcPts val="0"/>
              </a:spcAft>
              <a:buClr>
                <a:schemeClr val="dk1"/>
              </a:buClr>
              <a:buSzPts val="2400"/>
              <a:buChar char="○"/>
            </a:pPr>
            <a:r>
              <a:rPr lang="en-US" sz="2400"/>
              <a:t>We reassigned her role to Blake (also the Tech Lead)</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Risk 2: Dimensions of Sprites</a:t>
            </a:r>
            <a:endParaRPr/>
          </a:p>
        </p:txBody>
      </p:sp>
      <p:sp>
        <p:nvSpPr>
          <p:cNvPr id="136" name="Google Shape;136;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Risk 2: Dimensions of Sprites</a:t>
            </a:r>
            <a:endParaRPr sz="2400"/>
          </a:p>
          <a:p>
            <a:pPr indent="-209550" lvl="1" marL="514350" rtl="0" algn="l">
              <a:lnSpc>
                <a:spcPct val="90000"/>
              </a:lnSpc>
              <a:spcBef>
                <a:spcPts val="375"/>
              </a:spcBef>
              <a:spcAft>
                <a:spcPts val="0"/>
              </a:spcAft>
              <a:buClr>
                <a:schemeClr val="dk1"/>
              </a:buClr>
              <a:buSzPts val="2400"/>
              <a:buChar char="○"/>
            </a:pPr>
            <a:r>
              <a:rPr lang="en-US" sz="2400"/>
              <a:t>It proved difficult to find the precise dimensions of the characters and elements of the game to make an accurate replication.</a:t>
            </a:r>
            <a:endParaRPr sz="2400"/>
          </a:p>
          <a:p>
            <a:pPr indent="-190500" lvl="0" marL="171450" rtl="0" algn="l">
              <a:lnSpc>
                <a:spcPct val="90000"/>
              </a:lnSpc>
              <a:spcBef>
                <a:spcPts val="750"/>
              </a:spcBef>
              <a:spcAft>
                <a:spcPts val="0"/>
              </a:spcAft>
              <a:buClr>
                <a:schemeClr val="dk1"/>
              </a:buClr>
              <a:buSzPts val="2400"/>
              <a:buChar char="●"/>
            </a:pPr>
            <a:r>
              <a:rPr lang="en-US" sz="2400"/>
              <a:t>Mitigations</a:t>
            </a:r>
            <a:endParaRPr sz="2400"/>
          </a:p>
          <a:p>
            <a:pPr indent="-209550" lvl="1" marL="514350" rtl="0" algn="l">
              <a:lnSpc>
                <a:spcPct val="90000"/>
              </a:lnSpc>
              <a:spcBef>
                <a:spcPts val="375"/>
              </a:spcBef>
              <a:spcAft>
                <a:spcPts val="0"/>
              </a:spcAft>
              <a:buClr>
                <a:schemeClr val="dk1"/>
              </a:buClr>
              <a:buSzPts val="2400"/>
              <a:buChar char="○"/>
            </a:pPr>
            <a:r>
              <a:rPr lang="en-US" sz="2400"/>
              <a:t>Mitigation 2a. We will try searching on official </a:t>
            </a:r>
            <a:r>
              <a:rPr lang="en-US" sz="2400"/>
              <a:t>web pages</a:t>
            </a:r>
            <a:r>
              <a:rPr lang="en-US" sz="2400"/>
              <a:t> for Space Invaders to look for the dimensions</a:t>
            </a:r>
            <a:endParaRPr sz="2400"/>
          </a:p>
          <a:p>
            <a:pPr indent="-209550" lvl="1" marL="514350" rtl="0" algn="l">
              <a:lnSpc>
                <a:spcPct val="90000"/>
              </a:lnSpc>
              <a:spcBef>
                <a:spcPts val="375"/>
              </a:spcBef>
              <a:spcAft>
                <a:spcPts val="0"/>
              </a:spcAft>
              <a:buClr>
                <a:schemeClr val="dk1"/>
              </a:buClr>
              <a:buSzPts val="2400"/>
              <a:buChar char="○"/>
            </a:pPr>
            <a:r>
              <a:rPr lang="en-US" sz="2400"/>
              <a:t>Mitigation 2b. If we are unable to do so before the completion of the Beta version, we will eyeball the dimensions of them and work in trial and error until the sprite works with the coding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Risk 3: Enemy Movement</a:t>
            </a:r>
            <a:endParaRPr/>
          </a:p>
        </p:txBody>
      </p:sp>
      <p:sp>
        <p:nvSpPr>
          <p:cNvPr id="142" name="Google Shape;142;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Risk 3: Enemy Movement</a:t>
            </a:r>
            <a:endParaRPr sz="2400"/>
          </a:p>
          <a:p>
            <a:pPr indent="-209550" lvl="1" marL="514350" rtl="0" algn="l">
              <a:lnSpc>
                <a:spcPct val="90000"/>
              </a:lnSpc>
              <a:spcBef>
                <a:spcPts val="375"/>
              </a:spcBef>
              <a:spcAft>
                <a:spcPts val="0"/>
              </a:spcAft>
              <a:buClr>
                <a:schemeClr val="dk1"/>
              </a:buClr>
              <a:buSzPts val="2400"/>
              <a:buChar char="○"/>
            </a:pPr>
            <a:r>
              <a:rPr lang="en-US" sz="2400"/>
              <a:t>I</a:t>
            </a:r>
            <a:r>
              <a:rPr lang="en-US" sz="2400"/>
              <a:t> </a:t>
            </a:r>
            <a:r>
              <a:rPr lang="en-US" sz="2400"/>
              <a:t>am</a:t>
            </a:r>
            <a:r>
              <a:rPr lang="en-US" sz="2400"/>
              <a:t> not sure how to make the enemies step across the screen</a:t>
            </a:r>
            <a:endParaRPr sz="2400"/>
          </a:p>
          <a:p>
            <a:pPr indent="-190500" lvl="0" marL="171450" rtl="0" algn="l">
              <a:lnSpc>
                <a:spcPct val="90000"/>
              </a:lnSpc>
              <a:spcBef>
                <a:spcPts val="750"/>
              </a:spcBef>
              <a:spcAft>
                <a:spcPts val="0"/>
              </a:spcAft>
              <a:buClr>
                <a:schemeClr val="dk1"/>
              </a:buClr>
              <a:buSzPts val="2400"/>
              <a:buChar char="●"/>
            </a:pPr>
            <a:r>
              <a:rPr lang="en-US" sz="2400"/>
              <a:t>Mitigations</a:t>
            </a:r>
            <a:endParaRPr sz="2400"/>
          </a:p>
          <a:p>
            <a:pPr indent="-209550" lvl="1" marL="514350" rtl="0" algn="l">
              <a:lnSpc>
                <a:spcPct val="90000"/>
              </a:lnSpc>
              <a:spcBef>
                <a:spcPts val="375"/>
              </a:spcBef>
              <a:spcAft>
                <a:spcPts val="0"/>
              </a:spcAft>
              <a:buClr>
                <a:schemeClr val="dk1"/>
              </a:buClr>
              <a:buSzPts val="2400"/>
              <a:buChar char="○"/>
            </a:pPr>
            <a:r>
              <a:rPr lang="en-US" sz="2400"/>
              <a:t>I will look at tutorials for other engines</a:t>
            </a:r>
            <a:endParaRPr sz="2400"/>
          </a:p>
          <a:p>
            <a:pPr indent="-209550" lvl="1" marL="514350" rtl="0" algn="l">
              <a:lnSpc>
                <a:spcPct val="90000"/>
              </a:lnSpc>
              <a:spcBef>
                <a:spcPts val="375"/>
              </a:spcBef>
              <a:spcAft>
                <a:spcPts val="0"/>
              </a:spcAft>
              <a:buClr>
                <a:schemeClr val="dk1"/>
              </a:buClr>
              <a:buSzPts val="2400"/>
              <a:buChar char="○"/>
            </a:pPr>
            <a:r>
              <a:rPr lang="en-US" sz="2400"/>
              <a:t>If that fails, w</a:t>
            </a:r>
            <a:r>
              <a:rPr lang="en-US" sz="2400"/>
              <a:t>e will talk to Ryan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573100" y="2596350"/>
            <a:ext cx="7886700" cy="13257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3000">
                <a:latin typeface="Comfortaa"/>
                <a:ea typeface="Comfortaa"/>
                <a:cs typeface="Comfortaa"/>
                <a:sym typeface="Comfortaa"/>
              </a:rPr>
              <a:t>Team Schedule</a:t>
            </a:r>
            <a:endParaRPr/>
          </a:p>
        </p:txBody>
      </p:sp>
      <p:sp>
        <p:nvSpPr>
          <p:cNvPr id="149" name="Google Shape;149;p26"/>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graphicFrame>
        <p:nvGraphicFramePr>
          <p:cNvPr id="154" name="Google Shape;154;p27"/>
          <p:cNvGraphicFramePr/>
          <p:nvPr/>
        </p:nvGraphicFramePr>
        <p:xfrm>
          <a:off x="17821" y="63863"/>
          <a:ext cx="3000000" cy="3000000"/>
        </p:xfrm>
        <a:graphic>
          <a:graphicData uri="http://schemas.openxmlformats.org/drawingml/2006/table">
            <a:tbl>
              <a:tblPr bandRow="1" firstRow="1">
                <a:noFill/>
                <a:tableStyleId>{05A0E865-7661-4C47-A72D-13141670679C}</a:tableStyleId>
              </a:tblPr>
              <a:tblGrid>
                <a:gridCol w="664225"/>
                <a:gridCol w="1218700"/>
                <a:gridCol w="1246175"/>
                <a:gridCol w="1211950"/>
                <a:gridCol w="1266400"/>
                <a:gridCol w="1218375"/>
                <a:gridCol w="1209450"/>
                <a:gridCol w="1073075"/>
              </a:tblGrid>
              <a:tr h="750700">
                <a:tc>
                  <a:txBody>
                    <a:bodyPr>
                      <a:noAutofit/>
                    </a:bodyPr>
                    <a:lstStyle/>
                    <a:p>
                      <a:pPr indent="0" lvl="0" marL="0" marR="0" rtl="0" algn="ctr">
                        <a:spcBef>
                          <a:spcPts val="0"/>
                        </a:spcBef>
                        <a:spcAft>
                          <a:spcPts val="0"/>
                        </a:spcAft>
                        <a:buNone/>
                      </a:pPr>
                      <a:r>
                        <a:rPr lang="en-US" u="sng"/>
                        <a:t>Week</a:t>
                      </a:r>
                      <a:endParaRPr u="sng"/>
                    </a:p>
                    <a:p>
                      <a:pPr indent="0" lvl="0" marL="0" marR="0" rtl="0" algn="ctr">
                        <a:spcBef>
                          <a:spcPts val="0"/>
                        </a:spcBef>
                        <a:spcAft>
                          <a:spcPts val="0"/>
                        </a:spcAft>
                        <a:buNone/>
                      </a:pPr>
                      <a:r>
                        <a:rPr lang="en-US" sz="1800" u="sng"/>
                        <a:t>One</a:t>
                      </a:r>
                      <a:endParaRPr sz="1800" u="sng"/>
                    </a:p>
                  </a:txBody>
                  <a:tcPr marT="45725" marB="45725" marR="91450" marL="91450">
                    <a:solidFill>
                      <a:srgbClr val="999999"/>
                    </a:solidFill>
                  </a:tcPr>
                </a:tc>
                <a:tc>
                  <a:txBody>
                    <a:bodyPr>
                      <a:noAutofit/>
                    </a:bodyPr>
                    <a:lstStyle/>
                    <a:p>
                      <a:pPr indent="0" lvl="0" marL="0" marR="0" rtl="0" algn="ctr">
                        <a:spcBef>
                          <a:spcPts val="0"/>
                        </a:spcBef>
                        <a:spcAft>
                          <a:spcPts val="0"/>
                        </a:spcAft>
                        <a:buNone/>
                      </a:pPr>
                      <a:r>
                        <a:rPr lang="en-US" sz="1800" u="sng"/>
                        <a:t>Blake</a:t>
                      </a:r>
                      <a:br>
                        <a:rPr b="1" lang="en-US" sz="1800" u="sng">
                          <a:solidFill>
                            <a:schemeClr val="lt1"/>
                          </a:solidFill>
                          <a:latin typeface="Calibri"/>
                          <a:ea typeface="Calibri"/>
                          <a:cs typeface="Calibri"/>
                          <a:sym typeface="Calibri"/>
                        </a:rPr>
                      </a:br>
                      <a:r>
                        <a:rPr lang="en-US" sz="1800" u="sng"/>
                        <a:t>North</a:t>
                      </a:r>
                      <a:endParaRPr b="1" sz="1800" u="sng">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u="sng"/>
                        <a:t>Game Director</a:t>
                      </a:r>
                      <a:endParaRPr sz="1800" u="sng"/>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t>Adithi</a:t>
                      </a:r>
                      <a:br>
                        <a:rPr b="1" lang="en-US" sz="1800" u="sng">
                          <a:solidFill>
                            <a:schemeClr val="lt1"/>
                          </a:solidFill>
                          <a:latin typeface="Calibri"/>
                          <a:ea typeface="Calibri"/>
                          <a:cs typeface="Calibri"/>
                          <a:sym typeface="Calibri"/>
                        </a:rPr>
                      </a:br>
                      <a:r>
                        <a:rPr lang="en-US" sz="1800" u="sng"/>
                        <a:t>Arun</a:t>
                      </a:r>
                      <a:endParaRPr b="1" sz="1800" u="sng">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u="sng"/>
                        <a:t>Art Lead</a:t>
                      </a:r>
                      <a:endParaRPr sz="1800" u="sng"/>
                    </a:p>
                    <a:p>
                      <a:pPr indent="0" lvl="0" marL="0" marR="0" rtl="0" algn="ctr">
                        <a:spcBef>
                          <a:spcPts val="0"/>
                        </a:spcBef>
                        <a:spcAft>
                          <a:spcPts val="0"/>
                        </a:spcAft>
                        <a:buNone/>
                      </a:pPr>
                      <a:r>
                        <a:t/>
                      </a:r>
                      <a:endParaRPr b="1" sz="2000" u="sng">
                        <a:solidFill>
                          <a:schemeClr val="lt1"/>
                        </a:solidFill>
                        <a:latin typeface="Calibri"/>
                        <a:ea typeface="Calibri"/>
                        <a:cs typeface="Calibri"/>
                        <a:sym typeface="Calibri"/>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t>Runa</a:t>
                      </a:r>
                      <a:br>
                        <a:rPr b="1" lang="en-US" sz="1800" u="sng">
                          <a:solidFill>
                            <a:schemeClr val="lt1"/>
                          </a:solidFill>
                          <a:latin typeface="Calibri"/>
                          <a:ea typeface="Calibri"/>
                          <a:cs typeface="Calibri"/>
                          <a:sym typeface="Calibri"/>
                        </a:rPr>
                      </a:br>
                      <a:r>
                        <a:rPr lang="en-US" sz="1800" u="sng"/>
                        <a:t>Chernik</a:t>
                      </a:r>
                      <a:endParaRPr b="1" sz="1800" u="sng">
                        <a:solidFill>
                          <a:schemeClr val="lt1"/>
                        </a:solidFill>
                        <a:latin typeface="Calibri"/>
                        <a:ea typeface="Calibri"/>
                        <a:cs typeface="Calibri"/>
                        <a:sym typeface="Calibri"/>
                      </a:endParaRPr>
                    </a:p>
                    <a:p>
                      <a:pPr indent="0" lvl="0" marL="0" rtl="0" algn="ctr">
                        <a:spcBef>
                          <a:spcPts val="0"/>
                        </a:spcBef>
                        <a:spcAft>
                          <a:spcPts val="0"/>
                        </a:spcAft>
                        <a:buNone/>
                      </a:pPr>
                      <a:r>
                        <a:rPr lang="en-US" sz="1800" u="sng"/>
                        <a:t>Design</a:t>
                      </a:r>
                      <a:endParaRPr sz="1800" u="sng"/>
                    </a:p>
                    <a:p>
                      <a:pPr indent="0" lvl="0" marL="0" rtl="0" algn="ctr">
                        <a:spcBef>
                          <a:spcPts val="0"/>
                        </a:spcBef>
                        <a:spcAft>
                          <a:spcPts val="0"/>
                        </a:spcAft>
                        <a:buNone/>
                      </a:pPr>
                      <a:r>
                        <a:rPr lang="en-US" sz="1800" u="sng"/>
                        <a:t>Lead</a:t>
                      </a:r>
                      <a:endParaRPr sz="1800" u="sng"/>
                    </a:p>
                    <a:p>
                      <a:pPr indent="0" lvl="0" marL="0" marR="0" rtl="0" algn="ctr">
                        <a:spcBef>
                          <a:spcPts val="0"/>
                        </a:spcBef>
                        <a:spcAft>
                          <a:spcPts val="0"/>
                        </a:spcAft>
                        <a:buNone/>
                      </a:pPr>
                      <a:r>
                        <a:t/>
                      </a:r>
                      <a:endParaRPr b="1" sz="2000" u="sng">
                        <a:solidFill>
                          <a:schemeClr val="lt1"/>
                        </a:solidFill>
                        <a:latin typeface="Calibri"/>
                        <a:ea typeface="Calibri"/>
                        <a:cs typeface="Calibri"/>
                        <a:sym typeface="Calibri"/>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t>Ava</a:t>
                      </a:r>
                      <a:br>
                        <a:rPr b="1" lang="en-US" sz="1800" u="sng">
                          <a:solidFill>
                            <a:schemeClr val="lt1"/>
                          </a:solidFill>
                          <a:latin typeface="Calibri"/>
                          <a:ea typeface="Calibri"/>
                          <a:cs typeface="Calibri"/>
                          <a:sym typeface="Calibri"/>
                        </a:rPr>
                      </a:br>
                      <a:r>
                        <a:rPr lang="en-US" sz="1800" u="sng"/>
                        <a:t>Datsko</a:t>
                      </a:r>
                      <a:endParaRPr b="1" sz="1800" u="sng">
                        <a:solidFill>
                          <a:schemeClr val="lt1"/>
                        </a:solidFill>
                        <a:latin typeface="Calibri"/>
                        <a:ea typeface="Calibri"/>
                        <a:cs typeface="Calibri"/>
                        <a:sym typeface="Calibri"/>
                      </a:endParaRPr>
                    </a:p>
                    <a:p>
                      <a:pPr indent="0" lvl="0" marL="0" marR="0" rtl="0" algn="ctr">
                        <a:spcBef>
                          <a:spcPts val="0"/>
                        </a:spcBef>
                        <a:spcAft>
                          <a:spcPts val="0"/>
                        </a:spcAft>
                        <a:buNone/>
                      </a:pPr>
                      <a:r>
                        <a:rPr lang="en-US" sz="1800" u="sng"/>
                        <a:t>Producer</a:t>
                      </a:r>
                      <a:endParaRPr sz="1800" u="sng"/>
                    </a:p>
                    <a:p>
                      <a:pPr indent="0" lvl="0" marL="0" marR="0" rtl="0" algn="ctr">
                        <a:spcBef>
                          <a:spcPts val="0"/>
                        </a:spcBef>
                        <a:spcAft>
                          <a:spcPts val="0"/>
                        </a:spcAft>
                        <a:buNone/>
                      </a:pPr>
                      <a:r>
                        <a:t/>
                      </a:r>
                      <a:endParaRPr b="1" sz="2000" u="sng">
                        <a:solidFill>
                          <a:schemeClr val="lt1"/>
                        </a:solidFill>
                        <a:latin typeface="Calibri"/>
                        <a:ea typeface="Calibri"/>
                        <a:cs typeface="Calibri"/>
                        <a:sym typeface="Calibri"/>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t>Blake</a:t>
                      </a:r>
                      <a:endParaRPr sz="1800" u="sng"/>
                    </a:p>
                    <a:p>
                      <a:pPr indent="0" lvl="0" marL="0" marR="0" rtl="0" algn="ctr">
                        <a:spcBef>
                          <a:spcPts val="0"/>
                        </a:spcBef>
                        <a:spcAft>
                          <a:spcPts val="0"/>
                        </a:spcAft>
                        <a:buNone/>
                      </a:pPr>
                      <a:r>
                        <a:rPr lang="en-US" sz="1800" u="sng"/>
                        <a:t>North</a:t>
                      </a:r>
                      <a:endParaRPr sz="1800" u="sng"/>
                    </a:p>
                    <a:p>
                      <a:pPr indent="0" lvl="0" marL="0" rtl="0" algn="ctr">
                        <a:spcBef>
                          <a:spcPts val="0"/>
                        </a:spcBef>
                        <a:spcAft>
                          <a:spcPts val="0"/>
                        </a:spcAft>
                        <a:buClr>
                          <a:srgbClr val="000000"/>
                        </a:buClr>
                        <a:buSzPts val="1100"/>
                        <a:buFont typeface="Arial"/>
                        <a:buNone/>
                      </a:pPr>
                      <a:r>
                        <a:rPr lang="en-US" sz="1800" u="sng"/>
                        <a:t>Tech Lead</a:t>
                      </a:r>
                      <a:endParaRPr sz="1800" u="sng"/>
                    </a:p>
                  </a:txBody>
                  <a:tcPr marT="45725" marB="45725" marR="91450" marL="91450">
                    <a:solidFill>
                      <a:srgbClr val="8E7CC3"/>
                    </a:solidFill>
                  </a:tcPr>
                </a:tc>
                <a:tc>
                  <a:txBody>
                    <a:bodyPr>
                      <a:noAutofit/>
                    </a:bodyPr>
                    <a:lstStyle/>
                    <a:p>
                      <a:pPr indent="0" lvl="0" marL="0" marR="0" rtl="0" algn="ctr">
                        <a:spcBef>
                          <a:spcPts val="0"/>
                        </a:spcBef>
                        <a:spcAft>
                          <a:spcPts val="0"/>
                        </a:spcAft>
                        <a:buNone/>
                      </a:pPr>
                      <a:r>
                        <a:rPr lang="en-US" sz="1800" u="sng"/>
                        <a:t>James</a:t>
                      </a:r>
                      <a:endParaRPr sz="1800" u="sng"/>
                    </a:p>
                    <a:p>
                      <a:pPr indent="0" lvl="0" marL="0" marR="0" rtl="0" algn="ctr">
                        <a:spcBef>
                          <a:spcPts val="0"/>
                        </a:spcBef>
                        <a:spcAft>
                          <a:spcPts val="0"/>
                        </a:spcAft>
                        <a:buNone/>
                      </a:pPr>
                      <a:r>
                        <a:t/>
                      </a:r>
                      <a:endParaRPr sz="1800" u="sng"/>
                    </a:p>
                    <a:p>
                      <a:pPr indent="0" lvl="0" marL="0" marR="0" rtl="0" algn="ctr">
                        <a:spcBef>
                          <a:spcPts val="0"/>
                        </a:spcBef>
                        <a:spcAft>
                          <a:spcPts val="0"/>
                        </a:spcAft>
                        <a:buNone/>
                      </a:pPr>
                      <a:r>
                        <a:rPr lang="en-US" sz="1800" u="sng"/>
                        <a:t>Tech</a:t>
                      </a:r>
                      <a:endParaRPr sz="1800" u="sng"/>
                    </a:p>
                  </a:txBody>
                  <a:tcPr marT="45725" marB="45725" marR="91450" marL="91450">
                    <a:solidFill>
                      <a:srgbClr val="8E7CC3"/>
                    </a:solidFill>
                  </a:tcPr>
                </a:tc>
                <a:tc>
                  <a:txBody>
                    <a:bodyPr>
                      <a:noAutofit/>
                    </a:bodyPr>
                    <a:lstStyle/>
                    <a:p>
                      <a:pPr indent="0" lvl="0" marL="0" marR="0" rtl="0" algn="ctr">
                        <a:spcBef>
                          <a:spcPts val="0"/>
                        </a:spcBef>
                        <a:spcAft>
                          <a:spcPts val="0"/>
                        </a:spcAft>
                        <a:buNone/>
                      </a:pPr>
                      <a:r>
                        <a:rPr lang="en-US" sz="1800" u="sng"/>
                        <a:t>Tea</a:t>
                      </a:r>
                      <a:br>
                        <a:rPr b="1" lang="en-US" sz="1800" u="sng">
                          <a:solidFill>
                            <a:schemeClr val="lt1"/>
                          </a:solidFill>
                          <a:latin typeface="Calibri"/>
                          <a:ea typeface="Calibri"/>
                          <a:cs typeface="Calibri"/>
                          <a:sym typeface="Calibri"/>
                        </a:rPr>
                      </a:br>
                      <a:r>
                        <a:rPr lang="en-US" sz="1800" u="sng"/>
                        <a:t>Nguon</a:t>
                      </a:r>
                      <a:endParaRPr b="1" sz="1800" u="sng">
                        <a:solidFill>
                          <a:schemeClr val="lt1"/>
                        </a:solidFill>
                        <a:latin typeface="Calibri"/>
                        <a:ea typeface="Calibri"/>
                        <a:cs typeface="Calibri"/>
                        <a:sym typeface="Calibri"/>
                      </a:endParaRPr>
                    </a:p>
                    <a:p>
                      <a:pPr indent="0" lvl="0" marL="0" rtl="0" algn="ctr">
                        <a:spcBef>
                          <a:spcPts val="0"/>
                        </a:spcBef>
                        <a:spcAft>
                          <a:spcPts val="0"/>
                        </a:spcAft>
                        <a:buNone/>
                      </a:pPr>
                      <a:r>
                        <a:rPr lang="en-US" sz="1800" u="sng"/>
                        <a:t>Sound + Music Lead</a:t>
                      </a:r>
                      <a:endParaRPr b="1" sz="2000" u="sng">
                        <a:solidFill>
                          <a:schemeClr val="lt1"/>
                        </a:solidFill>
                        <a:latin typeface="Calibri"/>
                        <a:ea typeface="Calibri"/>
                        <a:cs typeface="Calibri"/>
                        <a:sym typeface="Calibri"/>
                      </a:endParaRPr>
                    </a:p>
                  </a:txBody>
                  <a:tcPr marT="45725" marB="45725" marR="91450" marL="91450">
                    <a:solidFill>
                      <a:srgbClr val="C27BA0"/>
                    </a:solidFill>
                  </a:tcPr>
                </a:tc>
              </a:tr>
              <a:tr h="594350">
                <a:tc>
                  <a:txBody>
                    <a:bodyPr>
                      <a:noAutofit/>
                    </a:bodyPr>
                    <a:lstStyle/>
                    <a:p>
                      <a:pPr indent="0" lvl="0" marL="0" marR="0" rtl="0" algn="l">
                        <a:spcBef>
                          <a:spcPts val="0"/>
                        </a:spcBef>
                        <a:spcAft>
                          <a:spcPts val="0"/>
                        </a:spcAft>
                        <a:buNone/>
                      </a:pPr>
                      <a:r>
                        <a:t/>
                      </a:r>
                      <a:endParaRPr sz="2800"/>
                    </a:p>
                  </a:txBody>
                  <a:tcPr marT="45725" marB="45725" marR="91450" marL="91450">
                    <a:solidFill>
                      <a:srgbClr val="B7B7B7"/>
                    </a:solidFill>
                  </a:tcPr>
                </a:tc>
                <a:tc>
                  <a:txBody>
                    <a:bodyPr>
                      <a:noAutofit/>
                    </a:bodyPr>
                    <a:lstStyle/>
                    <a:p>
                      <a:pPr indent="0" lvl="0" marL="0" marR="0" rtl="0" algn="ctr">
                        <a:spcBef>
                          <a:spcPts val="0"/>
                        </a:spcBef>
                        <a:spcAft>
                          <a:spcPts val="0"/>
                        </a:spcAft>
                        <a:buNone/>
                      </a:pPr>
                      <a:r>
                        <a:rPr b="1" lang="en-US" sz="1800" u="sng">
                          <a:solidFill>
                            <a:srgbClr val="000000"/>
                          </a:solidFill>
                        </a:rPr>
                        <a:t>ART</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ART</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ART </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ART</a:t>
                      </a:r>
                      <a:r>
                        <a:rPr b="1" lang="en-US" sz="1800" u="sng">
                          <a:solidFill>
                            <a:srgbClr val="000000"/>
                          </a:solidFill>
                        </a:rPr>
                        <a:t> </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TECH</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B4A7D6"/>
                    </a:solidFill>
                  </a:tcPr>
                </a:tc>
                <a:tc>
                  <a:txBody>
                    <a:bodyPr>
                      <a:noAutofit/>
                    </a:bodyPr>
                    <a:lstStyle/>
                    <a:p>
                      <a:pPr indent="0" lvl="0" marL="0" marR="0" rtl="0" algn="ctr">
                        <a:spcBef>
                          <a:spcPts val="0"/>
                        </a:spcBef>
                        <a:spcAft>
                          <a:spcPts val="0"/>
                        </a:spcAft>
                        <a:buNone/>
                      </a:pPr>
                      <a:r>
                        <a:rPr b="1" lang="en-US" sz="1800" u="sng">
                          <a:solidFill>
                            <a:srgbClr val="000000"/>
                          </a:solidFill>
                        </a:rPr>
                        <a:t>TECH</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B4A7D6"/>
                    </a:solidFill>
                  </a:tcPr>
                </a:tc>
                <a:tc>
                  <a:txBody>
                    <a:bodyPr>
                      <a:noAutofit/>
                    </a:bodyPr>
                    <a:lstStyle/>
                    <a:p>
                      <a:pPr indent="0" lvl="0" marL="0" marR="0" rtl="0" algn="ctr">
                        <a:spcBef>
                          <a:spcPts val="0"/>
                        </a:spcBef>
                        <a:spcAft>
                          <a:spcPts val="0"/>
                        </a:spcAft>
                        <a:buNone/>
                      </a:pPr>
                      <a:r>
                        <a:rPr b="1" lang="en-US" sz="1800" u="sng">
                          <a:solidFill>
                            <a:srgbClr val="000000"/>
                          </a:solidFill>
                        </a:rPr>
                        <a:t>AUDIO</a:t>
                      </a:r>
                      <a:endParaRPr b="1" sz="1800" u="sng">
                        <a:solidFill>
                          <a:srgbClr val="000000"/>
                        </a:solidFill>
                      </a:endParaRPr>
                    </a:p>
                  </a:txBody>
                  <a:tcPr marT="45725" marB="45725" marR="91450" marL="91450">
                    <a:lnB cap="flat" cmpd="sng" w="12700">
                      <a:solidFill>
                        <a:schemeClr val="lt1"/>
                      </a:solidFill>
                      <a:prstDash val="solid"/>
                      <a:round/>
                      <a:headEnd len="sm" w="sm" type="none"/>
                      <a:tailEnd len="sm" w="sm" type="none"/>
                    </a:lnB>
                    <a:solidFill>
                      <a:srgbClr val="D5A6BD"/>
                    </a:solidFill>
                  </a:tcPr>
                </a:tc>
              </a:tr>
              <a:tr h="639950">
                <a:tc>
                  <a:txBody>
                    <a:bodyPr>
                      <a:noAutofit/>
                    </a:bodyPr>
                    <a:lstStyle/>
                    <a:p>
                      <a:pPr indent="0" lvl="0" marL="0" marR="0" rtl="0" algn="l">
                        <a:spcBef>
                          <a:spcPts val="0"/>
                        </a:spcBef>
                        <a:spcAft>
                          <a:spcPts val="0"/>
                        </a:spcAft>
                        <a:buNone/>
                      </a:pPr>
                      <a:r>
                        <a:rPr b="1" lang="en-US" sz="1800">
                          <a:solidFill>
                            <a:srgbClr val="000000"/>
                          </a:solidFill>
                        </a:rPr>
                        <a:t>1/31</a:t>
                      </a:r>
                      <a:endParaRPr b="1" sz="1800">
                        <a:solidFill>
                          <a:srgbClr val="000000"/>
                        </a:solidFill>
                      </a:endParaRPr>
                    </a:p>
                  </a:txBody>
                  <a:tcPr marT="45725" marB="45725" marR="91450" marL="91450">
                    <a:lnR cap="flat" cmpd="sng" w="12700">
                      <a:solidFill>
                        <a:schemeClr val="lt1"/>
                      </a:solidFill>
                      <a:prstDash val="solid"/>
                      <a:round/>
                      <a:headEnd len="sm" w="sm" type="none"/>
                      <a:tailEnd len="sm" w="sm" type="none"/>
                    </a:lnR>
                    <a:solidFill>
                      <a:srgbClr val="CCCCCC"/>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SzPts val="1100"/>
                        <a:buNone/>
                      </a:pPr>
                      <a:r>
                        <a:rPr lang="en-US">
                          <a:solidFill>
                            <a:srgbClr val="000000"/>
                          </a:solidFill>
                        </a:rPr>
                        <a:t>Research 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SzPts val="1100"/>
                        <a:buNone/>
                      </a:pPr>
                      <a:r>
                        <a:rPr lang="en-US">
                          <a:solidFill>
                            <a:srgbClr val="000000"/>
                          </a:solidFill>
                        </a:rPr>
                        <a:t>Research 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SzPts val="1100"/>
                        <a:buNone/>
                      </a:pPr>
                      <a:r>
                        <a:rPr lang="en-US">
                          <a:solidFill>
                            <a:srgbClr val="000000"/>
                          </a:solidFill>
                        </a:rPr>
                        <a:t>Research</a:t>
                      </a:r>
                      <a:endParaRPr>
                        <a:solidFill>
                          <a:srgbClr val="000000"/>
                        </a:solidFill>
                      </a:endParaRPr>
                    </a:p>
                    <a:p>
                      <a:pPr indent="0" lvl="0" marL="0" rtl="0" algn="l">
                        <a:spcBef>
                          <a:spcPts val="0"/>
                        </a:spcBef>
                        <a:spcAft>
                          <a:spcPts val="0"/>
                        </a:spcAft>
                        <a:buSzPts val="1100"/>
                        <a:buNone/>
                      </a:pPr>
                      <a:r>
                        <a:rPr lang="en-US">
                          <a:solidFill>
                            <a:srgbClr val="000000"/>
                          </a:solidFill>
                        </a:rPr>
                        <a:t>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SzPts val="1100"/>
                        <a:buNone/>
                      </a:pPr>
                      <a:r>
                        <a:rPr lang="en-US">
                          <a:solidFill>
                            <a:srgbClr val="000000"/>
                          </a:solidFill>
                        </a:rPr>
                        <a:t>Research</a:t>
                      </a:r>
                      <a:endParaRPr>
                        <a:solidFill>
                          <a:srgbClr val="000000"/>
                        </a:solidFill>
                      </a:endParaRPr>
                    </a:p>
                    <a:p>
                      <a:pPr indent="0" lvl="0" marL="0" rtl="0" algn="l">
                        <a:spcBef>
                          <a:spcPts val="0"/>
                        </a:spcBef>
                        <a:spcAft>
                          <a:spcPts val="0"/>
                        </a:spcAft>
                        <a:buSzPts val="1100"/>
                        <a:buNone/>
                      </a:pPr>
                      <a:r>
                        <a:rPr lang="en-US">
                          <a:solidFill>
                            <a:srgbClr val="000000"/>
                          </a:solidFill>
                        </a:rPr>
                        <a:t>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None/>
                      </a:pPr>
                      <a:r>
                        <a:rPr lang="en-US">
                          <a:solidFill>
                            <a:srgbClr val="000000"/>
                          </a:solidFill>
                        </a:rPr>
                        <a:t>Research</a:t>
                      </a:r>
                      <a:endParaRPr>
                        <a:solidFill>
                          <a:srgbClr val="000000"/>
                        </a:solidFill>
                      </a:endParaRPr>
                    </a:p>
                    <a:p>
                      <a:pPr indent="0" lvl="0" marL="0" rtl="0" algn="l">
                        <a:spcBef>
                          <a:spcPts val="0"/>
                        </a:spcBef>
                        <a:spcAft>
                          <a:spcPts val="0"/>
                        </a:spcAft>
                        <a:buNone/>
                      </a:pPr>
                      <a:r>
                        <a:rPr lang="en-US">
                          <a:solidFill>
                            <a:srgbClr val="000000"/>
                          </a:solidFill>
                        </a:rPr>
                        <a:t>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None/>
                      </a:pPr>
                      <a:r>
                        <a:rPr lang="en-US">
                          <a:solidFill>
                            <a:srgbClr val="000000"/>
                          </a:solidFill>
                        </a:rPr>
                        <a:t>Research</a:t>
                      </a:r>
                      <a:endParaRPr>
                        <a:solidFill>
                          <a:srgbClr val="000000"/>
                        </a:solidFill>
                      </a:endParaRPr>
                    </a:p>
                    <a:p>
                      <a:pPr indent="0" lvl="0" marL="0" rtl="0" algn="l">
                        <a:spcBef>
                          <a:spcPts val="0"/>
                        </a:spcBef>
                        <a:spcAft>
                          <a:spcPts val="0"/>
                        </a:spcAft>
                        <a:buNone/>
                      </a:pPr>
                      <a:r>
                        <a:rPr lang="en-US">
                          <a:solidFill>
                            <a:srgbClr val="000000"/>
                          </a:solidFill>
                        </a:rPr>
                        <a:t>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Game</a:t>
                      </a:r>
                      <a:endParaRPr>
                        <a:solidFill>
                          <a:srgbClr val="000000"/>
                        </a:solidFill>
                      </a:endParaRPr>
                    </a:p>
                    <a:p>
                      <a:pPr indent="0" lvl="0" marL="0" rtl="0" algn="l">
                        <a:spcBef>
                          <a:spcPts val="0"/>
                        </a:spcBef>
                        <a:spcAft>
                          <a:spcPts val="0"/>
                        </a:spcAft>
                        <a:buSzPts val="1100"/>
                        <a:buNone/>
                      </a:pPr>
                      <a:r>
                        <a:rPr lang="en-US">
                          <a:solidFill>
                            <a:srgbClr val="000000"/>
                          </a:solidFill>
                        </a:rPr>
                        <a:t>Research</a:t>
                      </a:r>
                      <a:endParaRPr>
                        <a:solidFill>
                          <a:srgbClr val="000000"/>
                        </a:solidFill>
                      </a:endParaRPr>
                    </a:p>
                    <a:p>
                      <a:pPr indent="0" lvl="0" marL="0" rtl="0" algn="l">
                        <a:spcBef>
                          <a:spcPts val="0"/>
                        </a:spcBef>
                        <a:spcAft>
                          <a:spcPts val="0"/>
                        </a:spcAft>
                        <a:buSzPts val="1100"/>
                        <a:buNone/>
                      </a:pPr>
                      <a:r>
                        <a:rPr lang="en-US">
                          <a:solidFill>
                            <a:srgbClr val="000000"/>
                          </a:solidFill>
                        </a:rPr>
                        <a:t>Presentation Prep</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D1DC"/>
                    </a:solidFill>
                  </a:tcPr>
                </a:tc>
              </a:tr>
              <a:tr h="608875">
                <a:tc>
                  <a:txBody>
                    <a:bodyPr>
                      <a:noAutofit/>
                    </a:bodyPr>
                    <a:lstStyle/>
                    <a:p>
                      <a:pPr indent="0" lvl="0" marL="0" marR="0" rtl="0" algn="l">
                        <a:spcBef>
                          <a:spcPts val="0"/>
                        </a:spcBef>
                        <a:spcAft>
                          <a:spcPts val="0"/>
                        </a:spcAft>
                        <a:buNone/>
                      </a:pPr>
                      <a:r>
                        <a:rPr b="1" lang="en-US" sz="1800">
                          <a:solidFill>
                            <a:srgbClr val="000000"/>
                          </a:solidFill>
                        </a:rPr>
                        <a:t>2/19</a:t>
                      </a:r>
                      <a:endParaRPr b="1" sz="1800">
                        <a:solidFill>
                          <a:srgbClr val="000000"/>
                        </a:solidFill>
                      </a:endParaRPr>
                    </a:p>
                  </a:txBody>
                  <a:tcPr marT="45725" marB="45725" marR="91450" marL="91450">
                    <a:lnR cap="flat" cmpd="sng" w="12700">
                      <a:solidFill>
                        <a:schemeClr val="lt1"/>
                      </a:solidFill>
                      <a:prstDash val="solid"/>
                      <a:round/>
                      <a:headEnd len="sm" w="sm" type="none"/>
                      <a:tailEnd len="sm" w="sm" type="none"/>
                    </a:lnR>
                    <a:solidFill>
                      <a:srgbClr val="B7B7B7"/>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Version control</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Saving pre existing files + starting on Sprites</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Refining 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Reworking schedule due to weather problems</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Version control </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B4A7D6"/>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Figuring out values </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B4A7D6"/>
                    </a:solidFill>
                  </a:tcPr>
                </a:tc>
                <a:tc>
                  <a:txBody>
                    <a:bodyPr>
                      <a:noAutofit/>
                    </a:bodyPr>
                    <a:lstStyle/>
                    <a:p>
                      <a:pPr indent="0" lvl="0" marL="0" marR="0" rtl="0" algn="l">
                        <a:spcBef>
                          <a:spcPts val="0"/>
                        </a:spcBef>
                        <a:spcAft>
                          <a:spcPts val="0"/>
                        </a:spcAft>
                        <a:buNone/>
                      </a:pPr>
                      <a:r>
                        <a:rPr lang="en-US">
                          <a:solidFill>
                            <a:srgbClr val="000000"/>
                          </a:solidFill>
                        </a:rPr>
                        <a:t>Character Sounds</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5A6BD"/>
                    </a:solidFill>
                  </a:tcPr>
                </a:tc>
              </a:tr>
              <a:tr h="608875">
                <a:tc>
                  <a:txBody>
                    <a:bodyPr>
                      <a:noAutofit/>
                    </a:bodyPr>
                    <a:lstStyle/>
                    <a:p>
                      <a:pPr indent="0" lvl="0" marL="0" marR="0" rtl="0" algn="l">
                        <a:spcBef>
                          <a:spcPts val="0"/>
                        </a:spcBef>
                        <a:spcAft>
                          <a:spcPts val="0"/>
                        </a:spcAft>
                        <a:buNone/>
                      </a:pPr>
                      <a:r>
                        <a:rPr b="1" lang="en-US" sz="1800">
                          <a:solidFill>
                            <a:srgbClr val="000000"/>
                          </a:solidFill>
                        </a:rPr>
                        <a:t>2/20</a:t>
                      </a:r>
                      <a:endParaRPr b="1" sz="1800">
                        <a:solidFill>
                          <a:srgbClr val="000000"/>
                        </a:solidFill>
                      </a:endParaRPr>
                    </a:p>
                  </a:txBody>
                  <a:tcPr marT="45725" marB="45725" marR="91450" marL="91450">
                    <a:lnR cap="flat" cmpd="sng" w="12700">
                      <a:solidFill>
                        <a:schemeClr val="lt1"/>
                      </a:solidFill>
                      <a:prstDash val="solid"/>
                      <a:round/>
                      <a:headEnd len="sm" w="sm" type="none"/>
                      <a:tailEnd len="sm" w="sm" type="none"/>
                    </a:lnR>
                    <a:solidFill>
                      <a:srgbClr val="CCCCCC"/>
                    </a:solidFill>
                  </a:tcPr>
                </a:tc>
                <a:tc>
                  <a:txBody>
                    <a:bodyPr>
                      <a:noAutofit/>
                    </a:bodyPr>
                    <a:lstStyle/>
                    <a:p>
                      <a:pPr indent="0" lvl="0" marL="0" rtl="0" algn="l">
                        <a:spcBef>
                          <a:spcPts val="0"/>
                        </a:spcBef>
                        <a:spcAft>
                          <a:spcPts val="0"/>
                        </a:spcAft>
                        <a:buClr>
                          <a:srgbClr val="000000"/>
                        </a:buClr>
                        <a:buSzPts val="1100"/>
                        <a:buFont typeface="Arial"/>
                        <a:buNone/>
                      </a:pPr>
                      <a:r>
                        <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Sprites</a:t>
                      </a:r>
                      <a:endParaRPr>
                        <a:solidFill>
                          <a:srgbClr val="000000"/>
                        </a:solidFill>
                      </a:endParaRPr>
                    </a:p>
                    <a:p>
                      <a:pPr indent="0" lvl="0" marL="0" marR="0" rtl="0" algn="l">
                        <a:spcBef>
                          <a:spcPts val="0"/>
                        </a:spcBef>
                        <a:spcAft>
                          <a:spcPts val="0"/>
                        </a:spcAft>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Learn Mech</a:t>
                      </a:r>
                      <a:endParaRPr>
                        <a:solidFill>
                          <a:srgbClr val="000000"/>
                        </a:solidFill>
                      </a:endParaRPr>
                    </a:p>
                    <a:p>
                      <a:pPr indent="0" lvl="0" marL="0" marR="0" rtl="0" algn="l">
                        <a:spcBef>
                          <a:spcPts val="0"/>
                        </a:spcBef>
                        <a:spcAft>
                          <a:spcPts val="0"/>
                        </a:spcAft>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a:t>
                      </a:r>
                      <a:endParaRPr>
                        <a:solidFill>
                          <a:srgbClr val="000000"/>
                        </a:solidFill>
                      </a:endParaRPr>
                    </a:p>
                    <a:p>
                      <a:pPr indent="0" lvl="0" marL="0" marR="0" rtl="0" algn="l">
                        <a:spcBef>
                          <a:spcPts val="0"/>
                        </a:spcBef>
                        <a:spcAft>
                          <a:spcPts val="0"/>
                        </a:spcAft>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Learn mech</a:t>
                      </a:r>
                      <a:endParaRPr>
                        <a:solidFill>
                          <a:srgbClr val="000000"/>
                        </a:solidFill>
                      </a:endParaRPr>
                    </a:p>
                    <a:p>
                      <a:pPr indent="0" lvl="0" marL="0" marR="0" rtl="0" algn="l">
                        <a:spcBef>
                          <a:spcPts val="0"/>
                        </a:spcBef>
                        <a:spcAft>
                          <a:spcPts val="0"/>
                        </a:spcAft>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Learn Mech</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D9D2E9"/>
                    </a:solidFill>
                  </a:tcPr>
                </a:tc>
                <a:tc>
                  <a:txBody>
                    <a:bodyPr>
                      <a:noAutofit/>
                    </a:bodyPr>
                    <a:lstStyle/>
                    <a:p>
                      <a:pPr indent="0" lvl="0" marL="0" marR="0" rtl="0" algn="l">
                        <a:spcBef>
                          <a:spcPts val="0"/>
                        </a:spcBef>
                        <a:spcAft>
                          <a:spcPts val="0"/>
                        </a:spcAft>
                        <a:buNone/>
                      </a:pPr>
                      <a:r>
                        <a:rPr lang="en-US">
                          <a:solidFill>
                            <a:srgbClr val="000000"/>
                          </a:solidFill>
                        </a:rPr>
                        <a:t>Music</a:t>
                      </a:r>
                      <a:endParaRPr>
                        <a:solidFill>
                          <a:srgbClr val="000000"/>
                        </a:solidFill>
                      </a:endParaRPr>
                    </a:p>
                    <a:p>
                      <a:pPr indent="0" lvl="0" marL="0" marR="0" rtl="0" algn="l">
                        <a:spcBef>
                          <a:spcPts val="0"/>
                        </a:spcBef>
                        <a:spcAft>
                          <a:spcPts val="0"/>
                        </a:spcAft>
                        <a:buNone/>
                      </a:pPr>
                      <a:r>
                        <a:rPr lang="en-US">
                          <a:solidFill>
                            <a:srgbClr val="000000"/>
                          </a:solidFill>
                        </a:rPr>
                        <a:t>(Presentation)</a:t>
                      </a:r>
                      <a:endParaRPr>
                        <a:solidFill>
                          <a:srgbClr val="000000"/>
                        </a:solidFil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EAD1DC"/>
                    </a:solidFill>
                  </a:tcPr>
                </a:tc>
              </a:tr>
              <a:tr h="608875">
                <a:tc>
                  <a:txBody>
                    <a:bodyPr>
                      <a:noAutofit/>
                    </a:bodyPr>
                    <a:lstStyle/>
                    <a:p>
                      <a:pPr indent="0" lvl="0" marL="0" marR="0" rtl="0" algn="l">
                        <a:spcBef>
                          <a:spcPts val="0"/>
                        </a:spcBef>
                        <a:spcAft>
                          <a:spcPts val="0"/>
                        </a:spcAft>
                        <a:buNone/>
                      </a:pPr>
                      <a:r>
                        <a:rPr b="1" lang="en-US" sz="1800">
                          <a:solidFill>
                            <a:srgbClr val="000000"/>
                          </a:solidFill>
                        </a:rPr>
                        <a:t>2/21</a:t>
                      </a:r>
                      <a:endParaRPr b="1" sz="1800">
                        <a:solidFill>
                          <a:srgbClr val="000000"/>
                        </a:solidFill>
                      </a:endParaRPr>
                    </a:p>
                  </a:txBody>
                  <a:tcPr marT="45725" marB="45725" marR="91450" marL="91450">
                    <a:solidFill>
                      <a:srgbClr val="B7B7B7"/>
                    </a:solidFill>
                  </a:tcPr>
                </a:tc>
                <a:tc>
                  <a:txBody>
                    <a:bodyPr>
                      <a:noAutofit/>
                    </a:bodyPr>
                    <a:lstStyle/>
                    <a:p>
                      <a:pPr indent="0" lvl="0" marL="0" marR="0" rtl="0" algn="l">
                        <a:spcBef>
                          <a:spcPts val="0"/>
                        </a:spcBef>
                        <a:spcAft>
                          <a:spcPts val="0"/>
                        </a:spcAft>
                        <a:buNone/>
                      </a:pPr>
                      <a:r>
                        <a:rPr lang="en-US">
                          <a:solidFill>
                            <a:srgbClr val="000000"/>
                          </a:solidFill>
                        </a:rPr>
                        <a:t>Overseeing </a:t>
                      </a:r>
                      <a:r>
                        <a:rPr lang="en-US">
                          <a:solidFill>
                            <a:srgbClr val="000000"/>
                          </a:solidFill>
                        </a:rPr>
                        <a:t>(any needed art assistance)</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Drawing sprites</a:t>
                      </a:r>
                      <a:endParaRPr>
                        <a:solidFill>
                          <a:srgbClr val="000000"/>
                        </a:solidFill>
                      </a:endParaRPr>
                    </a:p>
                    <a:p>
                      <a:pPr indent="0" lvl="0" marL="0" marR="0" rtl="0" algn="l">
                        <a:spcBef>
                          <a:spcPts val="0"/>
                        </a:spcBef>
                        <a:spcAft>
                          <a:spcPts val="0"/>
                        </a:spcAft>
                        <a:buNone/>
                      </a:pPr>
                      <a:r>
                        <a:rPr lang="en-US">
                          <a:solidFill>
                            <a:srgbClr val="000000"/>
                          </a:solidFill>
                        </a:rPr>
                        <a:t>for beta</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A4C2F4"/>
                    </a:solidFill>
                  </a:tcPr>
                </a:tc>
                <a:tc>
                  <a:txBody>
                    <a:bodyPr>
                      <a:noAutofit/>
                    </a:bodyPr>
                    <a:lstStyle/>
                    <a:p>
                      <a:pPr indent="0" lvl="0" marL="0" rtl="0" algn="l">
                        <a:spcBef>
                          <a:spcPts val="0"/>
                        </a:spcBef>
                        <a:spcAft>
                          <a:spcPts val="0"/>
                        </a:spcAft>
                        <a:buNone/>
                      </a:pPr>
                      <a:r>
                        <a:rPr lang="en-US">
                          <a:solidFill>
                            <a:srgbClr val="000000"/>
                          </a:solidFill>
                        </a:rPr>
                        <a:t>Organization Documentation</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A4C2F4"/>
                    </a:solidFill>
                  </a:tcPr>
                </a:tc>
                <a:tc>
                  <a:txBody>
                    <a:bodyPr>
                      <a:noAutofit/>
                    </a:bodyPr>
                    <a:lstStyle/>
                    <a:p>
                      <a:pPr indent="0" lvl="0" marL="0" rtl="0" algn="l">
                        <a:spcBef>
                          <a:spcPts val="0"/>
                        </a:spcBef>
                        <a:spcAft>
                          <a:spcPts val="0"/>
                        </a:spcAft>
                        <a:buNone/>
                      </a:pPr>
                      <a:r>
                        <a:rPr lang="en-US">
                          <a:solidFill>
                            <a:srgbClr val="000000"/>
                          </a:solidFill>
                        </a:rPr>
                        <a:t>Reviewing and Managing Budget</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A4C2F4"/>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Script work</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B4A7D6"/>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Script work</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B4A7D6"/>
                    </a:solidFill>
                  </a:tcPr>
                </a:tc>
                <a:tc>
                  <a:txBody>
                    <a:bodyPr>
                      <a:noAutofit/>
                    </a:bodyPr>
                    <a:lstStyle/>
                    <a:p>
                      <a:pPr indent="0" lvl="0" marL="0" marR="0" rtl="0" algn="l">
                        <a:spcBef>
                          <a:spcPts val="0"/>
                        </a:spcBef>
                        <a:spcAft>
                          <a:spcPts val="0"/>
                        </a:spcAft>
                        <a:buNone/>
                      </a:pPr>
                      <a:r>
                        <a:rPr lang="en-US">
                          <a:solidFill>
                            <a:srgbClr val="000000"/>
                          </a:solidFill>
                        </a:rPr>
                        <a:t> Music</a:t>
                      </a:r>
                      <a:endParaRPr>
                        <a:solidFill>
                          <a:srgbClr val="000000"/>
                        </a:solidFill>
                      </a:endParaRPr>
                    </a:p>
                  </a:txBody>
                  <a:tcPr marT="45725" marB="45725" marR="91450" marL="91450">
                    <a:lnT cap="flat" cmpd="sng" w="38100">
                      <a:solidFill>
                        <a:schemeClr val="lt1"/>
                      </a:solidFill>
                      <a:prstDash val="solid"/>
                      <a:round/>
                      <a:headEnd len="sm" w="sm" type="none"/>
                      <a:tailEnd len="sm" w="sm" type="none"/>
                    </a:lnT>
                    <a:solidFill>
                      <a:srgbClr val="D5A6BD"/>
                    </a:solidFill>
                  </a:tcPr>
                </a:tc>
              </a:tr>
              <a:tr h="608875">
                <a:tc>
                  <a:txBody>
                    <a:bodyPr>
                      <a:noAutofit/>
                    </a:bodyPr>
                    <a:lstStyle/>
                    <a:p>
                      <a:pPr indent="0" lvl="0" marL="0" marR="0" rtl="0" algn="l">
                        <a:spcBef>
                          <a:spcPts val="0"/>
                        </a:spcBef>
                        <a:spcAft>
                          <a:spcPts val="0"/>
                        </a:spcAft>
                        <a:buNone/>
                      </a:pPr>
                      <a:r>
                        <a:rPr b="1" lang="en-US" sz="1800">
                          <a:solidFill>
                            <a:srgbClr val="000000"/>
                          </a:solidFill>
                        </a:rPr>
                        <a:t>2/22</a:t>
                      </a:r>
                      <a:endParaRPr b="1" sz="1800">
                        <a:solidFill>
                          <a:srgbClr val="000000"/>
                        </a:solidFill>
                      </a:endParaRPr>
                    </a:p>
                  </a:txBody>
                  <a:tcPr marT="45725" marB="45725" marR="91450" marL="91450">
                    <a:solidFill>
                      <a:srgbClr val="CCCCCC"/>
                    </a:solidFill>
                  </a:tcPr>
                </a:tc>
                <a:tc>
                  <a:txBody>
                    <a:bodyPr>
                      <a:noAutofit/>
                    </a:bodyPr>
                    <a:lstStyle/>
                    <a:p>
                      <a:pPr indent="0" lvl="0" marL="0" marR="0" rtl="0" algn="l">
                        <a:spcBef>
                          <a:spcPts val="0"/>
                        </a:spcBef>
                        <a:spcAft>
                          <a:spcPts val="0"/>
                        </a:spcAft>
                        <a:buNone/>
                      </a:pPr>
                      <a:r>
                        <a:rPr lang="en-US">
                          <a:solidFill>
                            <a:srgbClr val="000000"/>
                          </a:solidFill>
                        </a:rPr>
                        <a:t>Overseeing </a:t>
                      </a:r>
                      <a:r>
                        <a:rPr lang="en-US">
                          <a:solidFill>
                            <a:srgbClr val="000000"/>
                          </a:solidFill>
                        </a:rPr>
                        <a:t>(any needed art assistance)</a:t>
                      </a:r>
                      <a:endParaRPr>
                        <a:solidFill>
                          <a:srgbClr val="000000"/>
                        </a:solidFill>
                      </a:endParaRPr>
                    </a:p>
                  </a:txBody>
                  <a:tcPr marT="45725" marB="45725" marR="91450" marL="91450">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Drawing Sprites</a:t>
                      </a:r>
                      <a:endParaRPr>
                        <a:solidFill>
                          <a:srgbClr val="000000"/>
                        </a:solidFill>
                      </a:endParaRPr>
                    </a:p>
                    <a:p>
                      <a:pPr indent="0" lvl="0" marL="0" marR="0" rtl="0" algn="l">
                        <a:spcBef>
                          <a:spcPts val="0"/>
                        </a:spcBef>
                        <a:spcAft>
                          <a:spcPts val="0"/>
                        </a:spcAft>
                        <a:buNone/>
                      </a:pPr>
                      <a:r>
                        <a:rPr lang="en-US">
                          <a:solidFill>
                            <a:srgbClr val="000000"/>
                          </a:solidFill>
                        </a:rPr>
                        <a:t>for beta</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Font typeface="Arial"/>
                        <a:buNone/>
                      </a:pPr>
                      <a:r>
                        <a:rPr lang="en-US">
                          <a:solidFill>
                            <a:srgbClr val="000000"/>
                          </a:solidFill>
                        </a:rPr>
                        <a:t>Organization Documentation</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Font typeface="Arial"/>
                        <a:buNone/>
                      </a:pPr>
                      <a:r>
                        <a:rPr lang="en-US">
                          <a:solidFill>
                            <a:srgbClr val="000000"/>
                          </a:solidFill>
                        </a:rPr>
                        <a:t>Reviewing and Managing Budget</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Script work</a:t>
                      </a:r>
                      <a:endParaRPr>
                        <a:solidFill>
                          <a:srgbClr val="000000"/>
                        </a:solidFill>
                      </a:endParaRPr>
                    </a:p>
                  </a:txBody>
                  <a:tcPr marT="45725" marB="45725" marR="91450" marL="91450">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Script work</a:t>
                      </a:r>
                      <a:endParaRPr>
                        <a:solidFill>
                          <a:srgbClr val="000000"/>
                        </a:solidFill>
                      </a:endParaRPr>
                    </a:p>
                  </a:txBody>
                  <a:tcPr marT="45725" marB="45725" marR="91450" marL="91450">
                    <a:solidFill>
                      <a:srgbClr val="D9D2E9"/>
                    </a:solidFill>
                  </a:tcPr>
                </a:tc>
                <a:tc>
                  <a:txBody>
                    <a:bodyPr>
                      <a:noAutofit/>
                    </a:bodyPr>
                    <a:lstStyle/>
                    <a:p>
                      <a:pPr indent="0" lvl="0" marL="0" marR="0" rtl="0" algn="l">
                        <a:spcBef>
                          <a:spcPts val="0"/>
                        </a:spcBef>
                        <a:spcAft>
                          <a:spcPts val="0"/>
                        </a:spcAft>
                        <a:buNone/>
                      </a:pPr>
                      <a:r>
                        <a:rPr lang="en-US">
                          <a:solidFill>
                            <a:srgbClr val="000000"/>
                          </a:solidFill>
                        </a:rPr>
                        <a:t>Music</a:t>
                      </a:r>
                      <a:endParaRPr>
                        <a:solidFill>
                          <a:srgbClr val="000000"/>
                        </a:solidFill>
                      </a:endParaRPr>
                    </a:p>
                  </a:txBody>
                  <a:tcPr marT="45725" marB="45725" marR="91450" marL="91450">
                    <a:solidFill>
                      <a:srgbClr val="EAD1DC"/>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graphicFrame>
        <p:nvGraphicFramePr>
          <p:cNvPr id="159" name="Google Shape;159;p28"/>
          <p:cNvGraphicFramePr/>
          <p:nvPr/>
        </p:nvGraphicFramePr>
        <p:xfrm>
          <a:off x="35633" y="71413"/>
          <a:ext cx="3000000" cy="3000000"/>
        </p:xfrm>
        <a:graphic>
          <a:graphicData uri="http://schemas.openxmlformats.org/drawingml/2006/table">
            <a:tbl>
              <a:tblPr bandRow="1" firstRow="1">
                <a:noFill/>
                <a:tableStyleId>{05A0E865-7661-4C47-A72D-13141670679C}</a:tableStyleId>
              </a:tblPr>
              <a:tblGrid>
                <a:gridCol w="794650"/>
                <a:gridCol w="1294750"/>
                <a:gridCol w="1276425"/>
                <a:gridCol w="1169150"/>
                <a:gridCol w="1122875"/>
                <a:gridCol w="1048825"/>
                <a:gridCol w="1104375"/>
                <a:gridCol w="1261675"/>
              </a:tblGrid>
              <a:tr h="750700">
                <a:tc>
                  <a:txBody>
                    <a:bodyPr>
                      <a:noAutofit/>
                    </a:bodyPr>
                    <a:lstStyle/>
                    <a:p>
                      <a:pPr indent="0" lvl="0" marL="0" marR="0" rtl="0" algn="ctr">
                        <a:spcBef>
                          <a:spcPts val="0"/>
                        </a:spcBef>
                        <a:spcAft>
                          <a:spcPts val="0"/>
                        </a:spcAft>
                        <a:buNone/>
                      </a:pPr>
                      <a:r>
                        <a:rPr lang="en-US" sz="1800" u="sng">
                          <a:solidFill>
                            <a:srgbClr val="000000"/>
                          </a:solidFill>
                        </a:rPr>
                        <a:t>Week</a:t>
                      </a:r>
                      <a:endParaRPr sz="1800" u="sng">
                        <a:solidFill>
                          <a:srgbClr val="000000"/>
                        </a:solidFill>
                      </a:endParaRPr>
                    </a:p>
                    <a:p>
                      <a:pPr indent="0" lvl="0" marL="0" marR="0" rtl="0" algn="ctr">
                        <a:spcBef>
                          <a:spcPts val="0"/>
                        </a:spcBef>
                        <a:spcAft>
                          <a:spcPts val="0"/>
                        </a:spcAft>
                        <a:buNone/>
                      </a:pPr>
                      <a:r>
                        <a:rPr lang="en-US" sz="1800" u="sng">
                          <a:solidFill>
                            <a:srgbClr val="000000"/>
                          </a:solidFill>
                        </a:rPr>
                        <a:t>Two</a:t>
                      </a:r>
                      <a:endParaRPr sz="1800" u="sng">
                        <a:solidFill>
                          <a:srgbClr val="000000"/>
                        </a:solidFill>
                      </a:endParaRPr>
                    </a:p>
                  </a:txBody>
                  <a:tcPr marT="45725" marB="45725" marR="91450" marL="91450">
                    <a:solidFill>
                      <a:srgbClr val="999999"/>
                    </a:solidFill>
                  </a:tcPr>
                </a:tc>
                <a:tc>
                  <a:txBody>
                    <a:bodyPr>
                      <a:noAutofit/>
                    </a:bodyPr>
                    <a:lstStyle/>
                    <a:p>
                      <a:pPr indent="0" lvl="0" marL="0" marR="0" rtl="0" algn="ctr">
                        <a:spcBef>
                          <a:spcPts val="0"/>
                        </a:spcBef>
                        <a:spcAft>
                          <a:spcPts val="0"/>
                        </a:spcAft>
                        <a:buNone/>
                      </a:pPr>
                      <a:r>
                        <a:rPr lang="en-US" sz="1800" u="sng">
                          <a:solidFill>
                            <a:srgbClr val="000000"/>
                          </a:solidFill>
                        </a:rPr>
                        <a:t>Addison</a:t>
                      </a:r>
                      <a:br>
                        <a:rPr b="1" lang="en-US" sz="1800" u="sng">
                          <a:solidFill>
                            <a:srgbClr val="000000"/>
                          </a:solidFill>
                          <a:latin typeface="Calibri"/>
                          <a:ea typeface="Calibri"/>
                          <a:cs typeface="Calibri"/>
                          <a:sym typeface="Calibri"/>
                        </a:rPr>
                      </a:br>
                      <a:r>
                        <a:rPr lang="en-US" sz="1800" u="sng">
                          <a:solidFill>
                            <a:srgbClr val="000000"/>
                          </a:solidFill>
                        </a:rPr>
                        <a:t>Knapman</a:t>
                      </a:r>
                      <a:endParaRPr b="1" sz="1800" u="sng">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u="sng">
                          <a:solidFill>
                            <a:srgbClr val="000000"/>
                          </a:solidFill>
                        </a:rPr>
                        <a:t>Game Director</a:t>
                      </a:r>
                      <a:endParaRPr sz="1800" u="sng">
                        <a:solidFill>
                          <a:srgbClr val="000000"/>
                        </a:solidFill>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solidFill>
                            <a:srgbClr val="000000"/>
                          </a:solidFill>
                        </a:rPr>
                        <a:t>Adithi</a:t>
                      </a:r>
                      <a:br>
                        <a:rPr b="1" lang="en-US" sz="1800" u="sng">
                          <a:solidFill>
                            <a:srgbClr val="000000"/>
                          </a:solidFill>
                          <a:latin typeface="Calibri"/>
                          <a:ea typeface="Calibri"/>
                          <a:cs typeface="Calibri"/>
                          <a:sym typeface="Calibri"/>
                        </a:rPr>
                      </a:br>
                      <a:r>
                        <a:rPr lang="en-US" sz="1800" u="sng">
                          <a:solidFill>
                            <a:srgbClr val="000000"/>
                          </a:solidFill>
                        </a:rPr>
                        <a:t>Arun</a:t>
                      </a:r>
                      <a:endParaRPr b="1" sz="1800" u="sng">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u="sng">
                          <a:solidFill>
                            <a:srgbClr val="000000"/>
                          </a:solidFill>
                        </a:rPr>
                        <a:t>Art Lead</a:t>
                      </a:r>
                      <a:endParaRPr sz="1800" u="sng">
                        <a:solidFill>
                          <a:srgbClr val="000000"/>
                        </a:solidFill>
                      </a:endParaRPr>
                    </a:p>
                    <a:p>
                      <a:pPr indent="0" lvl="0" marL="0" marR="0" rtl="0" algn="ctr">
                        <a:spcBef>
                          <a:spcPts val="0"/>
                        </a:spcBef>
                        <a:spcAft>
                          <a:spcPts val="0"/>
                        </a:spcAft>
                        <a:buNone/>
                      </a:pPr>
                      <a:r>
                        <a:t/>
                      </a:r>
                      <a:endParaRPr b="1" sz="1800" u="sng">
                        <a:solidFill>
                          <a:srgbClr val="000000"/>
                        </a:solidFill>
                        <a:latin typeface="Calibri"/>
                        <a:ea typeface="Calibri"/>
                        <a:cs typeface="Calibri"/>
                        <a:sym typeface="Calibri"/>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solidFill>
                            <a:srgbClr val="000000"/>
                          </a:solidFill>
                        </a:rPr>
                        <a:t>Runa</a:t>
                      </a:r>
                      <a:br>
                        <a:rPr b="1" lang="en-US" sz="1800" u="sng">
                          <a:solidFill>
                            <a:srgbClr val="000000"/>
                          </a:solidFill>
                          <a:latin typeface="Calibri"/>
                          <a:ea typeface="Calibri"/>
                          <a:cs typeface="Calibri"/>
                          <a:sym typeface="Calibri"/>
                        </a:rPr>
                      </a:br>
                      <a:r>
                        <a:rPr lang="en-US" sz="1800" u="sng">
                          <a:solidFill>
                            <a:srgbClr val="000000"/>
                          </a:solidFill>
                        </a:rPr>
                        <a:t>Chernik</a:t>
                      </a:r>
                      <a:endParaRPr b="1" sz="1800" u="sng">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u="sng">
                          <a:solidFill>
                            <a:srgbClr val="000000"/>
                          </a:solidFill>
                        </a:rPr>
                        <a:t>Design</a:t>
                      </a:r>
                      <a:endParaRPr sz="1800" u="sng">
                        <a:solidFill>
                          <a:srgbClr val="000000"/>
                        </a:solidFill>
                      </a:endParaRPr>
                    </a:p>
                    <a:p>
                      <a:pPr indent="0" lvl="0" marL="0" marR="0" rtl="0" algn="ctr">
                        <a:spcBef>
                          <a:spcPts val="0"/>
                        </a:spcBef>
                        <a:spcAft>
                          <a:spcPts val="0"/>
                        </a:spcAft>
                        <a:buNone/>
                      </a:pPr>
                      <a:r>
                        <a:rPr lang="en-US" sz="1800" u="sng">
                          <a:solidFill>
                            <a:srgbClr val="000000"/>
                          </a:solidFill>
                        </a:rPr>
                        <a:t>Lead</a:t>
                      </a:r>
                      <a:endParaRPr b="1" sz="1800" u="sng">
                        <a:solidFill>
                          <a:srgbClr val="000000"/>
                        </a:solidFill>
                        <a:latin typeface="Calibri"/>
                        <a:ea typeface="Calibri"/>
                        <a:cs typeface="Calibri"/>
                        <a:sym typeface="Calibri"/>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solidFill>
                            <a:srgbClr val="000000"/>
                          </a:solidFill>
                        </a:rPr>
                        <a:t>Ava</a:t>
                      </a:r>
                      <a:br>
                        <a:rPr b="1" lang="en-US" sz="1800" u="sng">
                          <a:solidFill>
                            <a:srgbClr val="000000"/>
                          </a:solidFill>
                          <a:latin typeface="Calibri"/>
                          <a:ea typeface="Calibri"/>
                          <a:cs typeface="Calibri"/>
                          <a:sym typeface="Calibri"/>
                        </a:rPr>
                      </a:br>
                      <a:r>
                        <a:rPr lang="en-US" sz="1800" u="sng">
                          <a:solidFill>
                            <a:srgbClr val="000000"/>
                          </a:solidFill>
                        </a:rPr>
                        <a:t>Datsko</a:t>
                      </a:r>
                      <a:endParaRPr b="1" sz="1800" u="sng">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u="sng">
                          <a:solidFill>
                            <a:srgbClr val="000000"/>
                          </a:solidFill>
                        </a:rPr>
                        <a:t>Producer</a:t>
                      </a:r>
                      <a:endParaRPr sz="1800" u="sng">
                        <a:solidFill>
                          <a:srgbClr val="000000"/>
                        </a:solidFill>
                      </a:endParaRPr>
                    </a:p>
                    <a:p>
                      <a:pPr indent="0" lvl="0" marL="0" marR="0" rtl="0" algn="ctr">
                        <a:spcBef>
                          <a:spcPts val="0"/>
                        </a:spcBef>
                        <a:spcAft>
                          <a:spcPts val="0"/>
                        </a:spcAft>
                        <a:buNone/>
                      </a:pPr>
                      <a:r>
                        <a:t/>
                      </a:r>
                      <a:endParaRPr b="1" sz="1800" u="sng">
                        <a:solidFill>
                          <a:srgbClr val="000000"/>
                        </a:solidFill>
                        <a:latin typeface="Calibri"/>
                        <a:ea typeface="Calibri"/>
                        <a:cs typeface="Calibri"/>
                        <a:sym typeface="Calibri"/>
                      </a:endParaRPr>
                    </a:p>
                  </a:txBody>
                  <a:tcPr marT="45725" marB="45725" marR="91450" marL="91450">
                    <a:solidFill>
                      <a:srgbClr val="6D9EEB"/>
                    </a:solidFill>
                  </a:tcPr>
                </a:tc>
                <a:tc>
                  <a:txBody>
                    <a:bodyPr>
                      <a:noAutofit/>
                    </a:bodyPr>
                    <a:lstStyle/>
                    <a:p>
                      <a:pPr indent="0" lvl="0" marL="0" marR="0" rtl="0" algn="ctr">
                        <a:spcBef>
                          <a:spcPts val="0"/>
                        </a:spcBef>
                        <a:spcAft>
                          <a:spcPts val="0"/>
                        </a:spcAft>
                        <a:buNone/>
                      </a:pPr>
                      <a:r>
                        <a:rPr lang="en-US" sz="1800" u="sng">
                          <a:solidFill>
                            <a:srgbClr val="000000"/>
                          </a:solidFill>
                        </a:rPr>
                        <a:t>Blake</a:t>
                      </a:r>
                      <a:endParaRPr sz="1800" u="sng">
                        <a:solidFill>
                          <a:srgbClr val="000000"/>
                        </a:solidFill>
                      </a:endParaRPr>
                    </a:p>
                    <a:p>
                      <a:pPr indent="0" lvl="0" marL="0" marR="0" rtl="0" algn="ctr">
                        <a:spcBef>
                          <a:spcPts val="0"/>
                        </a:spcBef>
                        <a:spcAft>
                          <a:spcPts val="0"/>
                        </a:spcAft>
                        <a:buNone/>
                      </a:pPr>
                      <a:r>
                        <a:rPr lang="en-US" sz="1800" u="sng">
                          <a:solidFill>
                            <a:srgbClr val="000000"/>
                          </a:solidFill>
                        </a:rPr>
                        <a:t>North</a:t>
                      </a:r>
                      <a:endParaRPr sz="1800" u="sng">
                        <a:solidFill>
                          <a:srgbClr val="000000"/>
                        </a:solidFill>
                      </a:endParaRPr>
                    </a:p>
                    <a:p>
                      <a:pPr indent="0" lvl="0" marL="0" marR="0" rtl="0" algn="ctr">
                        <a:spcBef>
                          <a:spcPts val="0"/>
                        </a:spcBef>
                        <a:spcAft>
                          <a:spcPts val="0"/>
                        </a:spcAft>
                        <a:buNone/>
                      </a:pPr>
                      <a:r>
                        <a:rPr lang="en-US" sz="1800" u="sng">
                          <a:solidFill>
                            <a:srgbClr val="000000"/>
                          </a:solidFill>
                        </a:rPr>
                        <a:t>Tech Lead</a:t>
                      </a:r>
                      <a:endParaRPr sz="1800" u="sng">
                        <a:solidFill>
                          <a:srgbClr val="000000"/>
                        </a:solidFill>
                      </a:endParaRPr>
                    </a:p>
                  </a:txBody>
                  <a:tcPr marT="45725" marB="45725" marR="91450" marL="91450">
                    <a:solidFill>
                      <a:srgbClr val="8E7CC3"/>
                    </a:solidFill>
                  </a:tcPr>
                </a:tc>
                <a:tc>
                  <a:txBody>
                    <a:bodyPr>
                      <a:noAutofit/>
                    </a:bodyPr>
                    <a:lstStyle/>
                    <a:p>
                      <a:pPr indent="0" lvl="0" marL="0" marR="0" rtl="0" algn="ctr">
                        <a:spcBef>
                          <a:spcPts val="0"/>
                        </a:spcBef>
                        <a:spcAft>
                          <a:spcPts val="0"/>
                        </a:spcAft>
                        <a:buNone/>
                      </a:pPr>
                      <a:r>
                        <a:rPr lang="en-US" sz="1800" u="sng">
                          <a:solidFill>
                            <a:srgbClr val="000000"/>
                          </a:solidFill>
                        </a:rPr>
                        <a:t>James</a:t>
                      </a:r>
                      <a:endParaRPr sz="1800" u="sng">
                        <a:solidFill>
                          <a:srgbClr val="000000"/>
                        </a:solidFill>
                      </a:endParaRPr>
                    </a:p>
                    <a:p>
                      <a:pPr indent="0" lvl="0" marL="0" marR="0" rtl="0" algn="ctr">
                        <a:spcBef>
                          <a:spcPts val="0"/>
                        </a:spcBef>
                        <a:spcAft>
                          <a:spcPts val="0"/>
                        </a:spcAft>
                        <a:buNone/>
                      </a:pPr>
                      <a:r>
                        <a:t/>
                      </a:r>
                      <a:endParaRPr sz="1800" u="sng">
                        <a:solidFill>
                          <a:srgbClr val="000000"/>
                        </a:solidFill>
                      </a:endParaRPr>
                    </a:p>
                    <a:p>
                      <a:pPr indent="0" lvl="0" marL="0" marR="0" rtl="0" algn="ctr">
                        <a:spcBef>
                          <a:spcPts val="0"/>
                        </a:spcBef>
                        <a:spcAft>
                          <a:spcPts val="0"/>
                        </a:spcAft>
                        <a:buNone/>
                      </a:pPr>
                      <a:r>
                        <a:rPr lang="en-US" sz="1800" u="sng">
                          <a:solidFill>
                            <a:srgbClr val="000000"/>
                          </a:solidFill>
                        </a:rPr>
                        <a:t>Tech</a:t>
                      </a:r>
                      <a:endParaRPr sz="1800" u="sng">
                        <a:solidFill>
                          <a:srgbClr val="000000"/>
                        </a:solidFill>
                      </a:endParaRPr>
                    </a:p>
                  </a:txBody>
                  <a:tcPr marT="45725" marB="45725" marR="91450" marL="91450">
                    <a:solidFill>
                      <a:srgbClr val="8E7CC3"/>
                    </a:solidFill>
                  </a:tcPr>
                </a:tc>
                <a:tc>
                  <a:txBody>
                    <a:bodyPr>
                      <a:noAutofit/>
                    </a:bodyPr>
                    <a:lstStyle/>
                    <a:p>
                      <a:pPr indent="0" lvl="0" marL="0" marR="0" rtl="0" algn="ctr">
                        <a:spcBef>
                          <a:spcPts val="0"/>
                        </a:spcBef>
                        <a:spcAft>
                          <a:spcPts val="0"/>
                        </a:spcAft>
                        <a:buNone/>
                      </a:pPr>
                      <a:r>
                        <a:rPr lang="en-US" sz="1800" u="sng">
                          <a:solidFill>
                            <a:srgbClr val="000000"/>
                          </a:solidFill>
                        </a:rPr>
                        <a:t>Tea</a:t>
                      </a:r>
                      <a:br>
                        <a:rPr b="1" lang="en-US" sz="1800" u="sng">
                          <a:solidFill>
                            <a:srgbClr val="000000"/>
                          </a:solidFill>
                          <a:latin typeface="Calibri"/>
                          <a:ea typeface="Calibri"/>
                          <a:cs typeface="Calibri"/>
                          <a:sym typeface="Calibri"/>
                        </a:rPr>
                      </a:br>
                      <a:r>
                        <a:rPr lang="en-US" sz="1800" u="sng">
                          <a:solidFill>
                            <a:srgbClr val="000000"/>
                          </a:solidFill>
                        </a:rPr>
                        <a:t>Nguon</a:t>
                      </a:r>
                      <a:endParaRPr b="1" sz="1800" u="sng">
                        <a:solidFill>
                          <a:srgbClr val="000000"/>
                        </a:solidFill>
                        <a:latin typeface="Calibri"/>
                        <a:ea typeface="Calibri"/>
                        <a:cs typeface="Calibri"/>
                        <a:sym typeface="Calibri"/>
                      </a:endParaRPr>
                    </a:p>
                    <a:p>
                      <a:pPr indent="0" lvl="0" marL="0" marR="0" rtl="0" algn="ctr">
                        <a:spcBef>
                          <a:spcPts val="0"/>
                        </a:spcBef>
                        <a:spcAft>
                          <a:spcPts val="0"/>
                        </a:spcAft>
                        <a:buNone/>
                      </a:pPr>
                      <a:r>
                        <a:rPr lang="en-US" sz="1800" u="sng">
                          <a:solidFill>
                            <a:srgbClr val="000000"/>
                          </a:solidFill>
                        </a:rPr>
                        <a:t>Sound + Music Lead</a:t>
                      </a:r>
                      <a:endParaRPr sz="1800" u="sng">
                        <a:solidFill>
                          <a:srgbClr val="000000"/>
                        </a:solidFill>
                      </a:endParaRPr>
                    </a:p>
                    <a:p>
                      <a:pPr indent="0" lvl="0" marL="0" marR="0" rtl="0" algn="ctr">
                        <a:spcBef>
                          <a:spcPts val="0"/>
                        </a:spcBef>
                        <a:spcAft>
                          <a:spcPts val="0"/>
                        </a:spcAft>
                        <a:buNone/>
                      </a:pPr>
                      <a:r>
                        <a:t/>
                      </a:r>
                      <a:endParaRPr b="1" sz="1800" u="sng">
                        <a:solidFill>
                          <a:srgbClr val="000000"/>
                        </a:solidFill>
                        <a:latin typeface="Calibri"/>
                        <a:ea typeface="Calibri"/>
                        <a:cs typeface="Calibri"/>
                        <a:sym typeface="Calibri"/>
                      </a:endParaRPr>
                    </a:p>
                  </a:txBody>
                  <a:tcPr marT="45725" marB="45725" marR="91450" marL="91450">
                    <a:solidFill>
                      <a:srgbClr val="C27BA0"/>
                    </a:solidFill>
                  </a:tcPr>
                </a:tc>
              </a:tr>
              <a:tr h="594350">
                <a:tc>
                  <a:txBody>
                    <a:bodyPr>
                      <a:noAutofit/>
                    </a:bodyPr>
                    <a:lstStyle/>
                    <a:p>
                      <a:pPr indent="0" lvl="0" marL="0" marR="0" rtl="0" algn="l">
                        <a:spcBef>
                          <a:spcPts val="0"/>
                        </a:spcBef>
                        <a:spcAft>
                          <a:spcPts val="0"/>
                        </a:spcAft>
                        <a:buNone/>
                      </a:pPr>
                      <a:r>
                        <a:t/>
                      </a:r>
                      <a:endParaRPr b="1" sz="1800">
                        <a:solidFill>
                          <a:srgbClr val="000000"/>
                        </a:solidFill>
                      </a:endParaRPr>
                    </a:p>
                  </a:txBody>
                  <a:tcPr marT="45725" marB="45725" marR="91450" marL="91450">
                    <a:solidFill>
                      <a:srgbClr val="B7B7B7"/>
                    </a:solidFill>
                  </a:tcPr>
                </a:tc>
                <a:tc>
                  <a:txBody>
                    <a:bodyPr>
                      <a:noAutofit/>
                    </a:bodyPr>
                    <a:lstStyle/>
                    <a:p>
                      <a:pPr indent="0" lvl="0" marL="0" marR="0" rtl="0" algn="ctr">
                        <a:spcBef>
                          <a:spcPts val="0"/>
                        </a:spcBef>
                        <a:spcAft>
                          <a:spcPts val="0"/>
                        </a:spcAft>
                        <a:buNone/>
                      </a:pPr>
                      <a:r>
                        <a:rPr b="1" lang="en-US" sz="1800" u="sng">
                          <a:solidFill>
                            <a:srgbClr val="000000"/>
                          </a:solidFill>
                        </a:rPr>
                        <a:t>ART</a:t>
                      </a:r>
                      <a:endParaRPr b="1" sz="1800" u="sng">
                        <a:solidFill>
                          <a:srgbClr val="000000"/>
                        </a:solidFill>
                      </a:endParaRPr>
                    </a:p>
                  </a:txBody>
                  <a:tcPr marT="45725" marB="45725" marR="91450" marL="91450">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ART</a:t>
                      </a:r>
                      <a:endParaRPr b="1" sz="1800" u="sng">
                        <a:solidFill>
                          <a:srgbClr val="000000"/>
                        </a:solidFill>
                      </a:endParaRPr>
                    </a:p>
                  </a:txBody>
                  <a:tcPr marT="45725" marB="45725" marR="91450" marL="91450">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ART </a:t>
                      </a:r>
                      <a:endParaRPr b="1" sz="1800" u="sng">
                        <a:solidFill>
                          <a:srgbClr val="000000"/>
                        </a:solidFill>
                      </a:endParaRPr>
                    </a:p>
                  </a:txBody>
                  <a:tcPr marT="45725" marB="45725" marR="91450" marL="91450">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ART </a:t>
                      </a:r>
                      <a:endParaRPr b="1" sz="1800" u="sng">
                        <a:solidFill>
                          <a:srgbClr val="000000"/>
                        </a:solidFill>
                      </a:endParaRPr>
                    </a:p>
                  </a:txBody>
                  <a:tcPr marT="45725" marB="45725" marR="91450" marL="91450">
                    <a:solidFill>
                      <a:srgbClr val="A4C2F4"/>
                    </a:solidFill>
                  </a:tcPr>
                </a:tc>
                <a:tc>
                  <a:txBody>
                    <a:bodyPr>
                      <a:noAutofit/>
                    </a:bodyPr>
                    <a:lstStyle/>
                    <a:p>
                      <a:pPr indent="0" lvl="0" marL="0" marR="0" rtl="0" algn="ctr">
                        <a:spcBef>
                          <a:spcPts val="0"/>
                        </a:spcBef>
                        <a:spcAft>
                          <a:spcPts val="0"/>
                        </a:spcAft>
                        <a:buNone/>
                      </a:pPr>
                      <a:r>
                        <a:rPr b="1" lang="en-US" sz="1800" u="sng">
                          <a:solidFill>
                            <a:srgbClr val="000000"/>
                          </a:solidFill>
                        </a:rPr>
                        <a:t>TECH</a:t>
                      </a:r>
                      <a:endParaRPr b="1" sz="1800" u="sng">
                        <a:solidFill>
                          <a:srgbClr val="000000"/>
                        </a:solidFill>
                      </a:endParaRPr>
                    </a:p>
                  </a:txBody>
                  <a:tcPr marT="45725" marB="45725" marR="91450" marL="91450">
                    <a:solidFill>
                      <a:srgbClr val="B4A7D6"/>
                    </a:solidFill>
                  </a:tcPr>
                </a:tc>
                <a:tc>
                  <a:txBody>
                    <a:bodyPr>
                      <a:noAutofit/>
                    </a:bodyPr>
                    <a:lstStyle/>
                    <a:p>
                      <a:pPr indent="0" lvl="0" marL="0" marR="0" rtl="0" algn="ctr">
                        <a:spcBef>
                          <a:spcPts val="0"/>
                        </a:spcBef>
                        <a:spcAft>
                          <a:spcPts val="0"/>
                        </a:spcAft>
                        <a:buNone/>
                      </a:pPr>
                      <a:r>
                        <a:rPr b="1" lang="en-US" sz="1800" u="sng">
                          <a:solidFill>
                            <a:srgbClr val="000000"/>
                          </a:solidFill>
                        </a:rPr>
                        <a:t>TECH</a:t>
                      </a:r>
                      <a:endParaRPr b="1" sz="1800" u="sng">
                        <a:solidFill>
                          <a:srgbClr val="000000"/>
                        </a:solidFill>
                      </a:endParaRPr>
                    </a:p>
                  </a:txBody>
                  <a:tcPr marT="45725" marB="45725" marR="91450" marL="91450">
                    <a:solidFill>
                      <a:srgbClr val="B4A7D6"/>
                    </a:solidFill>
                  </a:tcPr>
                </a:tc>
                <a:tc>
                  <a:txBody>
                    <a:bodyPr>
                      <a:noAutofit/>
                    </a:bodyPr>
                    <a:lstStyle/>
                    <a:p>
                      <a:pPr indent="0" lvl="0" marL="0" marR="0" rtl="0" algn="ctr">
                        <a:spcBef>
                          <a:spcPts val="0"/>
                        </a:spcBef>
                        <a:spcAft>
                          <a:spcPts val="0"/>
                        </a:spcAft>
                        <a:buNone/>
                      </a:pPr>
                      <a:r>
                        <a:rPr b="1" lang="en-US" sz="1800" u="sng">
                          <a:solidFill>
                            <a:srgbClr val="000000"/>
                          </a:solidFill>
                        </a:rPr>
                        <a:t>AUDIO</a:t>
                      </a:r>
                      <a:endParaRPr b="1" sz="1800" u="sng">
                        <a:solidFill>
                          <a:srgbClr val="000000"/>
                        </a:solidFill>
                      </a:endParaRPr>
                    </a:p>
                  </a:txBody>
                  <a:tcPr marT="45725" marB="45725" marR="91450" marL="91450">
                    <a:solidFill>
                      <a:srgbClr val="D5A6BD"/>
                    </a:solidFill>
                  </a:tcPr>
                </a:tc>
              </a:tr>
              <a:tr h="639950">
                <a:tc>
                  <a:txBody>
                    <a:bodyPr>
                      <a:noAutofit/>
                    </a:bodyPr>
                    <a:lstStyle/>
                    <a:p>
                      <a:pPr indent="0" lvl="0" marL="0" marR="0" rtl="0" algn="l">
                        <a:spcBef>
                          <a:spcPts val="0"/>
                        </a:spcBef>
                        <a:spcAft>
                          <a:spcPts val="0"/>
                        </a:spcAft>
                        <a:buNone/>
                      </a:pPr>
                      <a:r>
                        <a:rPr b="1" lang="en-US" sz="1800">
                          <a:solidFill>
                            <a:srgbClr val="000000"/>
                          </a:solidFill>
                        </a:rPr>
                        <a:t>2/25</a:t>
                      </a:r>
                      <a:endParaRPr b="1" sz="1800">
                        <a:solidFill>
                          <a:srgbClr val="000000"/>
                        </a:solidFill>
                      </a:endParaRPr>
                    </a:p>
                  </a:txBody>
                  <a:tcPr marT="45725" marB="45725" marR="91450" marL="91450">
                    <a:solidFill>
                      <a:srgbClr val="CCCCCC"/>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Overseeing (any needed art assistance)</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Drawing Sprites</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for beta</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None/>
                      </a:pPr>
                      <a:r>
                        <a:rPr lang="en-US">
                          <a:solidFill>
                            <a:srgbClr val="000000"/>
                          </a:solidFill>
                        </a:rPr>
                        <a:t>Organization Documentation</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None/>
                      </a:pPr>
                      <a:r>
                        <a:rPr lang="en-US">
                          <a:solidFill>
                            <a:srgbClr val="000000"/>
                          </a:solidFill>
                        </a:rPr>
                        <a:t>Reviewing and Managing Budget</a:t>
                      </a:r>
                      <a:endParaRPr>
                        <a:solidFill>
                          <a:srgbClr val="000000"/>
                        </a:solidFill>
                      </a:endParaRPr>
                    </a:p>
                  </a:txBody>
                  <a:tcPr marT="45725" marB="45725" marR="91450" marL="91450">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Script work and polishing</a:t>
                      </a:r>
                      <a:endParaRPr>
                        <a:solidFill>
                          <a:srgbClr val="000000"/>
                        </a:solidFill>
                      </a:endParaRPr>
                    </a:p>
                  </a:txBody>
                  <a:tcPr marT="45725" marB="45725" marR="91450" marL="91450">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Script work and polishing</a:t>
                      </a:r>
                      <a:endParaRPr>
                        <a:solidFill>
                          <a:srgbClr val="000000"/>
                        </a:solidFill>
                      </a:endParaRPr>
                    </a:p>
                  </a:txBody>
                  <a:tcPr marT="45725" marB="45725" marR="91450" marL="91450">
                    <a:solidFill>
                      <a:srgbClr val="D9D2E9"/>
                    </a:solidFill>
                  </a:tcPr>
                </a:tc>
                <a:tc>
                  <a:txBody>
                    <a:bodyPr>
                      <a:noAutofit/>
                    </a:bodyPr>
                    <a:lstStyle/>
                    <a:p>
                      <a:pPr indent="0" lvl="0" marL="0" marR="0" rtl="0" algn="l">
                        <a:spcBef>
                          <a:spcPts val="0"/>
                        </a:spcBef>
                        <a:spcAft>
                          <a:spcPts val="0"/>
                        </a:spcAft>
                        <a:buNone/>
                      </a:pPr>
                      <a:r>
                        <a:rPr lang="en-US">
                          <a:solidFill>
                            <a:srgbClr val="000000"/>
                          </a:solidFill>
                        </a:rPr>
                        <a:t>Game Testing/worker bee </a:t>
                      </a:r>
                      <a:endParaRPr>
                        <a:solidFill>
                          <a:srgbClr val="000000"/>
                        </a:solidFill>
                      </a:endParaRPr>
                    </a:p>
                  </a:txBody>
                  <a:tcPr marT="45725" marB="45725" marR="91450" marL="91450">
                    <a:solidFill>
                      <a:srgbClr val="EAD1DC"/>
                    </a:solidFill>
                  </a:tcPr>
                </a:tc>
              </a:tr>
              <a:tr h="608875">
                <a:tc>
                  <a:txBody>
                    <a:bodyPr>
                      <a:noAutofit/>
                    </a:bodyPr>
                    <a:lstStyle/>
                    <a:p>
                      <a:pPr indent="0" lvl="0" marL="0" marR="0" rtl="0" algn="l">
                        <a:spcBef>
                          <a:spcPts val="0"/>
                        </a:spcBef>
                        <a:spcAft>
                          <a:spcPts val="0"/>
                        </a:spcAft>
                        <a:buNone/>
                      </a:pPr>
                      <a:r>
                        <a:rPr b="1" lang="en-US" sz="1800">
                          <a:solidFill>
                            <a:srgbClr val="000000"/>
                          </a:solidFill>
                        </a:rPr>
                        <a:t>2/26</a:t>
                      </a:r>
                      <a:endParaRPr b="1" sz="1800">
                        <a:solidFill>
                          <a:srgbClr val="000000"/>
                        </a:solidFill>
                      </a:endParaRPr>
                    </a:p>
                  </a:txBody>
                  <a:tcPr marT="45725" marB="45725" marR="91450" marL="91450">
                    <a:solidFill>
                      <a:srgbClr val="B7B7B7"/>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Overseeing (any needed art assistance)</a:t>
                      </a:r>
                      <a:endParaRPr>
                        <a:solidFill>
                          <a:srgbClr val="000000"/>
                        </a:solidFill>
                      </a:endParaRPr>
                    </a:p>
                  </a:txBody>
                  <a:tcPr marT="45725" marB="45725" marR="91450" marL="91450">
                    <a:solidFill>
                      <a:srgbClr val="A4C2F4"/>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Drawing Sprites</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for beta</a:t>
                      </a:r>
                      <a:endParaRPr>
                        <a:solidFill>
                          <a:srgbClr val="000000"/>
                        </a:solidFill>
                      </a:endParaRPr>
                    </a:p>
                  </a:txBody>
                  <a:tcPr marT="45725" marB="45725" marR="91450" marL="91450">
                    <a:solidFill>
                      <a:srgbClr val="A4C2F4"/>
                    </a:solidFill>
                  </a:tcPr>
                </a:tc>
                <a:tc>
                  <a:txBody>
                    <a:bodyPr>
                      <a:noAutofit/>
                    </a:bodyPr>
                    <a:lstStyle/>
                    <a:p>
                      <a:pPr indent="0" lvl="0" marL="0" rtl="0" algn="l">
                        <a:spcBef>
                          <a:spcPts val="0"/>
                        </a:spcBef>
                        <a:spcAft>
                          <a:spcPts val="0"/>
                        </a:spcAft>
                        <a:buNone/>
                      </a:pPr>
                      <a:r>
                        <a:rPr lang="en-US">
                          <a:solidFill>
                            <a:srgbClr val="000000"/>
                          </a:solidFill>
                        </a:rPr>
                        <a:t>Organization Documentation</a:t>
                      </a:r>
                      <a:endParaRPr>
                        <a:solidFill>
                          <a:srgbClr val="000000"/>
                        </a:solidFill>
                      </a:endParaRPr>
                    </a:p>
                  </a:txBody>
                  <a:tcPr marT="45725" marB="45725" marR="91450" marL="91450">
                    <a:solidFill>
                      <a:srgbClr val="A4C2F4"/>
                    </a:solidFill>
                  </a:tcPr>
                </a:tc>
                <a:tc>
                  <a:txBody>
                    <a:bodyPr>
                      <a:noAutofit/>
                    </a:bodyPr>
                    <a:lstStyle/>
                    <a:p>
                      <a:pPr indent="0" lvl="0" marL="0" rtl="0" algn="l">
                        <a:spcBef>
                          <a:spcPts val="0"/>
                        </a:spcBef>
                        <a:spcAft>
                          <a:spcPts val="0"/>
                        </a:spcAft>
                        <a:buNone/>
                      </a:pPr>
                      <a:r>
                        <a:rPr lang="en-US">
                          <a:solidFill>
                            <a:srgbClr val="000000"/>
                          </a:solidFill>
                        </a:rPr>
                        <a:t>Reviewing and Managing Budget</a:t>
                      </a:r>
                      <a:endParaRPr>
                        <a:solidFill>
                          <a:srgbClr val="000000"/>
                        </a:solidFill>
                      </a:endParaRPr>
                    </a:p>
                  </a:txBody>
                  <a:tcPr marT="45725" marB="45725" marR="91450" marL="91450">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Multiple levels</a:t>
                      </a:r>
                      <a:endParaRPr>
                        <a:solidFill>
                          <a:srgbClr val="000000"/>
                        </a:solidFill>
                      </a:endParaRPr>
                    </a:p>
                  </a:txBody>
                  <a:tcPr marT="45725" marB="45725" marR="91450" marL="91450">
                    <a:solidFill>
                      <a:srgbClr val="B4A7D6"/>
                    </a:solidFill>
                  </a:tcPr>
                </a:tc>
                <a:tc>
                  <a:txBody>
                    <a:bodyPr>
                      <a:noAutofit/>
                    </a:bodyPr>
                    <a:lstStyle/>
                    <a:p>
                      <a:pPr indent="0" lvl="0" marL="0" rtl="0" algn="l">
                        <a:spcBef>
                          <a:spcPts val="0"/>
                        </a:spcBef>
                        <a:spcAft>
                          <a:spcPts val="0"/>
                        </a:spcAft>
                        <a:buNone/>
                      </a:pPr>
                      <a:r>
                        <a:rPr lang="en-US">
                          <a:solidFill>
                            <a:srgbClr val="000000"/>
                          </a:solidFill>
                        </a:rPr>
                        <a:t>Multiple levels</a:t>
                      </a:r>
                      <a:endParaRPr>
                        <a:solidFill>
                          <a:srgbClr val="000000"/>
                        </a:solidFill>
                      </a:endParaRPr>
                    </a:p>
                  </a:txBody>
                  <a:tcPr marT="45725" marB="45725" marR="91450" marL="91450">
                    <a:solidFill>
                      <a:srgbClr val="B4A7D6"/>
                    </a:solidFill>
                  </a:tcPr>
                </a:tc>
                <a:tc>
                  <a:txBody>
                    <a:bodyPr>
                      <a:noAutofit/>
                    </a:bodyPr>
                    <a:lstStyle/>
                    <a:p>
                      <a:pPr indent="0" lvl="0" marL="0" marR="0" rtl="0" algn="l">
                        <a:spcBef>
                          <a:spcPts val="0"/>
                        </a:spcBef>
                        <a:spcAft>
                          <a:spcPts val="0"/>
                        </a:spcAft>
                        <a:buNone/>
                      </a:pPr>
                      <a:r>
                        <a:rPr lang="en-US">
                          <a:solidFill>
                            <a:srgbClr val="000000"/>
                          </a:solidFill>
                        </a:rPr>
                        <a:t>Game Testing/worker bee</a:t>
                      </a:r>
                      <a:endParaRPr>
                        <a:solidFill>
                          <a:srgbClr val="000000"/>
                        </a:solidFill>
                      </a:endParaRPr>
                    </a:p>
                  </a:txBody>
                  <a:tcPr marT="45725" marB="45725" marR="91450" marL="91450">
                    <a:solidFill>
                      <a:srgbClr val="D5A6BD"/>
                    </a:solidFill>
                  </a:tcPr>
                </a:tc>
              </a:tr>
              <a:tr h="608875">
                <a:tc>
                  <a:txBody>
                    <a:bodyPr>
                      <a:noAutofit/>
                    </a:bodyPr>
                    <a:lstStyle/>
                    <a:p>
                      <a:pPr indent="0" lvl="0" marL="0" marR="0" rtl="0" algn="l">
                        <a:spcBef>
                          <a:spcPts val="0"/>
                        </a:spcBef>
                        <a:spcAft>
                          <a:spcPts val="0"/>
                        </a:spcAft>
                        <a:buNone/>
                      </a:pPr>
                      <a:r>
                        <a:rPr b="1" lang="en-US" sz="1800">
                          <a:solidFill>
                            <a:srgbClr val="000000"/>
                          </a:solidFill>
                        </a:rPr>
                        <a:t>2/27</a:t>
                      </a:r>
                      <a:endParaRPr b="1" sz="1800">
                        <a:solidFill>
                          <a:srgbClr val="000000"/>
                        </a:solidFill>
                      </a:endParaRPr>
                    </a:p>
                  </a:txBody>
                  <a:tcPr marT="45725" marB="45725" marR="91450" marL="91450">
                    <a:solidFill>
                      <a:srgbClr val="CCCCCC"/>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Overseeing (any needed art assistance)</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Drawing Sprites</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for release candidate</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None/>
                      </a:pPr>
                      <a:r>
                        <a:rPr lang="en-US">
                          <a:solidFill>
                            <a:srgbClr val="000000"/>
                          </a:solidFill>
                        </a:rPr>
                        <a:t>Organization Documentation</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None/>
                      </a:pPr>
                      <a:r>
                        <a:rPr lang="en-US">
                          <a:solidFill>
                            <a:srgbClr val="000000"/>
                          </a:solidFill>
                        </a:rPr>
                        <a:t>Reviewing and Managing Budget</a:t>
                      </a:r>
                      <a:endParaRPr>
                        <a:solidFill>
                          <a:srgbClr val="000000"/>
                        </a:solidFill>
                      </a:endParaRPr>
                    </a:p>
                  </a:txBody>
                  <a:tcPr marT="45725" marB="45725" marR="91450" marL="91450">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Polishing</a:t>
                      </a:r>
                      <a:endParaRPr>
                        <a:solidFill>
                          <a:srgbClr val="000000"/>
                        </a:solidFill>
                      </a:endParaRPr>
                    </a:p>
                  </a:txBody>
                  <a:tcPr marT="45725" marB="45725" marR="91450" marL="91450">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Polishing</a:t>
                      </a:r>
                      <a:endParaRPr>
                        <a:solidFill>
                          <a:srgbClr val="000000"/>
                        </a:solidFill>
                      </a:endParaRPr>
                    </a:p>
                  </a:txBody>
                  <a:tcPr marT="45725" marB="45725" marR="91450" marL="91450">
                    <a:solidFill>
                      <a:srgbClr val="D9D2E9"/>
                    </a:solidFill>
                  </a:tcPr>
                </a:tc>
                <a:tc>
                  <a:txBody>
                    <a:bodyPr>
                      <a:noAutofit/>
                    </a:bodyPr>
                    <a:lstStyle/>
                    <a:p>
                      <a:pPr indent="0" lvl="0" marL="0" marR="0" rtl="0" algn="l">
                        <a:spcBef>
                          <a:spcPts val="0"/>
                        </a:spcBef>
                        <a:spcAft>
                          <a:spcPts val="0"/>
                        </a:spcAft>
                        <a:buNone/>
                      </a:pPr>
                      <a:r>
                        <a:rPr lang="en-US">
                          <a:solidFill>
                            <a:srgbClr val="000000"/>
                          </a:solidFill>
                        </a:rPr>
                        <a:t>Game Testing/worker bee</a:t>
                      </a:r>
                      <a:endParaRPr>
                        <a:solidFill>
                          <a:srgbClr val="000000"/>
                        </a:solidFill>
                      </a:endParaRPr>
                    </a:p>
                  </a:txBody>
                  <a:tcPr marT="45725" marB="45725" marR="91450" marL="91450">
                    <a:solidFill>
                      <a:srgbClr val="EAD1DC"/>
                    </a:solidFill>
                  </a:tcPr>
                </a:tc>
              </a:tr>
              <a:tr h="608875">
                <a:tc>
                  <a:txBody>
                    <a:bodyPr>
                      <a:noAutofit/>
                    </a:bodyPr>
                    <a:lstStyle/>
                    <a:p>
                      <a:pPr indent="0" lvl="0" marL="0" marR="0" rtl="0" algn="l">
                        <a:spcBef>
                          <a:spcPts val="0"/>
                        </a:spcBef>
                        <a:spcAft>
                          <a:spcPts val="0"/>
                        </a:spcAft>
                        <a:buNone/>
                      </a:pPr>
                      <a:r>
                        <a:rPr b="1" lang="en-US" sz="1800">
                          <a:solidFill>
                            <a:srgbClr val="000000"/>
                          </a:solidFill>
                        </a:rPr>
                        <a:t>2/28</a:t>
                      </a:r>
                      <a:endParaRPr b="1" sz="1800">
                        <a:solidFill>
                          <a:srgbClr val="000000"/>
                        </a:solidFill>
                      </a:endParaRPr>
                    </a:p>
                  </a:txBody>
                  <a:tcPr marT="45725" marB="45725" marR="91450" marL="91450">
                    <a:solidFill>
                      <a:srgbClr val="B7B7B7"/>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Overseeing (any needed art assistance)</a:t>
                      </a:r>
                      <a:endParaRPr>
                        <a:solidFill>
                          <a:srgbClr val="000000"/>
                        </a:solidFill>
                      </a:endParaRPr>
                    </a:p>
                  </a:txBody>
                  <a:tcPr marT="45725" marB="45725" marR="91450" marL="91450">
                    <a:solidFill>
                      <a:srgbClr val="A4C2F4"/>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Drawing Sprites</a:t>
                      </a:r>
                      <a:endParaRPr>
                        <a:solidFill>
                          <a:srgbClr val="000000"/>
                        </a:solidFill>
                      </a:endParaRPr>
                    </a:p>
                    <a:p>
                      <a:pPr indent="0" lvl="0" marL="0" rtl="0" algn="l">
                        <a:spcBef>
                          <a:spcPts val="0"/>
                        </a:spcBef>
                        <a:spcAft>
                          <a:spcPts val="0"/>
                        </a:spcAft>
                        <a:buClr>
                          <a:srgbClr val="000000"/>
                        </a:buClr>
                        <a:buSzPts val="1100"/>
                        <a:buFont typeface="Arial"/>
                        <a:buNone/>
                      </a:pPr>
                      <a:r>
                        <a:rPr lang="en-US">
                          <a:solidFill>
                            <a:srgbClr val="000000"/>
                          </a:solidFill>
                        </a:rPr>
                        <a:t>for release candidate</a:t>
                      </a:r>
                      <a:endParaRPr>
                        <a:solidFill>
                          <a:srgbClr val="000000"/>
                        </a:solidFill>
                      </a:endParaRPr>
                    </a:p>
                  </a:txBody>
                  <a:tcPr marT="45725" marB="45725" marR="91450" marL="91450">
                    <a:solidFill>
                      <a:srgbClr val="A4C2F4"/>
                    </a:solidFill>
                  </a:tcPr>
                </a:tc>
                <a:tc>
                  <a:txBody>
                    <a:bodyPr>
                      <a:noAutofit/>
                    </a:bodyPr>
                    <a:lstStyle/>
                    <a:p>
                      <a:pPr indent="0" lvl="0" marL="0" rtl="0" algn="l">
                        <a:spcBef>
                          <a:spcPts val="0"/>
                        </a:spcBef>
                        <a:spcAft>
                          <a:spcPts val="0"/>
                        </a:spcAft>
                        <a:buNone/>
                      </a:pPr>
                      <a:r>
                        <a:rPr lang="en-US">
                          <a:solidFill>
                            <a:srgbClr val="000000"/>
                          </a:solidFill>
                        </a:rPr>
                        <a:t>Organization Documentation</a:t>
                      </a:r>
                      <a:endParaRPr>
                        <a:solidFill>
                          <a:srgbClr val="000000"/>
                        </a:solidFill>
                      </a:endParaRPr>
                    </a:p>
                  </a:txBody>
                  <a:tcPr marT="45725" marB="45725" marR="91450" marL="91450">
                    <a:solidFill>
                      <a:srgbClr val="A4C2F4"/>
                    </a:solidFill>
                  </a:tcPr>
                </a:tc>
                <a:tc>
                  <a:txBody>
                    <a:bodyPr>
                      <a:noAutofit/>
                    </a:bodyPr>
                    <a:lstStyle/>
                    <a:p>
                      <a:pPr indent="0" lvl="0" marL="0" rtl="0" algn="l">
                        <a:spcBef>
                          <a:spcPts val="0"/>
                        </a:spcBef>
                        <a:spcAft>
                          <a:spcPts val="0"/>
                        </a:spcAft>
                        <a:buNone/>
                      </a:pPr>
                      <a:r>
                        <a:rPr lang="en-US">
                          <a:solidFill>
                            <a:srgbClr val="000000"/>
                          </a:solidFill>
                        </a:rPr>
                        <a:t>Reviewing and Managing Budget</a:t>
                      </a:r>
                      <a:endParaRPr>
                        <a:solidFill>
                          <a:srgbClr val="000000"/>
                        </a:solidFill>
                      </a:endParaRPr>
                    </a:p>
                  </a:txBody>
                  <a:tcPr marT="45725" marB="45725" marR="91450" marL="91450">
                    <a:solidFill>
                      <a:srgbClr val="A4C2F4"/>
                    </a:solidFill>
                  </a:tcPr>
                </a:tc>
                <a:tc>
                  <a:txBody>
                    <a:bodyPr>
                      <a:noAutofit/>
                    </a:bodyPr>
                    <a:lstStyle/>
                    <a:p>
                      <a:pPr indent="0" lvl="0" marL="0" marR="0" rtl="0" algn="l">
                        <a:spcBef>
                          <a:spcPts val="0"/>
                        </a:spcBef>
                        <a:spcAft>
                          <a:spcPts val="0"/>
                        </a:spcAft>
                        <a:buNone/>
                      </a:pPr>
                      <a:r>
                        <a:rPr lang="en-US">
                          <a:solidFill>
                            <a:srgbClr val="000000"/>
                          </a:solidFill>
                        </a:rPr>
                        <a:t>Polishing</a:t>
                      </a:r>
                      <a:endParaRPr>
                        <a:solidFill>
                          <a:srgbClr val="000000"/>
                        </a:solidFill>
                      </a:endParaRPr>
                    </a:p>
                  </a:txBody>
                  <a:tcPr marT="45725" marB="45725" marR="91450" marL="91450">
                    <a:solidFill>
                      <a:srgbClr val="B4A7D6"/>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Polishing</a:t>
                      </a:r>
                      <a:endParaRPr>
                        <a:solidFill>
                          <a:srgbClr val="000000"/>
                        </a:solidFill>
                      </a:endParaRPr>
                    </a:p>
                  </a:txBody>
                  <a:tcPr marT="45725" marB="45725" marR="91450" marL="91450">
                    <a:solidFill>
                      <a:srgbClr val="B4A7D6"/>
                    </a:solidFill>
                  </a:tcPr>
                </a:tc>
                <a:tc>
                  <a:txBody>
                    <a:bodyPr>
                      <a:noAutofit/>
                    </a:bodyPr>
                    <a:lstStyle/>
                    <a:p>
                      <a:pPr indent="0" lvl="0" marL="0" rtl="0" algn="l">
                        <a:spcBef>
                          <a:spcPts val="0"/>
                        </a:spcBef>
                        <a:spcAft>
                          <a:spcPts val="0"/>
                        </a:spcAft>
                        <a:buNone/>
                      </a:pPr>
                      <a:r>
                        <a:rPr lang="en-US">
                          <a:solidFill>
                            <a:srgbClr val="000000"/>
                          </a:solidFill>
                        </a:rPr>
                        <a:t>Game Testing/worker bee</a:t>
                      </a:r>
                      <a:endParaRPr>
                        <a:solidFill>
                          <a:srgbClr val="000000"/>
                        </a:solidFill>
                      </a:endParaRPr>
                    </a:p>
                  </a:txBody>
                  <a:tcPr marT="45725" marB="45725" marR="91450" marL="91450">
                    <a:solidFill>
                      <a:srgbClr val="D5A6BD"/>
                    </a:solidFill>
                  </a:tcPr>
                </a:tc>
              </a:tr>
              <a:tr h="608875">
                <a:tc>
                  <a:txBody>
                    <a:bodyPr>
                      <a:noAutofit/>
                    </a:bodyPr>
                    <a:lstStyle/>
                    <a:p>
                      <a:pPr indent="0" lvl="0" marL="0" marR="0" rtl="0" algn="l">
                        <a:spcBef>
                          <a:spcPts val="0"/>
                        </a:spcBef>
                        <a:spcAft>
                          <a:spcPts val="0"/>
                        </a:spcAft>
                        <a:buNone/>
                      </a:pPr>
                      <a:r>
                        <a:rPr b="1" lang="en-US" sz="1800">
                          <a:solidFill>
                            <a:srgbClr val="000000"/>
                          </a:solidFill>
                        </a:rPr>
                        <a:t>3/1</a:t>
                      </a:r>
                      <a:endParaRPr b="1" sz="1800">
                        <a:solidFill>
                          <a:srgbClr val="000000"/>
                        </a:solidFill>
                      </a:endParaRPr>
                    </a:p>
                  </a:txBody>
                  <a:tcPr marT="45725" marB="45725" marR="91450" marL="91450">
                    <a:solidFill>
                      <a:srgbClr val="CCCCCC"/>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Final Presentation</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Final Presentation</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Font typeface="Arial"/>
                        <a:buNone/>
                      </a:pPr>
                      <a:r>
                        <a:rPr lang="en-US">
                          <a:solidFill>
                            <a:srgbClr val="000000"/>
                          </a:solidFill>
                        </a:rPr>
                        <a:t>Final Presentation</a:t>
                      </a:r>
                      <a:endParaRPr>
                        <a:solidFill>
                          <a:srgbClr val="000000"/>
                        </a:solidFill>
                      </a:endParaRPr>
                    </a:p>
                  </a:txBody>
                  <a:tcPr marT="45725" marB="45725" marR="91450" marL="91450">
                    <a:solidFill>
                      <a:srgbClr val="C9DAF8"/>
                    </a:solidFill>
                  </a:tcPr>
                </a:tc>
                <a:tc>
                  <a:txBody>
                    <a:bodyPr>
                      <a:noAutofit/>
                    </a:bodyPr>
                    <a:lstStyle/>
                    <a:p>
                      <a:pPr indent="0" lvl="0" marL="0" rtl="0" algn="l">
                        <a:spcBef>
                          <a:spcPts val="0"/>
                        </a:spcBef>
                        <a:spcAft>
                          <a:spcPts val="0"/>
                        </a:spcAft>
                        <a:buClr>
                          <a:srgbClr val="000000"/>
                        </a:buClr>
                        <a:buFont typeface="Arial"/>
                        <a:buNone/>
                      </a:pPr>
                      <a:r>
                        <a:rPr lang="en-US">
                          <a:solidFill>
                            <a:srgbClr val="000000"/>
                          </a:solidFill>
                        </a:rPr>
                        <a:t>Final Presentation</a:t>
                      </a:r>
                      <a:endParaRPr>
                        <a:solidFill>
                          <a:srgbClr val="000000"/>
                        </a:solidFill>
                      </a:endParaRPr>
                    </a:p>
                  </a:txBody>
                  <a:tcPr marT="45725" marB="45725" marR="91450" marL="91450">
                    <a:solidFill>
                      <a:srgbClr val="C9DAF8"/>
                    </a:solidFill>
                  </a:tcPr>
                </a:tc>
                <a:tc>
                  <a:txBody>
                    <a:bodyPr>
                      <a:noAutofit/>
                    </a:bodyPr>
                    <a:lstStyle/>
                    <a:p>
                      <a:pPr indent="0" lvl="0" marL="0" marR="0" rtl="0" algn="l">
                        <a:spcBef>
                          <a:spcPts val="0"/>
                        </a:spcBef>
                        <a:spcAft>
                          <a:spcPts val="0"/>
                        </a:spcAft>
                        <a:buNone/>
                      </a:pPr>
                      <a:r>
                        <a:rPr lang="en-US">
                          <a:solidFill>
                            <a:srgbClr val="000000"/>
                          </a:solidFill>
                        </a:rPr>
                        <a:t>Final Presentation</a:t>
                      </a:r>
                      <a:endParaRPr>
                        <a:solidFill>
                          <a:srgbClr val="000000"/>
                        </a:solidFill>
                      </a:endParaRPr>
                    </a:p>
                  </a:txBody>
                  <a:tcPr marT="45725" marB="45725" marR="91450" marL="91450">
                    <a:solidFill>
                      <a:srgbClr val="D9D2E9"/>
                    </a:solidFill>
                  </a:tcPr>
                </a:tc>
                <a:tc>
                  <a:txBody>
                    <a:bodyPr>
                      <a:noAutofit/>
                    </a:bodyPr>
                    <a:lstStyle/>
                    <a:p>
                      <a:pPr indent="0" lvl="0" marL="0" rtl="0" algn="l">
                        <a:spcBef>
                          <a:spcPts val="0"/>
                        </a:spcBef>
                        <a:spcAft>
                          <a:spcPts val="0"/>
                        </a:spcAft>
                        <a:buClr>
                          <a:srgbClr val="000000"/>
                        </a:buClr>
                        <a:buSzPts val="1100"/>
                        <a:buFont typeface="Arial"/>
                        <a:buNone/>
                      </a:pPr>
                      <a:r>
                        <a:rPr lang="en-US">
                          <a:solidFill>
                            <a:srgbClr val="000000"/>
                          </a:solidFill>
                        </a:rPr>
                        <a:t>Final Presentation</a:t>
                      </a:r>
                      <a:endParaRPr>
                        <a:solidFill>
                          <a:srgbClr val="000000"/>
                        </a:solidFill>
                      </a:endParaRPr>
                    </a:p>
                  </a:txBody>
                  <a:tcPr marT="45725" marB="45725" marR="91450" marL="91450">
                    <a:solidFill>
                      <a:srgbClr val="D9D2E9"/>
                    </a:solidFill>
                  </a:tcPr>
                </a:tc>
                <a:tc>
                  <a:txBody>
                    <a:bodyPr>
                      <a:noAutofit/>
                    </a:bodyPr>
                    <a:lstStyle/>
                    <a:p>
                      <a:pPr indent="0" lvl="0" marL="0" rtl="0" algn="l">
                        <a:spcBef>
                          <a:spcPts val="0"/>
                        </a:spcBef>
                        <a:spcAft>
                          <a:spcPts val="0"/>
                        </a:spcAft>
                        <a:buClr>
                          <a:srgbClr val="000000"/>
                        </a:buClr>
                        <a:buFont typeface="Arial"/>
                        <a:buNone/>
                      </a:pPr>
                      <a:r>
                        <a:rPr lang="en-US">
                          <a:solidFill>
                            <a:srgbClr val="000000"/>
                          </a:solidFill>
                        </a:rPr>
                        <a:t>Final Presentation</a:t>
                      </a:r>
                      <a:endParaRPr>
                        <a:solidFill>
                          <a:srgbClr val="000000"/>
                        </a:solidFill>
                      </a:endParaRPr>
                    </a:p>
                  </a:txBody>
                  <a:tcPr marT="45725" marB="45725" marR="91450" marL="91450">
                    <a:solidFill>
                      <a:srgbClr val="EAD1DC"/>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628650" y="338350"/>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Budget and Materials Request</a:t>
            </a:r>
            <a:endParaRPr/>
          </a:p>
        </p:txBody>
      </p:sp>
      <p:sp>
        <p:nvSpPr>
          <p:cNvPr id="165" name="Google Shape;165;p29"/>
          <p:cNvSpPr txBox="1"/>
          <p:nvPr>
            <p:ph idx="1" type="body"/>
          </p:nvPr>
        </p:nvSpPr>
        <p:spPr>
          <a:xfrm>
            <a:off x="628650" y="1664050"/>
            <a:ext cx="7886700" cy="3759900"/>
          </a:xfrm>
          <a:prstGeom prst="rect">
            <a:avLst/>
          </a:prstGeom>
          <a:noFill/>
          <a:ln>
            <a:noFill/>
          </a:ln>
        </p:spPr>
        <p:txBody>
          <a:bodyPr anchorCtr="0" anchor="t" bIns="45700" lIns="91425" spcFirstLastPara="1" rIns="91425" wrap="square" tIns="45700">
            <a:noAutofit/>
          </a:bodyPr>
          <a:lstStyle/>
          <a:p>
            <a:pPr indent="-190500" lvl="0" marL="171450" rtl="0" algn="l">
              <a:lnSpc>
                <a:spcPct val="90000"/>
              </a:lnSpc>
              <a:spcBef>
                <a:spcPts val="0"/>
              </a:spcBef>
              <a:spcAft>
                <a:spcPts val="0"/>
              </a:spcAft>
              <a:buClr>
                <a:schemeClr val="dk1"/>
              </a:buClr>
              <a:buSzPts val="2400"/>
              <a:buChar char="●"/>
            </a:pPr>
            <a:r>
              <a:rPr lang="en-US" sz="2400"/>
              <a:t>Research items: </a:t>
            </a:r>
            <a:endParaRPr sz="2400"/>
          </a:p>
          <a:p>
            <a:pPr indent="-209550" lvl="1" marL="514350" rtl="0" algn="l">
              <a:lnSpc>
                <a:spcPct val="90000"/>
              </a:lnSpc>
              <a:spcBef>
                <a:spcPts val="0"/>
              </a:spcBef>
              <a:spcAft>
                <a:spcPts val="0"/>
              </a:spcAft>
              <a:buSzPts val="2400"/>
              <a:buChar char="○"/>
            </a:pPr>
            <a:r>
              <a:rPr lang="en-US" sz="2400"/>
              <a:t>Space Invaders Wiki </a:t>
            </a:r>
            <a:endParaRPr sz="2400"/>
          </a:p>
          <a:p>
            <a:pPr indent="-209550" lvl="1" marL="514350" rtl="0" algn="l">
              <a:lnSpc>
                <a:spcPct val="90000"/>
              </a:lnSpc>
              <a:spcBef>
                <a:spcPts val="0"/>
              </a:spcBef>
              <a:spcAft>
                <a:spcPts val="0"/>
              </a:spcAft>
              <a:buSzPts val="2400"/>
              <a:buChar char="○"/>
            </a:pPr>
            <a:r>
              <a:rPr lang="en-US" sz="2400"/>
              <a:t>Space Invaders </a:t>
            </a:r>
            <a:endParaRPr sz="2400"/>
          </a:p>
          <a:p>
            <a:pPr indent="-190500" lvl="0" marL="171450" rtl="0" algn="l">
              <a:lnSpc>
                <a:spcPct val="90000"/>
              </a:lnSpc>
              <a:spcBef>
                <a:spcPts val="750"/>
              </a:spcBef>
              <a:spcAft>
                <a:spcPts val="0"/>
              </a:spcAft>
              <a:buClr>
                <a:schemeClr val="dk1"/>
              </a:buClr>
              <a:buSzPts val="2400"/>
              <a:buChar char="●"/>
            </a:pPr>
            <a:r>
              <a:rPr lang="en-US" sz="2400"/>
              <a:t>Software: </a:t>
            </a:r>
            <a:endParaRPr sz="2400"/>
          </a:p>
          <a:p>
            <a:pPr indent="-209550" lvl="1" marL="514350" rtl="0" algn="l">
              <a:lnSpc>
                <a:spcPct val="90000"/>
              </a:lnSpc>
              <a:spcBef>
                <a:spcPts val="750"/>
              </a:spcBef>
              <a:spcAft>
                <a:spcPts val="0"/>
              </a:spcAft>
              <a:buSzPts val="2400"/>
              <a:buChar char="○"/>
            </a:pPr>
            <a:r>
              <a:rPr lang="en-US" sz="2400"/>
              <a:t>Piskel </a:t>
            </a:r>
            <a:endParaRPr sz="2400"/>
          </a:p>
          <a:p>
            <a:pPr indent="-209550" lvl="1" marL="514350" rtl="0" algn="l">
              <a:lnSpc>
                <a:spcPct val="90000"/>
              </a:lnSpc>
              <a:spcBef>
                <a:spcPts val="750"/>
              </a:spcBef>
              <a:spcAft>
                <a:spcPts val="0"/>
              </a:spcAft>
              <a:buSzPts val="2400"/>
              <a:buChar char="○"/>
            </a:pPr>
            <a:r>
              <a:rPr lang="en-US" sz="2400"/>
              <a:t>Zero Engine</a:t>
            </a:r>
            <a:r>
              <a:rPr lang="en-US" sz="2400"/>
              <a:t> </a:t>
            </a:r>
            <a:endParaRPr sz="2400"/>
          </a:p>
          <a:p>
            <a:pPr indent="-209550" lvl="1" marL="514350" rtl="0" algn="l">
              <a:lnSpc>
                <a:spcPct val="90000"/>
              </a:lnSpc>
              <a:spcBef>
                <a:spcPts val="750"/>
              </a:spcBef>
              <a:spcAft>
                <a:spcPts val="0"/>
              </a:spcAft>
              <a:buSzPts val="2400"/>
              <a:buChar char="○"/>
            </a:pPr>
            <a:r>
              <a:rPr lang="en-US" sz="2400"/>
              <a:t>GitHub/Git </a:t>
            </a:r>
            <a:endParaRPr sz="2400"/>
          </a:p>
          <a:p>
            <a:pPr indent="-209550" lvl="1" marL="514350" rtl="0" algn="l">
              <a:lnSpc>
                <a:spcPct val="90000"/>
              </a:lnSpc>
              <a:spcBef>
                <a:spcPts val="750"/>
              </a:spcBef>
              <a:spcAft>
                <a:spcPts val="0"/>
              </a:spcAft>
              <a:buSzPts val="2400"/>
              <a:buChar char="○"/>
            </a:pPr>
            <a:r>
              <a:rPr lang="en-US" sz="2400"/>
              <a:t>Audacity </a:t>
            </a:r>
            <a:endParaRPr sz="2400"/>
          </a:p>
          <a:p>
            <a:pPr indent="-190500" lvl="0" marL="171450" rtl="0" algn="l">
              <a:lnSpc>
                <a:spcPct val="90000"/>
              </a:lnSpc>
              <a:spcBef>
                <a:spcPts val="750"/>
              </a:spcBef>
              <a:spcAft>
                <a:spcPts val="0"/>
              </a:spcAft>
              <a:buClr>
                <a:schemeClr val="dk1"/>
              </a:buClr>
              <a:buSzPts val="2400"/>
              <a:buChar char="●"/>
            </a:pPr>
            <a:r>
              <a:rPr lang="en-US" sz="2400"/>
              <a:t>Equipment</a:t>
            </a:r>
            <a:endParaRPr sz="2400"/>
          </a:p>
          <a:p>
            <a:pPr indent="-171450" lvl="1" marL="514350" rtl="0" algn="l">
              <a:lnSpc>
                <a:spcPct val="90000"/>
              </a:lnSpc>
              <a:spcBef>
                <a:spcPts val="750"/>
              </a:spcBef>
              <a:spcAft>
                <a:spcPts val="0"/>
              </a:spcAft>
              <a:buSzPts val="1800"/>
              <a:buChar char="○"/>
            </a:pPr>
            <a:r>
              <a:rPr lang="en-US" sz="2400"/>
              <a:t>Computers</a:t>
            </a:r>
            <a:r>
              <a:rPr lang="en-US"/>
              <a:t> </a:t>
            </a:r>
            <a:endParaRPr/>
          </a:p>
          <a:p>
            <a:pPr indent="0" lvl="0" marL="0" rtl="0" algn="l">
              <a:lnSpc>
                <a:spcPct val="90000"/>
              </a:lnSpc>
              <a:spcBef>
                <a:spcPts val="75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628650" y="365125"/>
            <a:ext cx="8058150" cy="14636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4800">
                <a:latin typeface="Comfortaa"/>
                <a:ea typeface="Comfortaa"/>
                <a:cs typeface="Comfortaa"/>
                <a:sym typeface="Comfortaa"/>
              </a:rPr>
              <a:t>Thank you!</a:t>
            </a:r>
            <a:endParaRPr sz="4800"/>
          </a:p>
        </p:txBody>
      </p:sp>
      <p:sp>
        <p:nvSpPr>
          <p:cNvPr id="171" name="Google Shape;171;p30"/>
          <p:cNvSpPr txBox="1"/>
          <p:nvPr>
            <p:ph idx="1" type="body"/>
          </p:nvPr>
        </p:nvSpPr>
        <p:spPr>
          <a:xfrm>
            <a:off x="628650" y="2133601"/>
            <a:ext cx="7886700" cy="40433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None/>
            </a:pPr>
            <a:r>
              <a:rPr lang="en-US" sz="3000">
                <a:solidFill>
                  <a:schemeClr val="dk1"/>
                </a:solidFill>
                <a:latin typeface="Comfortaa"/>
                <a:ea typeface="Comfortaa"/>
                <a:cs typeface="Comfortaa"/>
                <a:sym typeface="Comfortaa"/>
              </a:rPr>
              <a:t>Space Invaders</a:t>
            </a:r>
            <a:endParaRPr sz="3000"/>
          </a:p>
          <a:p>
            <a:pPr indent="0" lvl="0" marL="0" rtl="0" algn="ctr">
              <a:lnSpc>
                <a:spcPct val="90000"/>
              </a:lnSpc>
              <a:spcBef>
                <a:spcPts val="750"/>
              </a:spcBef>
              <a:spcAft>
                <a:spcPts val="0"/>
              </a:spcAft>
              <a:buClr>
                <a:schemeClr val="dk1"/>
              </a:buClr>
              <a:buSzPts val="2800"/>
              <a:buNone/>
            </a:pPr>
            <a:r>
              <a:rPr lang="en-US" sz="2400">
                <a:solidFill>
                  <a:schemeClr val="dk1"/>
                </a:solidFill>
                <a:latin typeface="Comfortaa"/>
                <a:ea typeface="Comfortaa"/>
                <a:cs typeface="Comfortaa"/>
                <a:sym typeface="Comfortaa"/>
              </a:rPr>
              <a:t>by </a:t>
            </a:r>
            <a:endParaRPr sz="2400">
              <a:solidFill>
                <a:schemeClr val="dk1"/>
              </a:solidFill>
              <a:latin typeface="Comfortaa"/>
              <a:ea typeface="Comfortaa"/>
              <a:cs typeface="Comfortaa"/>
              <a:sym typeface="Comfortaa"/>
            </a:endParaRPr>
          </a:p>
          <a:p>
            <a:pPr indent="0" lvl="0" marL="0" rtl="0" algn="ctr">
              <a:lnSpc>
                <a:spcPct val="90000"/>
              </a:lnSpc>
              <a:spcBef>
                <a:spcPts val="750"/>
              </a:spcBef>
              <a:spcAft>
                <a:spcPts val="0"/>
              </a:spcAft>
              <a:buClr>
                <a:schemeClr val="dk1"/>
              </a:buClr>
              <a:buSzPts val="2800"/>
              <a:buNone/>
            </a:pPr>
            <a:r>
              <a:rPr lang="en-US" sz="3000">
                <a:solidFill>
                  <a:schemeClr val="dk1"/>
                </a:solidFill>
                <a:latin typeface="Comfortaa"/>
                <a:ea typeface="Comfortaa"/>
                <a:cs typeface="Comfortaa"/>
                <a:sym typeface="Comfortaa"/>
              </a:rPr>
              <a:t>Klondike</a:t>
            </a:r>
            <a:endParaRPr sz="3000">
              <a:solidFill>
                <a:schemeClr val="dk1"/>
              </a:solidFill>
              <a:latin typeface="Comfortaa"/>
              <a:ea typeface="Comfortaa"/>
              <a:cs typeface="Comfortaa"/>
              <a:sym typeface="Comfortaa"/>
            </a:endParaRPr>
          </a:p>
          <a:p>
            <a:pPr indent="0" lvl="0" marL="0" rtl="0" algn="ctr">
              <a:lnSpc>
                <a:spcPct val="90000"/>
              </a:lnSpc>
              <a:spcBef>
                <a:spcPts val="750"/>
              </a:spcBef>
              <a:spcAft>
                <a:spcPts val="0"/>
              </a:spcAft>
              <a:buClr>
                <a:schemeClr val="dk1"/>
              </a:buClr>
              <a:buSzPts val="1400"/>
              <a:buNone/>
            </a:pPr>
            <a:r>
              <a:rPr lang="en-US" sz="3000">
                <a:solidFill>
                  <a:schemeClr val="dk1"/>
                </a:solidFill>
                <a:latin typeface="Comfortaa"/>
                <a:ea typeface="Comfortaa"/>
                <a:cs typeface="Comfortaa"/>
                <a:sym typeface="Comfortaa"/>
              </a:rPr>
              <a:t>					</a:t>
            </a:r>
            <a:r>
              <a:rPr lang="en-US" sz="1400"/>
              <a:t>	</a:t>
            </a:r>
            <a:endParaRPr/>
          </a:p>
          <a:p>
            <a:pPr indent="0" lvl="0" marL="0" rtl="0" algn="ctr">
              <a:lnSpc>
                <a:spcPct val="90000"/>
              </a:lnSpc>
              <a:spcBef>
                <a:spcPts val="750"/>
              </a:spcBef>
              <a:spcAft>
                <a:spcPts val="0"/>
              </a:spcAft>
              <a:buClr>
                <a:schemeClr val="dk1"/>
              </a:buClr>
              <a:buSzPts val="1400"/>
              <a:buNone/>
            </a:pPr>
            <a:r>
              <a:rPr lang="en-US" sz="1400"/>
              <a:t>CONTACT:</a:t>
            </a:r>
            <a:endParaRPr/>
          </a:p>
          <a:p>
            <a:pPr indent="0" lvl="0" marL="0" rtl="0" algn="ctr">
              <a:lnSpc>
                <a:spcPct val="90000"/>
              </a:lnSpc>
              <a:spcBef>
                <a:spcPts val="750"/>
              </a:spcBef>
              <a:spcAft>
                <a:spcPts val="0"/>
              </a:spcAft>
              <a:buClr>
                <a:schemeClr val="dk1"/>
              </a:buClr>
              <a:buSzPts val="1400"/>
              <a:buNone/>
            </a:pPr>
            <a:r>
              <a:rPr lang="en-US" sz="1400"/>
              <a:t>Ava Da</a:t>
            </a:r>
            <a:r>
              <a:rPr lang="en-US" sz="1400"/>
              <a:t>tsko</a:t>
            </a:r>
            <a:endParaRPr/>
          </a:p>
          <a:p>
            <a:pPr indent="0" lvl="0" marL="0" rtl="0" algn="ctr">
              <a:lnSpc>
                <a:spcPct val="90000"/>
              </a:lnSpc>
              <a:spcBef>
                <a:spcPts val="750"/>
              </a:spcBef>
              <a:spcAft>
                <a:spcPts val="0"/>
              </a:spcAft>
              <a:buClr>
                <a:schemeClr val="dk1"/>
              </a:buClr>
              <a:buSzPts val="1400"/>
              <a:buNone/>
            </a:pPr>
            <a:r>
              <a:rPr lang="en-US" sz="1400" u="sng">
                <a:solidFill>
                  <a:schemeClr val="hlink"/>
                </a:solidFill>
                <a:hlinkClick r:id="rId3"/>
              </a:rPr>
              <a:t>ava.datsko</a:t>
            </a:r>
            <a:r>
              <a:rPr lang="en-US" sz="1400" u="sng">
                <a:solidFill>
                  <a:schemeClr val="hlink"/>
                </a:solidFill>
                <a:hlinkClick r:id="rId4"/>
              </a:rPr>
              <a:t>@digipen.edu</a:t>
            </a:r>
            <a:endParaRPr sz="1400"/>
          </a:p>
          <a:p>
            <a:pPr indent="0" lvl="0" marL="0" rtl="0" algn="ctr">
              <a:lnSpc>
                <a:spcPct val="90000"/>
              </a:lnSpc>
              <a:spcBef>
                <a:spcPts val="750"/>
              </a:spcBef>
              <a:spcAft>
                <a:spcPts val="0"/>
              </a:spcAft>
              <a:buClr>
                <a:schemeClr val="dk1"/>
              </a:buClr>
              <a:buSzPts val="1400"/>
              <a:buNone/>
            </a:pPr>
            <a:r>
              <a:rPr lang="en-US" sz="1400" u="sng">
                <a:solidFill>
                  <a:schemeClr val="hlink"/>
                </a:solidFill>
                <a:hlinkClick r:id="rId5"/>
              </a:rPr>
              <a:t>avadatsko@outlook.com</a:t>
            </a:r>
            <a:r>
              <a:rPr lang="en-US" sz="1400"/>
              <a:t> </a:t>
            </a:r>
            <a:endParaRPr sz="1400"/>
          </a:p>
          <a:p>
            <a:pPr indent="0" lvl="0" marL="0" rtl="0" algn="ctr">
              <a:lnSpc>
                <a:spcPct val="90000"/>
              </a:lnSpc>
              <a:spcBef>
                <a:spcPts val="750"/>
              </a:spcBef>
              <a:spcAft>
                <a:spcPts val="0"/>
              </a:spcAft>
              <a:buClr>
                <a:schemeClr val="dk1"/>
              </a:buClr>
              <a:buSzPts val="1400"/>
              <a:buNone/>
            </a:pPr>
            <a:r>
              <a:t/>
            </a:r>
            <a:endParaRPr sz="1400"/>
          </a:p>
          <a:p>
            <a:pPr indent="-38100" lvl="0" marL="171450" rtl="0" algn="ctr">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62125" y="2358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Team Structure – Names &amp; Justification</a:t>
            </a:r>
            <a:r>
              <a:rPr b="1" lang="en-US"/>
              <a:t> </a:t>
            </a:r>
            <a:endParaRPr b="1"/>
          </a:p>
        </p:txBody>
      </p:sp>
      <p:sp>
        <p:nvSpPr>
          <p:cNvPr id="72" name="Google Shape;72;p15"/>
          <p:cNvSpPr txBox="1"/>
          <p:nvPr/>
        </p:nvSpPr>
        <p:spPr>
          <a:xfrm>
            <a:off x="362125" y="1720400"/>
            <a:ext cx="7632600" cy="3693300"/>
          </a:xfrm>
          <a:prstGeom prst="rect">
            <a:avLst/>
          </a:prstGeom>
          <a:noFill/>
          <a:ln>
            <a:noFill/>
          </a:ln>
        </p:spPr>
        <p:txBody>
          <a:bodyPr anchorCtr="0" anchor="ctr" bIns="45700" lIns="91425" spcFirstLastPara="1" rIns="91425" wrap="square" tIns="45700">
            <a:noAutofit/>
          </a:bodyPr>
          <a:lstStyle/>
          <a:p>
            <a:pPr indent="-419100" lvl="0" marL="457200" marR="0" rtl="0" algn="l">
              <a:lnSpc>
                <a:spcPct val="90000"/>
              </a:lnSpc>
              <a:spcBef>
                <a:spcPts val="750"/>
              </a:spcBef>
              <a:spcAft>
                <a:spcPts val="0"/>
              </a:spcAft>
              <a:buClr>
                <a:schemeClr val="dk1"/>
              </a:buClr>
              <a:buSzPts val="3000"/>
              <a:buChar char="●"/>
            </a:pPr>
            <a:r>
              <a:rPr lang="en-US" sz="3000">
                <a:solidFill>
                  <a:schemeClr val="lt2"/>
                </a:solidFill>
              </a:rPr>
              <a:t>Game Director - </a:t>
            </a:r>
            <a:r>
              <a:rPr lang="en-US" sz="3000">
                <a:solidFill>
                  <a:schemeClr val="lt2"/>
                </a:solidFill>
              </a:rPr>
              <a:t>Blake North</a:t>
            </a:r>
            <a:endParaRPr sz="3000">
              <a:solidFill>
                <a:schemeClr val="lt2"/>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lt2"/>
                </a:solidFill>
              </a:rPr>
              <a:t>Tech Lead - Blake North</a:t>
            </a:r>
            <a:endParaRPr sz="3000">
              <a:solidFill>
                <a:schemeClr val="lt2"/>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lt2"/>
                </a:solidFill>
              </a:rPr>
              <a:t>Art Lead - Adithi Arun</a:t>
            </a:r>
            <a:endParaRPr sz="3000">
              <a:solidFill>
                <a:schemeClr val="lt2"/>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lt2"/>
                </a:solidFill>
              </a:rPr>
              <a:t>Design Lead - Runa Chernik</a:t>
            </a:r>
            <a:endParaRPr sz="3000">
              <a:solidFill>
                <a:schemeClr val="lt2"/>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lt2"/>
                </a:solidFill>
              </a:rPr>
              <a:t>Sound &amp; Music Lead - Tea Nguon</a:t>
            </a:r>
            <a:endParaRPr sz="3000">
              <a:solidFill>
                <a:schemeClr val="lt2"/>
              </a:solidFill>
            </a:endParaRPr>
          </a:p>
          <a:p>
            <a:pPr indent="-419100" lvl="0" marL="457200" marR="0" rtl="0" algn="l">
              <a:lnSpc>
                <a:spcPct val="90000"/>
              </a:lnSpc>
              <a:spcBef>
                <a:spcPts val="0"/>
              </a:spcBef>
              <a:spcAft>
                <a:spcPts val="0"/>
              </a:spcAft>
              <a:buClr>
                <a:schemeClr val="dk1"/>
              </a:buClr>
              <a:buSzPts val="3000"/>
              <a:buChar char="●"/>
            </a:pPr>
            <a:r>
              <a:rPr lang="en-US" sz="3000">
                <a:solidFill>
                  <a:schemeClr val="lt2"/>
                </a:solidFill>
              </a:rPr>
              <a:t>Producer - Ava Datsko</a:t>
            </a:r>
            <a:endParaRPr sz="3000"/>
          </a:p>
          <a:p>
            <a:pPr indent="-171450" lvl="1" marL="742950" marR="0" rtl="0" algn="l">
              <a:spcBef>
                <a:spcPts val="0"/>
              </a:spcBef>
              <a:spcAft>
                <a:spcPts val="0"/>
              </a:spcAft>
              <a:buClr>
                <a:schemeClr val="dk1"/>
              </a:buClr>
              <a:buSzPts val="1800"/>
              <a:buFont typeface="Arial"/>
              <a:buNone/>
            </a:pPr>
            <a:r>
              <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628650" y="320675"/>
            <a:ext cx="85152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b="1" lang="en-US" sz="3000">
                <a:latin typeface="Comfortaa"/>
                <a:ea typeface="Comfortaa"/>
                <a:cs typeface="Comfortaa"/>
                <a:sym typeface="Comfortaa"/>
              </a:rPr>
              <a:t>High Concept</a:t>
            </a:r>
            <a:endParaRPr b="1" sz="3000">
              <a:latin typeface="Comfortaa"/>
              <a:ea typeface="Comfortaa"/>
              <a:cs typeface="Comfortaa"/>
              <a:sym typeface="Comfortaa"/>
            </a:endParaRPr>
          </a:p>
        </p:txBody>
      </p:sp>
      <p:sp>
        <p:nvSpPr>
          <p:cNvPr id="78" name="Google Shape;78;p16"/>
          <p:cNvSpPr txBox="1"/>
          <p:nvPr>
            <p:ph idx="1" type="body"/>
          </p:nvPr>
        </p:nvSpPr>
        <p:spPr>
          <a:xfrm>
            <a:off x="628650" y="320675"/>
            <a:ext cx="7886700" cy="4351200"/>
          </a:xfrm>
          <a:prstGeom prst="rect">
            <a:avLst/>
          </a:prstGeom>
          <a:noFill/>
          <a:ln>
            <a:noFill/>
          </a:ln>
        </p:spPr>
        <p:txBody>
          <a:bodyPr anchorCtr="0" anchor="ctr" bIns="45700" lIns="91425" spcFirstLastPara="1" rIns="91425" wrap="square" tIns="45700">
            <a:noAutofit/>
          </a:bodyPr>
          <a:lstStyle/>
          <a:p>
            <a:pPr indent="-342900" lvl="0" marL="457200" rtl="0" algn="l">
              <a:lnSpc>
                <a:spcPct val="90000"/>
              </a:lnSpc>
              <a:spcBef>
                <a:spcPts val="750"/>
              </a:spcBef>
              <a:spcAft>
                <a:spcPts val="0"/>
              </a:spcAft>
              <a:buSzPts val="1800"/>
              <a:buFont typeface="Limelight"/>
              <a:buChar char="-"/>
            </a:pPr>
            <a:r>
              <a:rPr lang="en-US" sz="2400"/>
              <a:t>Space invaders is a two- </a:t>
            </a:r>
            <a:r>
              <a:rPr lang="en-US" sz="2400"/>
              <a:t>dimensional, single player fixed shooting game in which the player is instructed to attack the descending aliens using a laser cannon. </a:t>
            </a:r>
            <a:r>
              <a:rPr lang="en-US" sz="2400"/>
              <a:t> </a:t>
            </a:r>
            <a:endParaRPr>
              <a:latin typeface="Limelight"/>
              <a:ea typeface="Limelight"/>
              <a:cs typeface="Limelight"/>
              <a:sym typeface="Limelight"/>
            </a:endParaRPr>
          </a:p>
        </p:txBody>
      </p:sp>
      <p:sp>
        <p:nvSpPr>
          <p:cNvPr id="79" name="Google Shape;79;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628650" y="365125"/>
            <a:ext cx="7886700" cy="7778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3000">
                <a:latin typeface="Comfortaa"/>
                <a:ea typeface="Comfortaa"/>
                <a:cs typeface="Comfortaa"/>
                <a:sym typeface="Comfortaa"/>
              </a:rPr>
              <a:t>DEMO </a:t>
            </a:r>
            <a:endParaRPr sz="3000">
              <a:latin typeface="Comfortaa"/>
              <a:ea typeface="Comfortaa"/>
              <a:cs typeface="Comfortaa"/>
              <a:sym typeface="Comfortaa"/>
            </a:endParaRPr>
          </a:p>
        </p:txBody>
      </p:sp>
      <p:sp>
        <p:nvSpPr>
          <p:cNvPr id="85" name="Google Shape;85;p17"/>
          <p:cNvSpPr txBox="1"/>
          <p:nvPr>
            <p:ph idx="1" type="body"/>
          </p:nvPr>
        </p:nvSpPr>
        <p:spPr>
          <a:xfrm>
            <a:off x="628650" y="1825624"/>
            <a:ext cx="7886700" cy="4530725"/>
          </a:xfrm>
          <a:prstGeom prst="rect">
            <a:avLst/>
          </a:prstGeom>
          <a:noFill/>
          <a:ln>
            <a:noFill/>
          </a:ln>
        </p:spPr>
        <p:txBody>
          <a:bodyPr anchorCtr="0" anchor="t" bIns="45700" lIns="91425" spcFirstLastPara="1" rIns="91425" wrap="square" tIns="45700">
            <a:noAutofit/>
          </a:bodyPr>
          <a:lstStyle/>
          <a:p>
            <a:pPr indent="-114300" lvl="0" marL="171450" rtl="0" algn="l">
              <a:lnSpc>
                <a:spcPct val="90000"/>
              </a:lnSpc>
              <a:spcBef>
                <a:spcPts val="750"/>
              </a:spcBef>
              <a:spcAft>
                <a:spcPts val="0"/>
              </a:spcAft>
              <a:buClr>
                <a:schemeClr val="dk1"/>
              </a:buClr>
              <a:buSzPts val="900"/>
              <a:buNone/>
            </a:pPr>
            <a:r>
              <a:t/>
            </a:r>
            <a:endParaRPr b="1" sz="900">
              <a:solidFill>
                <a:schemeClr val="accent1"/>
              </a:solidFill>
            </a:endParaRPr>
          </a:p>
        </p:txBody>
      </p:sp>
      <p:sp>
        <p:nvSpPr>
          <p:cNvPr id="86" name="Google Shape;86;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87" name="Google Shape;87;p17"/>
          <p:cNvPicPr preferRelativeResize="0"/>
          <p:nvPr/>
        </p:nvPicPr>
        <p:blipFill rotWithShape="1">
          <a:blip r:embed="rId3">
            <a:alphaModFix/>
          </a:blip>
          <a:srcRect b="0" l="0" r="0" t="0"/>
          <a:stretch/>
        </p:blipFill>
        <p:spPr>
          <a:xfrm>
            <a:off x="0" y="1143000"/>
            <a:ext cx="9144000" cy="4914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628650" y="365125"/>
            <a:ext cx="7886700" cy="1325700"/>
          </a:xfrm>
          <a:prstGeom prst="rect">
            <a:avLst/>
          </a:prstGeom>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Font typeface="Arial"/>
              <a:buNone/>
            </a:pPr>
            <a:r>
              <a:rPr lang="en-US" sz="3000">
                <a:latin typeface="Comfortaa"/>
                <a:ea typeface="Comfortaa"/>
                <a:cs typeface="Comfortaa"/>
                <a:sym typeface="Comfortaa"/>
              </a:rPr>
              <a:t>Design &amp; Features: Player</a:t>
            </a:r>
            <a:endParaRPr sz="3000">
              <a:latin typeface="Comfortaa"/>
              <a:ea typeface="Comfortaa"/>
              <a:cs typeface="Comfortaa"/>
              <a:sym typeface="Comfortaa"/>
            </a:endParaRPr>
          </a:p>
        </p:txBody>
      </p:sp>
      <p:sp>
        <p:nvSpPr>
          <p:cNvPr id="94" name="Google Shape;94;p18"/>
          <p:cNvSpPr txBox="1"/>
          <p:nvPr>
            <p:ph idx="1" type="body"/>
          </p:nvPr>
        </p:nvSpPr>
        <p:spPr>
          <a:xfrm>
            <a:off x="628650" y="1825625"/>
            <a:ext cx="7886700" cy="4351200"/>
          </a:xfrm>
          <a:prstGeom prst="rect">
            <a:avLst/>
          </a:prstGeom>
        </p:spPr>
        <p:txBody>
          <a:bodyPr anchorCtr="0" anchor="t" bIns="45700" lIns="91425" spcFirstLastPara="1" rIns="91425" wrap="square" tIns="45700">
            <a:noAutofit/>
          </a:bodyPr>
          <a:lstStyle/>
          <a:p>
            <a:pPr indent="-381000" lvl="0" marL="457200" rtl="0" algn="l">
              <a:spcBef>
                <a:spcPts val="750"/>
              </a:spcBef>
              <a:spcAft>
                <a:spcPts val="0"/>
              </a:spcAft>
              <a:buSzPts val="2400"/>
              <a:buChar char="●"/>
            </a:pPr>
            <a:r>
              <a:rPr lang="en-US" sz="2400"/>
              <a:t>We want Space Invaders to be a fixed shooter type game</a:t>
            </a:r>
            <a:endParaRPr sz="2400"/>
          </a:p>
          <a:p>
            <a:pPr indent="-381000" lvl="0" marL="457200" rtl="0" algn="l">
              <a:spcBef>
                <a:spcPts val="0"/>
              </a:spcBef>
              <a:spcAft>
                <a:spcPts val="0"/>
              </a:spcAft>
              <a:buSzPts val="2400"/>
              <a:buChar char="●"/>
            </a:pPr>
            <a:r>
              <a:rPr lang="en-US" sz="2400"/>
              <a:t>The goal is to shoot all the aliens before they get to the bottom</a:t>
            </a:r>
            <a:endParaRPr sz="2400"/>
          </a:p>
          <a:p>
            <a:pPr indent="-381000" lvl="0" marL="457200" rtl="0" algn="l">
              <a:spcBef>
                <a:spcPts val="0"/>
              </a:spcBef>
              <a:spcAft>
                <a:spcPts val="0"/>
              </a:spcAft>
              <a:buSzPts val="2400"/>
              <a:buChar char="●"/>
            </a:pPr>
            <a:r>
              <a:rPr lang="en-US" sz="2400"/>
              <a:t>You will be controlling a laser gun that can be moved left and right with said arrow keys, and use the spacebar to shoot the laser</a:t>
            </a:r>
            <a:endParaRPr sz="2400"/>
          </a:p>
          <a:p>
            <a:pPr indent="-381000" lvl="0" marL="457200" rtl="0" algn="l">
              <a:spcBef>
                <a:spcPts val="0"/>
              </a:spcBef>
              <a:spcAft>
                <a:spcPts val="0"/>
              </a:spcAft>
              <a:buSzPts val="2400"/>
              <a:buChar char="●"/>
            </a:pPr>
            <a:r>
              <a:rPr lang="en-US" sz="2400"/>
              <a:t>There are four evenly spaced barriers above the player to help protect them from the aliens blast. However, each time you or the aliens hit the barrier, the more damaged it gets</a:t>
            </a:r>
            <a:endParaRPr sz="2400"/>
          </a:p>
        </p:txBody>
      </p:sp>
      <p:sp>
        <p:nvSpPr>
          <p:cNvPr id="95" name="Google Shape;95;p18"/>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628650" y="365125"/>
            <a:ext cx="7886700" cy="1325700"/>
          </a:xfrm>
          <a:prstGeom prst="rect">
            <a:avLst/>
          </a:prstGeom>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Font typeface="Arial"/>
              <a:buNone/>
            </a:pPr>
            <a:r>
              <a:rPr lang="en-US" sz="3000">
                <a:latin typeface="Comfortaa"/>
                <a:ea typeface="Comfortaa"/>
                <a:cs typeface="Comfortaa"/>
                <a:sym typeface="Comfortaa"/>
              </a:rPr>
              <a:t>Design &amp; Features: Aliens</a:t>
            </a:r>
            <a:endParaRPr sz="3000">
              <a:latin typeface="Comfortaa"/>
              <a:ea typeface="Comfortaa"/>
              <a:cs typeface="Comfortaa"/>
              <a:sym typeface="Comfortaa"/>
            </a:endParaRPr>
          </a:p>
        </p:txBody>
      </p:sp>
      <p:sp>
        <p:nvSpPr>
          <p:cNvPr id="102" name="Google Shape;102;p19"/>
          <p:cNvSpPr txBox="1"/>
          <p:nvPr>
            <p:ph idx="1" type="body"/>
          </p:nvPr>
        </p:nvSpPr>
        <p:spPr>
          <a:xfrm>
            <a:off x="628650" y="1825625"/>
            <a:ext cx="7886700" cy="4351200"/>
          </a:xfrm>
          <a:prstGeom prst="rect">
            <a:avLst/>
          </a:prstGeom>
        </p:spPr>
        <p:txBody>
          <a:bodyPr anchorCtr="0" anchor="t" bIns="45700" lIns="91425" spcFirstLastPara="1" rIns="91425" wrap="square" tIns="45700">
            <a:noAutofit/>
          </a:bodyPr>
          <a:lstStyle/>
          <a:p>
            <a:pPr indent="-381000" lvl="0" marL="457200" rtl="0" algn="l">
              <a:spcBef>
                <a:spcPts val="750"/>
              </a:spcBef>
              <a:spcAft>
                <a:spcPts val="0"/>
              </a:spcAft>
              <a:buSzPts val="2400"/>
              <a:buChar char="●"/>
            </a:pPr>
            <a:r>
              <a:rPr lang="en-US" sz="2400"/>
              <a:t>The aliens will come in a rectangle of 11 by 5 and each one will be worth a different level of points</a:t>
            </a:r>
            <a:endParaRPr sz="2400"/>
          </a:p>
          <a:p>
            <a:pPr indent="-381000" lvl="0" marL="457200" rtl="0" algn="l">
              <a:spcBef>
                <a:spcPts val="0"/>
              </a:spcBef>
              <a:spcAft>
                <a:spcPts val="0"/>
              </a:spcAft>
              <a:buSzPts val="2400"/>
              <a:buChar char="●"/>
            </a:pPr>
            <a:r>
              <a:rPr lang="en-US" sz="2400"/>
              <a:t>They continuously inch left or right in unison until the horde hits the side of the wall. Each time hitting the wall inches them downwards one and continues left or right</a:t>
            </a:r>
            <a:endParaRPr sz="2400"/>
          </a:p>
          <a:p>
            <a:pPr indent="-381000" lvl="0" marL="457200" rtl="0" algn="l">
              <a:spcBef>
                <a:spcPts val="0"/>
              </a:spcBef>
              <a:spcAft>
                <a:spcPts val="0"/>
              </a:spcAft>
              <a:buSzPts val="2400"/>
              <a:buChar char="●"/>
            </a:pPr>
            <a:r>
              <a:rPr lang="en-US" sz="2400"/>
              <a:t>The player can use certain strategies when shooting the aliens, such as eliminating each row diagonally or horizontally</a:t>
            </a:r>
            <a:endParaRPr sz="2400"/>
          </a:p>
          <a:p>
            <a:pPr indent="-381000" lvl="0" marL="457200" rtl="0" algn="l">
              <a:spcBef>
                <a:spcPts val="0"/>
              </a:spcBef>
              <a:spcAft>
                <a:spcPts val="0"/>
              </a:spcAft>
              <a:buSzPts val="2400"/>
              <a:buChar char="●"/>
            </a:pPr>
            <a:r>
              <a:rPr lang="en-US" sz="2400"/>
              <a:t>When the aliens inch closer or the more of them you shoot, the faster they and the music gets giving the player a rush of excitement and adrenaline</a:t>
            </a:r>
            <a:endParaRPr sz="2400"/>
          </a:p>
          <a:p>
            <a:pPr indent="0" lvl="0" marL="0" rtl="0" algn="l">
              <a:spcBef>
                <a:spcPts val="750"/>
              </a:spcBef>
              <a:spcAft>
                <a:spcPts val="0"/>
              </a:spcAft>
              <a:buNone/>
            </a:pPr>
            <a:r>
              <a:t/>
            </a:r>
            <a:endParaRPr/>
          </a:p>
        </p:txBody>
      </p:sp>
      <p:sp>
        <p:nvSpPr>
          <p:cNvPr id="103" name="Google Shape;103;p19"/>
          <p:cNvSpPr txBox="1"/>
          <p:nvPr>
            <p:ph idx="12" type="sldNum"/>
          </p:nvPr>
        </p:nvSpPr>
        <p:spPr>
          <a:xfrm>
            <a:off x="645795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628650" y="365125"/>
            <a:ext cx="83631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Engine &amp; Features</a:t>
            </a:r>
            <a:endParaRPr/>
          </a:p>
        </p:txBody>
      </p:sp>
      <p:sp>
        <p:nvSpPr>
          <p:cNvPr id="109" name="Google Shape;109;p2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10" name="Google Shape;110;p2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234950" lvl="0" marL="171450" rtl="0" algn="l">
              <a:spcBef>
                <a:spcPts val="0"/>
              </a:spcBef>
              <a:spcAft>
                <a:spcPts val="0"/>
              </a:spcAft>
              <a:buSzPts val="2800"/>
              <a:buChar char="●"/>
            </a:pPr>
            <a:r>
              <a:rPr lang="en-US" sz="2800"/>
              <a:t>ZeroEngine</a:t>
            </a:r>
            <a:endParaRPr/>
          </a:p>
          <a:p>
            <a:pPr indent="-234950" lvl="1" marL="514350" rtl="0" algn="l">
              <a:spcBef>
                <a:spcPts val="0"/>
              </a:spcBef>
              <a:spcAft>
                <a:spcPts val="0"/>
              </a:spcAft>
              <a:buSzPts val="2800"/>
              <a:buChar char="○"/>
            </a:pPr>
            <a:r>
              <a:rPr lang="en-US" sz="2800"/>
              <a:t>Features:</a:t>
            </a:r>
            <a:endParaRPr sz="2800"/>
          </a:p>
          <a:p>
            <a:pPr indent="-234950" lvl="2" marL="857250" rtl="0" algn="l">
              <a:spcBef>
                <a:spcPts val="0"/>
              </a:spcBef>
              <a:spcAft>
                <a:spcPts val="0"/>
              </a:spcAft>
              <a:buSzPts val="2800"/>
              <a:buChar char="■"/>
            </a:pPr>
            <a:r>
              <a:rPr lang="en-US" sz="2800"/>
              <a:t>Archetypes</a:t>
            </a:r>
            <a:endParaRPr sz="2800"/>
          </a:p>
          <a:p>
            <a:pPr indent="-234950" lvl="2" marL="857250" rtl="0" algn="l">
              <a:spcBef>
                <a:spcPts val="0"/>
              </a:spcBef>
              <a:spcAft>
                <a:spcPts val="0"/>
              </a:spcAft>
              <a:buSzPts val="2800"/>
              <a:buChar char="■"/>
            </a:pPr>
            <a:r>
              <a:rPr lang="en-US" sz="2800"/>
              <a:t>Physics</a:t>
            </a:r>
            <a:endParaRPr sz="2800"/>
          </a:p>
          <a:p>
            <a:pPr indent="-234950" lvl="2" marL="857250" rtl="0" algn="l">
              <a:spcBef>
                <a:spcPts val="0"/>
              </a:spcBef>
              <a:spcAft>
                <a:spcPts val="0"/>
              </a:spcAft>
              <a:buSzPts val="2800"/>
              <a:buChar char="■"/>
            </a:pPr>
            <a:r>
              <a:rPr lang="en-US" sz="2800"/>
              <a:t>Collision detection system</a:t>
            </a:r>
            <a:endParaRPr sz="2800"/>
          </a:p>
          <a:p>
            <a:pPr indent="-234950" lvl="1" marL="514350" marR="0" rtl="0" algn="l">
              <a:lnSpc>
                <a:spcPct val="90000"/>
              </a:lnSpc>
              <a:spcBef>
                <a:spcPts val="0"/>
              </a:spcBef>
              <a:spcAft>
                <a:spcPts val="0"/>
              </a:spcAft>
              <a:buClr>
                <a:schemeClr val="dk1"/>
              </a:buClr>
              <a:buSzPts val="2800"/>
              <a:buFont typeface="Arial"/>
              <a:buChar char="○"/>
            </a:pPr>
            <a:r>
              <a:rPr lang="en-US" sz="2800"/>
              <a:t>The programmers already know how to use it to a certain degree</a:t>
            </a: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33100" y="365125"/>
            <a:ext cx="8686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Art</a:t>
            </a:r>
            <a:r>
              <a:rPr b="1" lang="en-US" sz="4000">
                <a:latin typeface="Calibri"/>
                <a:ea typeface="Calibri"/>
                <a:cs typeface="Calibri"/>
                <a:sym typeface="Calibri"/>
              </a:rPr>
              <a:t> </a:t>
            </a:r>
            <a:endParaRPr/>
          </a:p>
        </p:txBody>
      </p:sp>
      <p:sp>
        <p:nvSpPr>
          <p:cNvPr id="116" name="Google Shape;116;p21"/>
          <p:cNvSpPr txBox="1"/>
          <p:nvPr>
            <p:ph idx="1" type="body"/>
          </p:nvPr>
        </p:nvSpPr>
        <p:spPr>
          <a:xfrm>
            <a:off x="628650" y="1797325"/>
            <a:ext cx="7886700" cy="4351200"/>
          </a:xfrm>
          <a:prstGeom prst="rect">
            <a:avLst/>
          </a:prstGeom>
          <a:noFill/>
          <a:ln>
            <a:noFill/>
          </a:ln>
        </p:spPr>
        <p:txBody>
          <a:bodyPr anchorCtr="0" anchor="t" bIns="45700" lIns="91425" spcFirstLastPara="1" rIns="91425" wrap="square" tIns="45700">
            <a:noAutofit/>
          </a:bodyPr>
          <a:lstStyle/>
          <a:p>
            <a:pPr indent="-177800" lvl="0" marL="171450" rtl="0" algn="l">
              <a:lnSpc>
                <a:spcPct val="90000"/>
              </a:lnSpc>
              <a:spcBef>
                <a:spcPts val="0"/>
              </a:spcBef>
              <a:spcAft>
                <a:spcPts val="0"/>
              </a:spcAft>
              <a:buSzPts val="2800"/>
              <a:buChar char="●"/>
            </a:pPr>
            <a:r>
              <a:rPr lang="en-US" sz="2800"/>
              <a:t> Pixelated, 8-bit, retro art style</a:t>
            </a:r>
            <a:endParaRPr sz="2800"/>
          </a:p>
          <a:p>
            <a:pPr indent="-177800" lvl="0" marL="171450" rtl="0" algn="l">
              <a:lnSpc>
                <a:spcPct val="90000"/>
              </a:lnSpc>
              <a:spcBef>
                <a:spcPts val="0"/>
              </a:spcBef>
              <a:spcAft>
                <a:spcPts val="0"/>
              </a:spcAft>
              <a:buSzPts val="2800"/>
              <a:buChar char="●"/>
            </a:pPr>
            <a:r>
              <a:rPr lang="en-US" sz="2800"/>
              <a:t> Plain black background - attention on moving elements</a:t>
            </a:r>
            <a:endParaRPr sz="2800"/>
          </a:p>
          <a:p>
            <a:pPr indent="-177800" lvl="0" marL="171450" rtl="0" algn="l">
              <a:lnSpc>
                <a:spcPct val="90000"/>
              </a:lnSpc>
              <a:spcBef>
                <a:spcPts val="0"/>
              </a:spcBef>
              <a:spcAft>
                <a:spcPts val="0"/>
              </a:spcAft>
              <a:buSzPts val="2800"/>
              <a:buChar char="●"/>
            </a:pPr>
            <a:r>
              <a:rPr lang="en-US" sz="2800"/>
              <a:t> Few, neon colors</a:t>
            </a:r>
            <a:endParaRPr sz="2800"/>
          </a:p>
          <a:p>
            <a:pPr indent="-177800" lvl="0" marL="171450" rtl="0" algn="l">
              <a:lnSpc>
                <a:spcPct val="90000"/>
              </a:lnSpc>
              <a:spcBef>
                <a:spcPts val="0"/>
              </a:spcBef>
              <a:spcAft>
                <a:spcPts val="0"/>
              </a:spcAft>
              <a:buSzPts val="2800"/>
              <a:buChar char="●"/>
            </a:pPr>
            <a:r>
              <a:rPr lang="en-US" sz="2800"/>
              <a:t> Font stays with the space theme: blocky and narrow</a:t>
            </a:r>
            <a:endParaRPr sz="2800"/>
          </a:p>
        </p:txBody>
      </p:sp>
      <p:sp>
        <p:nvSpPr>
          <p:cNvPr id="117" name="Google Shape;117;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04800" y="365125"/>
            <a:ext cx="86868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rPr lang="en-US" sz="3000">
                <a:latin typeface="Comfortaa"/>
                <a:ea typeface="Comfortaa"/>
                <a:cs typeface="Comfortaa"/>
                <a:sym typeface="Comfortaa"/>
              </a:rPr>
              <a:t>Audio – Music &amp; Sound</a:t>
            </a:r>
            <a:endParaRPr/>
          </a:p>
        </p:txBody>
      </p:sp>
      <p:sp>
        <p:nvSpPr>
          <p:cNvPr id="123" name="Google Shape;123;p22"/>
          <p:cNvSpPr txBox="1"/>
          <p:nvPr>
            <p:ph idx="1" type="body"/>
          </p:nvPr>
        </p:nvSpPr>
        <p:spPr>
          <a:xfrm>
            <a:off x="591325" y="1847850"/>
            <a:ext cx="7886700" cy="4351200"/>
          </a:xfrm>
          <a:prstGeom prst="rect">
            <a:avLst/>
          </a:prstGeom>
          <a:noFill/>
          <a:ln>
            <a:noFill/>
          </a:ln>
        </p:spPr>
        <p:txBody>
          <a:bodyPr anchorCtr="0" anchor="t" bIns="45700" lIns="91425" spcFirstLastPara="1" rIns="91425" wrap="square" tIns="45700">
            <a:noAutofit/>
          </a:bodyPr>
          <a:lstStyle/>
          <a:p>
            <a:pPr indent="-177800" lvl="0" marL="171450" rtl="0" algn="l">
              <a:lnSpc>
                <a:spcPct val="90000"/>
              </a:lnSpc>
              <a:spcBef>
                <a:spcPts val="0"/>
              </a:spcBef>
              <a:spcAft>
                <a:spcPts val="0"/>
              </a:spcAft>
              <a:buClr>
                <a:schemeClr val="dk1"/>
              </a:buClr>
              <a:buSzPts val="2800"/>
              <a:buChar char="●"/>
            </a:pPr>
            <a:r>
              <a:rPr lang="en-US" sz="2800"/>
              <a:t> Texture: </a:t>
            </a:r>
            <a:r>
              <a:rPr lang="en-US" sz="2800"/>
              <a:t>Shooting, UFO </a:t>
            </a:r>
            <a:endParaRPr sz="2800"/>
          </a:p>
          <a:p>
            <a:pPr indent="-177800" lvl="0" marL="171450" rtl="0" algn="l">
              <a:lnSpc>
                <a:spcPct val="90000"/>
              </a:lnSpc>
              <a:spcBef>
                <a:spcPts val="0"/>
              </a:spcBef>
              <a:spcAft>
                <a:spcPts val="0"/>
              </a:spcAft>
              <a:buSzPts val="2800"/>
              <a:buChar char="●"/>
            </a:pPr>
            <a:r>
              <a:rPr lang="en-US" sz="2800"/>
              <a:t> Dramatic feel for player:</a:t>
            </a:r>
            <a:endParaRPr sz="2800"/>
          </a:p>
          <a:p>
            <a:pPr indent="-177800" lvl="0" marL="171450" rtl="0" algn="l">
              <a:lnSpc>
                <a:spcPct val="90000"/>
              </a:lnSpc>
              <a:spcBef>
                <a:spcPts val="0"/>
              </a:spcBef>
              <a:spcAft>
                <a:spcPts val="0"/>
              </a:spcAft>
              <a:buSzPts val="2800"/>
              <a:buChar char="●"/>
            </a:pPr>
            <a:r>
              <a:rPr lang="en-US" sz="2800"/>
              <a:t> Gradual BG speed increase</a:t>
            </a:r>
            <a:endParaRPr sz="2800"/>
          </a:p>
          <a:p>
            <a:pPr indent="0" lvl="0" marL="171450" rtl="0" algn="l">
              <a:lnSpc>
                <a:spcPct val="90000"/>
              </a:lnSpc>
              <a:spcBef>
                <a:spcPts val="0"/>
              </a:spcBef>
              <a:spcAft>
                <a:spcPts val="0"/>
              </a:spcAft>
              <a:buNone/>
            </a:pPr>
            <a:r>
              <a:t/>
            </a:r>
            <a:endParaRPr sz="2800"/>
          </a:p>
          <a:p>
            <a:pPr indent="-177800" lvl="0" marL="171450" rtl="0" algn="l">
              <a:lnSpc>
                <a:spcPct val="90000"/>
              </a:lnSpc>
              <a:spcBef>
                <a:spcPts val="0"/>
              </a:spcBef>
              <a:spcAft>
                <a:spcPts val="0"/>
              </a:spcAft>
              <a:buSzPts val="2800"/>
              <a:buChar char="●"/>
            </a:pPr>
            <a:r>
              <a:rPr lang="en-US" sz="2800"/>
              <a:t> Shooting</a:t>
            </a:r>
            <a:endParaRPr sz="2800"/>
          </a:p>
          <a:p>
            <a:pPr indent="-177800" lvl="0" marL="171450" rtl="0" algn="l">
              <a:lnSpc>
                <a:spcPct val="90000"/>
              </a:lnSpc>
              <a:spcBef>
                <a:spcPts val="0"/>
              </a:spcBef>
              <a:spcAft>
                <a:spcPts val="0"/>
              </a:spcAft>
              <a:buSzPts val="2800"/>
              <a:buChar char="●"/>
            </a:pPr>
            <a:r>
              <a:rPr lang="en-US" sz="2800"/>
              <a:t> Players Death</a:t>
            </a:r>
            <a:endParaRPr sz="2800"/>
          </a:p>
        </p:txBody>
      </p:sp>
      <p:sp>
        <p:nvSpPr>
          <p:cNvPr id="124" name="Google Shape;124;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