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sldIdLst>
    <p:sldId id="265" r:id="rId2"/>
    <p:sldId id="256" r:id="rId3"/>
    <p:sldId id="266" r:id="rId4"/>
    <p:sldId id="257" r:id="rId5"/>
    <p:sldId id="267" r:id="rId6"/>
    <p:sldId id="258" r:id="rId7"/>
    <p:sldId id="259" r:id="rId8"/>
    <p:sldId id="260" r:id="rId9"/>
  </p:sldIdLst>
  <p:sldSz cx="13411200" cy="100584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chlab" initials="T" lastIdx="1" clrIdx="0">
    <p:extLst>
      <p:ext uri="{19B8F6BF-5375-455C-9EA6-DF929625EA0E}">
        <p15:presenceInfo xmlns:p15="http://schemas.microsoft.com/office/powerpoint/2012/main" userId="S::Techlab@eranoveacademy.ci::0cde2bf9-a762-4e04-b255-50ff03d507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892" y="28"/>
      </p:cViewPr>
      <p:guideLst>
        <p:guide orient="horz" pos="2880"/>
        <p:guide pos="37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7T15:33:23.386" idx="1">
    <p:pos x="7824" y="4865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025902" y="925375"/>
            <a:ext cx="7671206" cy="7669530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6375" y="1610969"/>
            <a:ext cx="11350261" cy="6445982"/>
          </a:xfrm>
        </p:spPr>
        <p:txBody>
          <a:bodyPr anchor="ctr">
            <a:noAutofit/>
          </a:bodyPr>
          <a:lstStyle>
            <a:lvl1pPr algn="ctr">
              <a:defRPr sz="11000" spc="88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6550" y="8769490"/>
            <a:ext cx="8849911" cy="1088676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 b="1" i="0" cap="all" spc="440" baseline="0">
                <a:solidFill>
                  <a:schemeClr val="tx2"/>
                </a:solidFill>
              </a:defRPr>
            </a:lvl1pPr>
            <a:lvl2pPr marL="502931" indent="0" algn="ctr">
              <a:buNone/>
              <a:defRPr sz="2200"/>
            </a:lvl2pPr>
            <a:lvl3pPr marL="1005863" indent="0" algn="ctr">
              <a:buNone/>
              <a:defRPr sz="1980"/>
            </a:lvl3pPr>
            <a:lvl4pPr marL="1508794" indent="0" algn="ctr">
              <a:buNone/>
              <a:defRPr sz="1760"/>
            </a:lvl4pPr>
            <a:lvl5pPr marL="2011726" indent="0" algn="ctr">
              <a:buNone/>
              <a:defRPr sz="1760"/>
            </a:lvl5pPr>
            <a:lvl6pPr marL="2514657" indent="0" algn="ctr">
              <a:buNone/>
              <a:defRPr sz="1760"/>
            </a:lvl6pPr>
            <a:lvl7pPr marL="3017589" indent="0" algn="ctr">
              <a:buNone/>
              <a:defRPr sz="1760"/>
            </a:lvl7pPr>
            <a:lvl8pPr marL="3520520" indent="0" algn="ctr">
              <a:buNone/>
              <a:defRPr sz="1760"/>
            </a:lvl8pPr>
            <a:lvl9pPr marL="4023451" indent="0" algn="ctr">
              <a:buNone/>
              <a:defRPr sz="176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6375" y="9350996"/>
            <a:ext cx="2562695" cy="511078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98365" y="9350996"/>
            <a:ext cx="4526280" cy="50716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73941" y="9350996"/>
            <a:ext cx="2562695" cy="50716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11810" cy="1005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311810" cy="1005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353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14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15469" y="560833"/>
            <a:ext cx="2598831" cy="821392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29" y="560833"/>
            <a:ext cx="8520625" cy="821392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27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7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10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1" y="0"/>
            <a:ext cx="3096103" cy="100584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223" y="1575038"/>
            <a:ext cx="9005778" cy="5961453"/>
          </a:xfrm>
        </p:spPr>
        <p:txBody>
          <a:bodyPr anchor="b">
            <a:normAutofit/>
          </a:bodyPr>
          <a:lstStyle>
            <a:lvl1pPr>
              <a:defRPr sz="9240" spc="88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224" y="7567681"/>
            <a:ext cx="7719237" cy="13949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200" b="1" i="0" cap="all" spc="440" baseline="0">
                <a:solidFill>
                  <a:schemeClr val="accent1"/>
                </a:solidFill>
              </a:defRPr>
            </a:lvl1pPr>
            <a:lvl2pPr marL="50293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63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94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726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57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89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451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60202" y="9350996"/>
            <a:ext cx="1643341" cy="5110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06970" y="9350996"/>
            <a:ext cx="4526280" cy="50716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6678" y="9350996"/>
            <a:ext cx="1636323" cy="50716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Freeform 11"/>
          <p:cNvSpPr/>
          <p:nvPr/>
        </p:nvSpPr>
        <p:spPr bwMode="auto">
          <a:xfrm>
            <a:off x="961820" y="0"/>
            <a:ext cx="1810863" cy="100584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3096103" cy="100584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6244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352800"/>
            <a:ext cx="5270602" cy="5308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2574" y="3352800"/>
            <a:ext cx="5270602" cy="5308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826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1" y="558802"/>
            <a:ext cx="11189970" cy="219049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354" y="3226131"/>
            <a:ext cx="5297424" cy="92770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640" b="1" cap="all" spc="220" baseline="0">
                <a:solidFill>
                  <a:schemeClr val="tx2"/>
                </a:solidFill>
              </a:defRPr>
            </a:lvl1pPr>
            <a:lvl2pPr marL="502931" indent="0">
              <a:buNone/>
              <a:defRPr sz="2200" b="1"/>
            </a:lvl2pPr>
            <a:lvl3pPr marL="1005863" indent="0">
              <a:buNone/>
              <a:defRPr sz="1980" b="1"/>
            </a:lvl3pPr>
            <a:lvl4pPr marL="1508794" indent="0">
              <a:buNone/>
              <a:defRPr sz="1760" b="1"/>
            </a:lvl4pPr>
            <a:lvl5pPr marL="2011726" indent="0">
              <a:buNone/>
              <a:defRPr sz="1760" b="1"/>
            </a:lvl5pPr>
            <a:lvl6pPr marL="2514657" indent="0">
              <a:buNone/>
              <a:defRPr sz="1760" b="1"/>
            </a:lvl6pPr>
            <a:lvl7pPr marL="3017589" indent="0">
              <a:buNone/>
              <a:defRPr sz="1760" b="1"/>
            </a:lvl7pPr>
            <a:lvl8pPr marL="3520520" indent="0">
              <a:buNone/>
              <a:defRPr sz="1760" b="1"/>
            </a:lvl8pPr>
            <a:lvl9pPr marL="4023451" indent="0">
              <a:buNone/>
              <a:defRPr sz="17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1354" y="4266683"/>
            <a:ext cx="5297424" cy="439471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7250" y="3226131"/>
            <a:ext cx="5297424" cy="92770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640" b="1" cap="all" spc="220" baseline="0">
                <a:solidFill>
                  <a:schemeClr val="tx2"/>
                </a:solidFill>
              </a:defRPr>
            </a:lvl1pPr>
            <a:lvl2pPr marL="502931" indent="0">
              <a:buNone/>
              <a:defRPr sz="2200" b="1"/>
            </a:lvl2pPr>
            <a:lvl3pPr marL="1005863" indent="0">
              <a:buNone/>
              <a:defRPr sz="1980" b="1"/>
            </a:lvl3pPr>
            <a:lvl4pPr marL="1508794" indent="0">
              <a:buNone/>
              <a:defRPr sz="1760" b="1"/>
            </a:lvl4pPr>
            <a:lvl5pPr marL="2011726" indent="0">
              <a:buNone/>
              <a:defRPr sz="1760" b="1"/>
            </a:lvl5pPr>
            <a:lvl6pPr marL="2514657" indent="0">
              <a:buNone/>
              <a:defRPr sz="1760" b="1"/>
            </a:lvl6pPr>
            <a:lvl7pPr marL="3017589" indent="0">
              <a:buNone/>
              <a:defRPr sz="1760" b="1"/>
            </a:lvl7pPr>
            <a:lvl8pPr marL="3520520" indent="0">
              <a:buNone/>
              <a:defRPr sz="1760" b="1"/>
            </a:lvl8pPr>
            <a:lvl9pPr marL="4023451" indent="0">
              <a:buNone/>
              <a:defRPr sz="17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7250" y="4266683"/>
            <a:ext cx="5297424" cy="439471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184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5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50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8128794" y="0"/>
            <a:ext cx="5282407" cy="100584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1674" y="670561"/>
            <a:ext cx="3401326" cy="175511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640" b="1" i="0" cap="all" spc="33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556" y="1349886"/>
            <a:ext cx="6774261" cy="7311515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1674" y="2553959"/>
            <a:ext cx="3401326" cy="610744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760"/>
              </a:spcBef>
              <a:buNone/>
              <a:defRPr sz="2053" baseline="0">
                <a:solidFill>
                  <a:schemeClr val="bg2"/>
                </a:solidFill>
              </a:defRPr>
            </a:lvl1pPr>
            <a:lvl2pPr marL="502931" indent="0">
              <a:buNone/>
              <a:defRPr sz="1540"/>
            </a:lvl2pPr>
            <a:lvl3pPr marL="1005863" indent="0">
              <a:buNone/>
              <a:defRPr sz="1320"/>
            </a:lvl3pPr>
            <a:lvl4pPr marL="1508794" indent="0">
              <a:buNone/>
              <a:defRPr sz="1100"/>
            </a:lvl4pPr>
            <a:lvl5pPr marL="2011726" indent="0">
              <a:buNone/>
              <a:defRPr sz="1100"/>
            </a:lvl5pPr>
            <a:lvl6pPr marL="2514657" indent="0">
              <a:buNone/>
              <a:defRPr sz="1100"/>
            </a:lvl6pPr>
            <a:lvl7pPr marL="3017589" indent="0">
              <a:buNone/>
              <a:defRPr sz="1100"/>
            </a:lvl7pPr>
            <a:lvl8pPr marL="3520520" indent="0">
              <a:buNone/>
              <a:defRPr sz="1100"/>
            </a:lvl8pPr>
            <a:lvl9pPr marL="4023451" indent="0">
              <a:buNone/>
              <a:defRPr sz="11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1557" y="9350996"/>
            <a:ext cx="1356690" cy="51107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13983" y="9350996"/>
            <a:ext cx="3830397" cy="507167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60116" y="9350996"/>
            <a:ext cx="1355702" cy="507167"/>
          </a:xfrm>
        </p:spPr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11810" cy="100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311810" cy="100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5794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1811" y="2"/>
            <a:ext cx="8091144" cy="10058399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31" indent="0">
              <a:buNone/>
              <a:defRPr sz="3080"/>
            </a:lvl2pPr>
            <a:lvl3pPr marL="1005863" indent="0">
              <a:buNone/>
              <a:defRPr sz="2640"/>
            </a:lvl3pPr>
            <a:lvl4pPr marL="1508794" indent="0">
              <a:buNone/>
              <a:defRPr sz="2200"/>
            </a:lvl4pPr>
            <a:lvl5pPr marL="2011726" indent="0">
              <a:buNone/>
              <a:defRPr sz="2200"/>
            </a:lvl5pPr>
            <a:lvl6pPr marL="2514657" indent="0">
              <a:buNone/>
              <a:defRPr sz="2200"/>
            </a:lvl6pPr>
            <a:lvl7pPr marL="3017589" indent="0">
              <a:buNone/>
              <a:defRPr sz="2200"/>
            </a:lvl7pPr>
            <a:lvl8pPr marL="3520520" indent="0">
              <a:buNone/>
              <a:defRPr sz="2200"/>
            </a:lvl8pPr>
            <a:lvl9pPr marL="4023451" indent="0">
              <a:buNone/>
              <a:defRPr sz="2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8128794" y="0"/>
            <a:ext cx="5282407" cy="100584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311810" cy="100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1672" y="670560"/>
            <a:ext cx="3401329" cy="1755116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640" b="1" i="0" spc="33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1672" y="2553959"/>
            <a:ext cx="3401329" cy="610744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760"/>
              </a:spcBef>
              <a:buNone/>
              <a:defRPr sz="2053" baseline="0">
                <a:solidFill>
                  <a:schemeClr val="bg2"/>
                </a:solidFill>
              </a:defRPr>
            </a:lvl1pPr>
            <a:lvl2pPr marL="502931" indent="0">
              <a:buNone/>
              <a:defRPr sz="1540"/>
            </a:lvl2pPr>
            <a:lvl3pPr marL="1005863" indent="0">
              <a:buNone/>
              <a:defRPr sz="1320"/>
            </a:lvl3pPr>
            <a:lvl4pPr marL="1508794" indent="0">
              <a:buNone/>
              <a:defRPr sz="1100"/>
            </a:lvl4pPr>
            <a:lvl5pPr marL="2011726" indent="0">
              <a:buNone/>
              <a:defRPr sz="1100"/>
            </a:lvl5pPr>
            <a:lvl6pPr marL="2514657" indent="0">
              <a:buNone/>
              <a:defRPr sz="1100"/>
            </a:lvl6pPr>
            <a:lvl7pPr marL="3017589" indent="0">
              <a:buNone/>
              <a:defRPr sz="1100"/>
            </a:lvl7pPr>
            <a:lvl8pPr marL="3520520" indent="0">
              <a:buNone/>
              <a:defRPr sz="1100"/>
            </a:lvl8pPr>
            <a:lvl9pPr marL="4023451" indent="0">
              <a:buNone/>
              <a:defRPr sz="11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2546" y="9350996"/>
            <a:ext cx="1355702" cy="51107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13983" y="9350996"/>
            <a:ext cx="3830397" cy="507167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42358" y="9350996"/>
            <a:ext cx="1389608" cy="507167"/>
          </a:xfrm>
        </p:spPr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311810" cy="100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122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6845" y="560831"/>
            <a:ext cx="11196155" cy="21884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845" y="3352804"/>
            <a:ext cx="11196155" cy="527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6845" y="9350996"/>
            <a:ext cx="2562695" cy="511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2460" y="9350996"/>
            <a:ext cx="4526280" cy="507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1662" y="9350996"/>
            <a:ext cx="3101339" cy="507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3099390" y="0"/>
            <a:ext cx="311810" cy="100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13099390" y="0"/>
            <a:ext cx="311810" cy="100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995999" cy="100584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5741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l" defTabSz="1005863" rtl="0" eaLnBrk="1" latinLnBrk="0" hangingPunct="1">
        <a:lnSpc>
          <a:spcPct val="90000"/>
        </a:lnSpc>
        <a:spcBef>
          <a:spcPct val="0"/>
        </a:spcBef>
        <a:buNone/>
        <a:defRPr sz="7480" kern="1200" cap="all" spc="2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005863" rtl="0" eaLnBrk="1" latinLnBrk="0" hangingPunct="1">
        <a:lnSpc>
          <a:spcPct val="110000"/>
        </a:lnSpc>
        <a:spcBef>
          <a:spcPts val="1027"/>
        </a:spcBef>
        <a:buClr>
          <a:schemeClr val="tx2"/>
        </a:buClr>
        <a:buFont typeface="Arial" panose="020B0604020202020204" pitchFamily="34" charset="0"/>
        <a:buChar char="•"/>
        <a:defRPr sz="29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005863" indent="-335288" algn="l" defTabSz="1005863" rtl="0" eaLnBrk="1" latinLnBrk="0" hangingPunct="1">
        <a:lnSpc>
          <a:spcPct val="110000"/>
        </a:lnSpc>
        <a:spcBef>
          <a:spcPts val="1027"/>
        </a:spcBef>
        <a:buClr>
          <a:schemeClr val="tx2"/>
        </a:buClr>
        <a:buFont typeface="Gill Sans MT" panose="020B0502020104020203" pitchFamily="34" charset="0"/>
        <a:buChar char="–"/>
        <a:defRPr sz="264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676438" indent="-335288" algn="l" defTabSz="1005863" rtl="0" eaLnBrk="1" latinLnBrk="0" hangingPunct="1">
        <a:lnSpc>
          <a:spcPct val="110000"/>
        </a:lnSpc>
        <a:spcBef>
          <a:spcPts val="1027"/>
        </a:spcBef>
        <a:buClr>
          <a:schemeClr val="tx2"/>
        </a:buClr>
        <a:buFont typeface="Arial" panose="020B0604020202020204" pitchFamily="34" charset="0"/>
        <a:buChar char="•"/>
        <a:defRPr sz="234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347013" indent="-335288" algn="l" defTabSz="1005863" rtl="0" eaLnBrk="1" latinLnBrk="0" hangingPunct="1">
        <a:lnSpc>
          <a:spcPct val="110000"/>
        </a:lnSpc>
        <a:spcBef>
          <a:spcPts val="1027"/>
        </a:spcBef>
        <a:buClr>
          <a:schemeClr val="tx2"/>
        </a:buClr>
        <a:buFont typeface="Gill Sans MT" panose="020B0502020104020203" pitchFamily="34" charset="0"/>
        <a:buChar char="–"/>
        <a:defRPr sz="205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3017589" indent="-335288" algn="l" defTabSz="1005863" rtl="0" eaLnBrk="1" latinLnBrk="0" hangingPunct="1">
        <a:lnSpc>
          <a:spcPct val="110000"/>
        </a:lnSpc>
        <a:spcBef>
          <a:spcPts val="1027"/>
        </a:spcBef>
        <a:buClr>
          <a:schemeClr val="tx2"/>
        </a:buClr>
        <a:buFont typeface="Arial" panose="020B0604020202020204" pitchFamily="34" charset="0"/>
        <a:buChar char="•"/>
        <a:defRPr sz="205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688164" indent="-335288" algn="l" defTabSz="1005863" rtl="0" eaLnBrk="1" latinLnBrk="0" hangingPunct="1">
        <a:lnSpc>
          <a:spcPct val="110000"/>
        </a:lnSpc>
        <a:spcBef>
          <a:spcPts val="1027"/>
        </a:spcBef>
        <a:buClr>
          <a:schemeClr val="tx2"/>
        </a:buClr>
        <a:buFont typeface="Gill Sans MT" panose="020B0502020104020203" pitchFamily="34" charset="0"/>
        <a:buChar char="–"/>
        <a:defRPr sz="205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358739" indent="-335288" algn="l" defTabSz="1005863" rtl="0" eaLnBrk="1" latinLnBrk="0" hangingPunct="1">
        <a:lnSpc>
          <a:spcPct val="110000"/>
        </a:lnSpc>
        <a:spcBef>
          <a:spcPts val="1027"/>
        </a:spcBef>
        <a:buClr>
          <a:schemeClr val="tx2"/>
        </a:buClr>
        <a:buFont typeface="Arial" panose="020B0604020202020204" pitchFamily="34" charset="0"/>
        <a:buChar char="•"/>
        <a:defRPr sz="205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5029314" indent="-335288" algn="l" defTabSz="1005863" rtl="0" eaLnBrk="1" latinLnBrk="0" hangingPunct="1">
        <a:lnSpc>
          <a:spcPct val="110000"/>
        </a:lnSpc>
        <a:spcBef>
          <a:spcPts val="1027"/>
        </a:spcBef>
        <a:buClr>
          <a:schemeClr val="tx2"/>
        </a:buClr>
        <a:buFont typeface="Gill Sans MT" panose="020B0502020104020203" pitchFamily="34" charset="0"/>
        <a:buChar char="–"/>
        <a:defRPr sz="2053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699890" indent="-335288" algn="l" defTabSz="1005863" rtl="0" eaLnBrk="1" latinLnBrk="0" hangingPunct="1">
        <a:lnSpc>
          <a:spcPct val="110000"/>
        </a:lnSpc>
        <a:spcBef>
          <a:spcPts val="1027"/>
        </a:spcBef>
        <a:buClr>
          <a:schemeClr val="tx2"/>
        </a:buClr>
        <a:buFont typeface="Arial" panose="020B0604020202020204" pitchFamily="34" charset="0"/>
        <a:buChar char="•"/>
        <a:defRPr sz="2053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6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31" algn="l" defTabSz="100586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63" algn="l" defTabSz="100586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94" algn="l" defTabSz="100586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726" algn="l" defTabSz="100586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7" algn="l" defTabSz="100586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89" algn="l" defTabSz="100586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520" algn="l" defTabSz="100586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451" algn="l" defTabSz="1005863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0114A-2E05-4861-A93A-7A1BD6306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PHASE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24DDDF-CC13-4EE4-9C45-F904DF320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GROUPE 4</a:t>
            </a:r>
          </a:p>
        </p:txBody>
      </p:sp>
    </p:spTree>
    <p:extLst>
      <p:ext uri="{BB962C8B-B14F-4D97-AF65-F5344CB8AC3E}">
        <p14:creationId xmlns:p14="http://schemas.microsoft.com/office/powerpoint/2010/main" val="39674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6800" y="228600"/>
            <a:ext cx="2971800" cy="329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8">
              <a:spcBef>
                <a:spcPts val="110"/>
              </a:spcBef>
            </a:pPr>
            <a:r>
              <a:rPr lang="fr-FR" sz="2050" dirty="0">
                <a:latin typeface="Verdana"/>
                <a:cs typeface="Verdana"/>
              </a:rPr>
              <a:t>1. Outils d'Analyse 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697877"/>
            <a:ext cx="12877800" cy="93605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8">
              <a:spcBef>
                <a:spcPts val="95"/>
              </a:spcBef>
            </a:pPr>
            <a:r>
              <a:rPr lang="fr-FR" b="1" spc="65" dirty="0">
                <a:latin typeface="Verdana"/>
                <a:cs typeface="Verdana"/>
              </a:rPr>
              <a:t>1.1 Analyse SWOT </a:t>
            </a:r>
          </a:p>
          <a:p>
            <a:pPr marL="12698">
              <a:spcBef>
                <a:spcPts val="95"/>
              </a:spcBef>
            </a:pPr>
            <a:endParaRPr lang="fr-FR" b="1" spc="65" dirty="0">
              <a:latin typeface="Verdana"/>
              <a:cs typeface="Calibri"/>
            </a:endParaRPr>
          </a:p>
          <a:p>
            <a:pPr marL="12698">
              <a:spcBef>
                <a:spcPts val="95"/>
              </a:spcBef>
            </a:pPr>
            <a:r>
              <a:rPr lang="fr-FR" sz="1600" b="1" spc="65" dirty="0">
                <a:latin typeface="Verdana"/>
                <a:cs typeface="Calibri"/>
              </a:rPr>
              <a:t>1. Forces : </a:t>
            </a:r>
          </a:p>
          <a:p>
            <a:pPr marL="41269">
              <a:spcBef>
                <a:spcPts val="915"/>
              </a:spcBef>
            </a:pPr>
            <a:r>
              <a:rPr lang="fr-FR" sz="1400" b="1" dirty="0">
                <a:latin typeface="Calibri"/>
                <a:cs typeface="Calibri"/>
              </a:rPr>
              <a:t>Quels sont les points forts de votre solution ? 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latin typeface="Calibri"/>
                <a:cs typeface="Calibri"/>
              </a:rPr>
              <a:t>Utilisation de capteurs de présence, de température et d'humidité pour une gestion intelligente de l'énergie.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latin typeface="Calibri"/>
                <a:cs typeface="Calibri"/>
              </a:rPr>
              <a:t>Alimentation par énergie solaire, ce qui réduit la dépendance aux sources d'énergie non renouvelables.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latin typeface="Calibri"/>
                <a:cs typeface="Calibri"/>
              </a:rPr>
              <a:t>Réduction des coûts énergétiques pour les foyers et les entreprises.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latin typeface="Calibri"/>
                <a:cs typeface="Calibri"/>
              </a:rPr>
              <a:t>Impact environnemental minimisé grâce à une consommation énergétique durable.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endParaRPr lang="fr-FR" sz="1400" dirty="0">
              <a:latin typeface="Calibri"/>
              <a:cs typeface="Calibri"/>
            </a:endParaRPr>
          </a:p>
          <a:p>
            <a:pPr marL="41269">
              <a:spcBef>
                <a:spcPts val="915"/>
              </a:spcBef>
            </a:pPr>
            <a:r>
              <a:rPr lang="fr-FR" sz="1400" b="1" dirty="0">
                <a:latin typeface="Calibri"/>
                <a:cs typeface="Calibri"/>
              </a:rPr>
              <a:t>Quels avantages compétitifs possédez-vous ? 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latin typeface="Calibri"/>
                <a:cs typeface="Calibri"/>
              </a:rPr>
              <a:t>Technologie innovante et respectueuse de l'environnement.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latin typeface="Calibri"/>
                <a:cs typeface="Calibri"/>
              </a:rPr>
              <a:t>Potentiel de réduction significative des coûts énergétiques.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latin typeface="Calibri"/>
                <a:cs typeface="Calibri"/>
              </a:rPr>
              <a:t>Adaptabilité aux besoins spécifiques des foyers et des entreprises.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endParaRPr lang="fr-FR" sz="1400" dirty="0">
              <a:latin typeface="Calibri"/>
              <a:cs typeface="Calibri"/>
            </a:endParaRPr>
          </a:p>
          <a:p>
            <a:pPr marL="41269">
              <a:spcBef>
                <a:spcPts val="915"/>
              </a:spcBef>
            </a:pPr>
            <a:r>
              <a:rPr lang="fr-FR" sz="1400" b="1" dirty="0">
                <a:latin typeface="Calibri"/>
                <a:cs typeface="Calibri"/>
              </a:rPr>
              <a:t>Comment votre solution est-elle perçue par le public cible ? 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latin typeface="Calibri"/>
                <a:cs typeface="Calibri"/>
              </a:rPr>
              <a:t>Positivement perçue comme une solution écologique et économique.</a:t>
            </a:r>
          </a:p>
          <a:p>
            <a:pPr marL="41269">
              <a:spcBef>
                <a:spcPts val="915"/>
              </a:spcBef>
            </a:pPr>
            <a:endParaRPr lang="fr-FR" sz="1400" b="1" dirty="0">
              <a:latin typeface="Calibri"/>
              <a:cs typeface="Calibri"/>
            </a:endParaRPr>
          </a:p>
          <a:p>
            <a:pPr marL="12698">
              <a:spcBef>
                <a:spcPts val="95"/>
              </a:spcBef>
            </a:pPr>
            <a:r>
              <a:rPr lang="fr-FR" sz="1600" b="1" spc="65" dirty="0">
                <a:latin typeface="Verdana"/>
                <a:cs typeface="Calibri"/>
              </a:rPr>
              <a:t>2. Faiblesses : </a:t>
            </a:r>
          </a:p>
          <a:p>
            <a:pPr marL="41269">
              <a:spcBef>
                <a:spcPts val="915"/>
              </a:spcBef>
            </a:pPr>
            <a:r>
              <a:rPr lang="fr-FR" sz="1400" b="1" dirty="0">
                <a:latin typeface="Calibri"/>
                <a:cs typeface="Calibri"/>
              </a:rPr>
              <a:t>Quelles sont les limites actuelles de votre projet ? 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latin typeface="Calibri"/>
                <a:cs typeface="Calibri"/>
              </a:rPr>
              <a:t>Dépendance à l'énergie solaire, qui peut être limitée par les conditions météorologiques.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latin typeface="Calibri"/>
                <a:cs typeface="Calibri"/>
              </a:rPr>
              <a:t>Coût initial d'installation potentiellement élevé.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endParaRPr lang="fr-FR" sz="1400" dirty="0">
              <a:latin typeface="Calibri"/>
              <a:cs typeface="Calibri"/>
            </a:endParaRPr>
          </a:p>
          <a:p>
            <a:pPr marL="41269">
              <a:spcBef>
                <a:spcPts val="915"/>
              </a:spcBef>
            </a:pPr>
            <a:r>
              <a:rPr lang="fr-FR" sz="1400" b="1" dirty="0">
                <a:latin typeface="Calibri"/>
                <a:cs typeface="Calibri"/>
              </a:rPr>
              <a:t>Quelles fonctionnalités ou ressources manquent à votre solution ? 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latin typeface="Calibri"/>
                <a:cs typeface="Calibri"/>
              </a:rPr>
              <a:t>Intégration avec d'autres systèmes de gestion de l'énergie.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latin typeface="Calibri"/>
                <a:cs typeface="Calibri"/>
              </a:rPr>
              <a:t>Support technique et maintenance continue.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endParaRPr lang="fr-FR" sz="1400" dirty="0">
              <a:latin typeface="Calibri"/>
              <a:cs typeface="Calibri"/>
            </a:endParaRPr>
          </a:p>
          <a:p>
            <a:pPr marL="41269">
              <a:spcBef>
                <a:spcPts val="915"/>
              </a:spcBef>
            </a:pPr>
            <a:r>
              <a:rPr lang="fr-FR" sz="1400" b="1" dirty="0">
                <a:latin typeface="Calibri"/>
                <a:cs typeface="Calibri"/>
              </a:rPr>
              <a:t>Y a-t-il des faiblesses technologiques ou organisationnelles ? 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latin typeface="Calibri"/>
                <a:cs typeface="Calibri"/>
              </a:rPr>
              <a:t>Besoin de développement et de tests supplémentaires pour garantir la fiabilité du système.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latin typeface="Calibri"/>
                <a:cs typeface="Calibri"/>
              </a:rPr>
              <a:t>Formation nécessaire pour les utilisateurs finaux.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6800" y="228600"/>
            <a:ext cx="6305293" cy="329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8">
              <a:spcBef>
                <a:spcPts val="110"/>
              </a:spcBef>
            </a:pPr>
            <a:r>
              <a:rPr lang="fr-FR" sz="2050" dirty="0">
                <a:latin typeface="Verdana"/>
                <a:cs typeface="Verdana"/>
              </a:rPr>
              <a:t>1. Outils d'Analyse 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697504"/>
            <a:ext cx="12268200" cy="89992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69">
              <a:spcBef>
                <a:spcPts val="915"/>
              </a:spcBef>
            </a:pPr>
            <a:r>
              <a:rPr lang="fr-FR" b="1" spc="65" dirty="0">
                <a:latin typeface="Verdana"/>
                <a:cs typeface="Calibri"/>
              </a:rPr>
              <a:t>3. Opportunités : </a:t>
            </a:r>
          </a:p>
          <a:p>
            <a:pPr marL="41269">
              <a:spcBef>
                <a:spcPts val="915"/>
              </a:spcBef>
            </a:pPr>
            <a:r>
              <a:rPr lang="fr-FR" sz="1600" b="1" dirty="0">
                <a:latin typeface="Calibri"/>
                <a:cs typeface="Calibri"/>
              </a:rPr>
              <a:t>Quelles tendances du marché pouvez-vous exploiter ? 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600" dirty="0">
                <a:latin typeface="Calibri"/>
                <a:cs typeface="Calibri"/>
              </a:rPr>
              <a:t>Croissance de la demande pour des solutions énergétiques durables.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600" dirty="0">
                <a:latin typeface="Calibri"/>
                <a:cs typeface="Calibri"/>
              </a:rPr>
              <a:t>Sensibilisation accrue aux enjeux environnementaux.</a:t>
            </a:r>
          </a:p>
          <a:p>
            <a:pPr marL="41269">
              <a:spcBef>
                <a:spcPts val="915"/>
              </a:spcBef>
            </a:pPr>
            <a:endParaRPr lang="fr-FR" sz="1600" b="1" dirty="0">
              <a:latin typeface="Calibri"/>
              <a:cs typeface="Calibri"/>
            </a:endParaRPr>
          </a:p>
          <a:p>
            <a:pPr marL="41269">
              <a:spcBef>
                <a:spcPts val="915"/>
              </a:spcBef>
            </a:pPr>
            <a:r>
              <a:rPr lang="fr-FR" sz="1600" b="1" dirty="0">
                <a:latin typeface="Calibri"/>
                <a:cs typeface="Calibri"/>
              </a:rPr>
              <a:t>Quels segments de marché ne sont pas encore exploités ? 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600" dirty="0">
                <a:latin typeface="Calibri"/>
                <a:cs typeface="Calibri"/>
              </a:rPr>
              <a:t>Zones rurales et éloignées</a:t>
            </a:r>
          </a:p>
          <a:p>
            <a:pPr marL="41269">
              <a:spcBef>
                <a:spcPts val="915"/>
              </a:spcBef>
            </a:pPr>
            <a:endParaRPr lang="fr-FR" sz="1600" b="1" dirty="0">
              <a:latin typeface="Calibri"/>
              <a:cs typeface="Calibri"/>
            </a:endParaRPr>
          </a:p>
          <a:p>
            <a:pPr marL="41269">
              <a:spcBef>
                <a:spcPts val="915"/>
              </a:spcBef>
            </a:pPr>
            <a:r>
              <a:rPr lang="fr-FR" sz="1600" b="1" dirty="0">
                <a:latin typeface="Calibri"/>
                <a:cs typeface="Calibri"/>
              </a:rPr>
              <a:t>Comment les réglementations ou les subventions peuvent-elles jouer en votre </a:t>
            </a:r>
          </a:p>
          <a:p>
            <a:pPr marL="41269">
              <a:spcBef>
                <a:spcPts val="915"/>
              </a:spcBef>
            </a:pPr>
            <a:r>
              <a:rPr lang="fr-FR" sz="1600" b="1" dirty="0">
                <a:latin typeface="Calibri"/>
                <a:cs typeface="Calibri"/>
              </a:rPr>
              <a:t>faveur ? 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600" dirty="0">
                <a:latin typeface="Calibri"/>
                <a:cs typeface="Calibri"/>
              </a:rPr>
              <a:t>Subventions gouvernementales pour les projets d'énergie renouvelable.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600" dirty="0">
                <a:latin typeface="Calibri"/>
                <a:cs typeface="Calibri"/>
              </a:rPr>
              <a:t>Réglementations favorisant l'utilisation de technologies vertes.</a:t>
            </a:r>
          </a:p>
          <a:p>
            <a:pPr marL="41269">
              <a:spcBef>
                <a:spcPts val="915"/>
              </a:spcBef>
            </a:pPr>
            <a:endParaRPr lang="fr-FR" sz="1600" b="1" dirty="0">
              <a:latin typeface="Calibri"/>
              <a:cs typeface="Calibri"/>
            </a:endParaRPr>
          </a:p>
          <a:p>
            <a:pPr marL="41269">
              <a:spcBef>
                <a:spcPts val="915"/>
              </a:spcBef>
            </a:pPr>
            <a:r>
              <a:rPr lang="fr-FR" b="1" spc="65" dirty="0">
                <a:latin typeface="Verdana"/>
                <a:cs typeface="Calibri"/>
              </a:rPr>
              <a:t>4. Menaces : </a:t>
            </a:r>
          </a:p>
          <a:p>
            <a:pPr marL="41269">
              <a:spcBef>
                <a:spcPts val="915"/>
              </a:spcBef>
            </a:pPr>
            <a:r>
              <a:rPr lang="fr-FR" sz="1600" b="1" dirty="0">
                <a:latin typeface="Calibri"/>
                <a:cs typeface="Calibri"/>
              </a:rPr>
              <a:t>Quels risques externes doivent être anticipés ? 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600" dirty="0">
                <a:latin typeface="Calibri"/>
                <a:cs typeface="Calibri"/>
              </a:rPr>
              <a:t>Fluctuations des prix des composants technologiques.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600" dirty="0">
                <a:latin typeface="Calibri"/>
                <a:cs typeface="Calibri"/>
              </a:rPr>
              <a:t>Changements dans les politiques énergétiques.</a:t>
            </a:r>
          </a:p>
          <a:p>
            <a:pPr marL="41269">
              <a:spcBef>
                <a:spcPts val="915"/>
              </a:spcBef>
            </a:pPr>
            <a:endParaRPr lang="fr-FR" sz="1600" b="1" dirty="0">
              <a:latin typeface="Calibri"/>
              <a:cs typeface="Calibri"/>
            </a:endParaRPr>
          </a:p>
          <a:p>
            <a:pPr marL="41269">
              <a:spcBef>
                <a:spcPts val="915"/>
              </a:spcBef>
            </a:pPr>
            <a:r>
              <a:rPr lang="fr-FR" sz="1600" b="1" dirty="0">
                <a:latin typeface="Calibri"/>
                <a:cs typeface="Calibri"/>
              </a:rPr>
              <a:t>Qui sont vos concurrents directs et indirects ? 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600" dirty="0">
                <a:latin typeface="Calibri"/>
                <a:cs typeface="Calibri"/>
              </a:rPr>
              <a:t>Autres fournisseurs de solutions énergétiques intelligentes.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600" dirty="0">
                <a:latin typeface="Calibri"/>
                <a:cs typeface="Calibri"/>
              </a:rPr>
              <a:t>Entreprises proposant des systèmes de gestion de l'énergie traditionnels.</a:t>
            </a:r>
          </a:p>
          <a:p>
            <a:pPr marL="41269">
              <a:spcBef>
                <a:spcPts val="915"/>
              </a:spcBef>
            </a:pPr>
            <a:endParaRPr lang="fr-FR" sz="1600" b="1" dirty="0">
              <a:latin typeface="Calibri"/>
              <a:cs typeface="Calibri"/>
            </a:endParaRPr>
          </a:p>
          <a:p>
            <a:pPr marL="41269">
              <a:spcBef>
                <a:spcPts val="915"/>
              </a:spcBef>
            </a:pPr>
            <a:r>
              <a:rPr lang="fr-FR" sz="1600" b="1" dirty="0">
                <a:latin typeface="Calibri"/>
                <a:cs typeface="Calibri"/>
              </a:rPr>
              <a:t>o Existe-t-il des barrières à l'entrée ou des changements réglementaires </a:t>
            </a:r>
          </a:p>
          <a:p>
            <a:pPr marL="41269">
              <a:spcBef>
                <a:spcPts val="915"/>
              </a:spcBef>
            </a:pPr>
            <a:r>
              <a:rPr lang="fr-FR" sz="1600" b="1" dirty="0">
                <a:latin typeface="Calibri"/>
                <a:cs typeface="Calibri"/>
              </a:rPr>
              <a:t>imminents ?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600" dirty="0">
                <a:latin typeface="Calibri"/>
                <a:cs typeface="Calibri"/>
              </a:rPr>
              <a:t>Changements réglementaires pouvant affecter les subventions ou les incitations fiscales.</a:t>
            </a:r>
          </a:p>
        </p:txBody>
      </p:sp>
    </p:spTree>
    <p:extLst>
      <p:ext uri="{BB962C8B-B14F-4D97-AF65-F5344CB8AC3E}">
        <p14:creationId xmlns:p14="http://schemas.microsoft.com/office/powerpoint/2010/main" val="383539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295400"/>
            <a:ext cx="11963399" cy="81067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8">
              <a:spcBef>
                <a:spcPts val="95"/>
              </a:spcBef>
            </a:pPr>
            <a:r>
              <a:rPr lang="fr-FR" b="1" spc="65" dirty="0">
                <a:latin typeface="Verdana"/>
              </a:rPr>
              <a:t>1.2 Modèle des 5 Forces de Porter </a:t>
            </a:r>
          </a:p>
          <a:p>
            <a:pPr marL="12698">
              <a:spcBef>
                <a:spcPts val="95"/>
              </a:spcBef>
            </a:pPr>
            <a:endParaRPr lang="fr-FR" sz="1600" b="1" spc="65" dirty="0">
              <a:latin typeface="Verdana"/>
              <a:cs typeface="Calibri"/>
            </a:endParaRPr>
          </a:p>
          <a:p>
            <a:pPr marL="12698" indent="-342900">
              <a:spcBef>
                <a:spcPts val="95"/>
              </a:spcBef>
              <a:buAutoNum type="arabicPeriod"/>
            </a:pPr>
            <a:r>
              <a:rPr lang="fr-FR" sz="1600" b="1" spc="65" dirty="0">
                <a:latin typeface="Verdana"/>
                <a:cs typeface="Calibri"/>
              </a:rPr>
              <a:t>Pouvoir de négociation des fournisseurs: </a:t>
            </a:r>
          </a:p>
          <a:p>
            <a:pPr marL="12698">
              <a:lnSpc>
                <a:spcPct val="150000"/>
              </a:lnSpc>
              <a:spcBef>
                <a:spcPts val="915"/>
              </a:spcBef>
            </a:pPr>
            <a:r>
              <a:rPr lang="fr-FR" sz="1600" b="1" dirty="0">
                <a:latin typeface="Calibri"/>
                <a:cs typeface="Calibri"/>
              </a:rPr>
              <a:t>Quels sont les principaux fournisseurs ? 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600" dirty="0">
                <a:latin typeface="Calibri"/>
                <a:cs typeface="Calibri"/>
              </a:rPr>
              <a:t>Principaux fournisseurs : Fabricants de capteurs, fournisseurs de panneaux solaires.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endParaRPr lang="fr-FR" sz="1600" dirty="0">
              <a:latin typeface="Calibri"/>
              <a:cs typeface="Calibri"/>
            </a:endParaRPr>
          </a:p>
          <a:p>
            <a:pPr marL="41269">
              <a:spcBef>
                <a:spcPts val="915"/>
              </a:spcBef>
            </a:pPr>
            <a:r>
              <a:rPr lang="fr-FR" sz="1600" b="1" dirty="0">
                <a:latin typeface="Calibri"/>
                <a:cs typeface="Calibri"/>
              </a:rPr>
              <a:t>Sont-ils en position dominante ou existe-t-il des alternatives ? </a:t>
            </a:r>
            <a:endParaRPr lang="fr-FR" sz="1600" dirty="0">
              <a:latin typeface="Calibri"/>
              <a:cs typeface="Calibri"/>
            </a:endParaRP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600" dirty="0">
                <a:latin typeface="Calibri"/>
                <a:cs typeface="Calibri"/>
              </a:rPr>
              <a:t>Certains fournisseurs peuvent avoir une position dominante en raison de la qualité ou de l'innovation</a:t>
            </a:r>
          </a:p>
          <a:p>
            <a:pPr marL="12698">
              <a:spcBef>
                <a:spcPts val="95"/>
              </a:spcBef>
            </a:pPr>
            <a:endParaRPr lang="fr-FR" sz="1600" b="1" dirty="0">
              <a:latin typeface="Calibri"/>
              <a:cs typeface="Calibri"/>
            </a:endParaRPr>
          </a:p>
          <a:p>
            <a:pPr marL="12698">
              <a:spcBef>
                <a:spcPts val="915"/>
              </a:spcBef>
            </a:pPr>
            <a:r>
              <a:rPr lang="fr-FR" sz="1600" b="1" spc="65" dirty="0">
                <a:latin typeface="Verdana"/>
                <a:cs typeface="Calibri"/>
              </a:rPr>
              <a:t>2. Pouvoir de négociation des clients: </a:t>
            </a:r>
          </a:p>
          <a:p>
            <a:pPr marL="41269">
              <a:spcBef>
                <a:spcPts val="915"/>
              </a:spcBef>
            </a:pPr>
            <a:r>
              <a:rPr lang="fr-FR" sz="1600" b="1" dirty="0">
                <a:latin typeface="Calibri"/>
                <a:cs typeface="Calibri"/>
              </a:rPr>
              <a:t>Les clients ont-ils un fort pouvoir de négociation ? 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600" dirty="0">
                <a:latin typeface="Calibri"/>
                <a:cs typeface="Calibri"/>
              </a:rPr>
              <a:t>Les clients peuvent avoir un fort pouvoir de négociation en raison de la disponibilité d'alternatives.</a:t>
            </a:r>
          </a:p>
          <a:p>
            <a:pPr marL="41269">
              <a:spcBef>
                <a:spcPts val="915"/>
              </a:spcBef>
            </a:pPr>
            <a:endParaRPr lang="fr-FR" sz="1600" b="1" dirty="0">
              <a:latin typeface="Calibri"/>
              <a:cs typeface="Calibri"/>
            </a:endParaRPr>
          </a:p>
          <a:p>
            <a:pPr marL="41269">
              <a:spcBef>
                <a:spcPts val="915"/>
              </a:spcBef>
            </a:pPr>
            <a:r>
              <a:rPr lang="fr-FR" sz="1600" b="1" dirty="0">
                <a:latin typeface="Calibri"/>
                <a:cs typeface="Calibri"/>
              </a:rPr>
              <a:t>Quels sont leurs critères principaux pour choisir votre solution ? </a:t>
            </a:r>
          </a:p>
          <a:p>
            <a:pPr marL="327019" indent="-285750">
              <a:spcBef>
                <a:spcPts val="915"/>
              </a:spcBef>
              <a:buFont typeface="Courier New" panose="02070309020205020404" pitchFamily="49" charset="0"/>
              <a:buChar char="o"/>
            </a:pPr>
            <a:r>
              <a:rPr lang="fr-FR" sz="1600" dirty="0">
                <a:latin typeface="Calibri"/>
                <a:cs typeface="Calibri"/>
              </a:rPr>
              <a:t>Coût, efficacité, impact environnemental, facilité d'utilisation.</a:t>
            </a:r>
          </a:p>
          <a:p>
            <a:pPr marL="41269">
              <a:spcBef>
                <a:spcPts val="915"/>
              </a:spcBef>
            </a:pPr>
            <a:endParaRPr lang="fr-FR" sz="1600" b="1" spc="65" dirty="0">
              <a:latin typeface="Verdana"/>
              <a:cs typeface="Calibri"/>
            </a:endParaRPr>
          </a:p>
          <a:p>
            <a:pPr marL="12698">
              <a:spcBef>
                <a:spcPts val="95"/>
              </a:spcBef>
            </a:pPr>
            <a:r>
              <a:rPr lang="fr-FR" sz="1600" b="1" spc="65" dirty="0">
                <a:latin typeface="Verdana"/>
                <a:cs typeface="Calibri"/>
              </a:rPr>
              <a:t>3. Menace des nouveaux entrants </a:t>
            </a:r>
          </a:p>
          <a:p>
            <a:pPr marL="12698">
              <a:spcBef>
                <a:spcPts val="95"/>
              </a:spcBef>
            </a:pPr>
            <a:endParaRPr lang="fr-FR" sz="1600" b="1" spc="65" dirty="0">
              <a:latin typeface="Verdana"/>
              <a:cs typeface="Calibri"/>
            </a:endParaRPr>
          </a:p>
          <a:p>
            <a:pPr marL="12698">
              <a:spcBef>
                <a:spcPts val="95"/>
              </a:spcBef>
            </a:pPr>
            <a:r>
              <a:rPr lang="fr-FR" sz="1600" b="1" dirty="0">
                <a:latin typeface="Calibri"/>
                <a:cs typeface="Calibri"/>
              </a:rPr>
              <a:t>Quelle est la facilité d’entrée sur ce marché pour de nouveaux acteurs ? </a:t>
            </a:r>
          </a:p>
          <a:p>
            <a:pPr marL="12698">
              <a:spcBef>
                <a:spcPts val="95"/>
              </a:spcBef>
            </a:pPr>
            <a:endParaRPr lang="fr-FR" sz="1600" b="1" dirty="0">
              <a:latin typeface="Calibri"/>
              <a:cs typeface="Calibri"/>
            </a:endParaRPr>
          </a:p>
          <a:p>
            <a:pPr marL="298448" indent="-285750"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fr-FR" sz="1600" dirty="0">
                <a:latin typeface="Calibri"/>
                <a:cs typeface="Calibri"/>
              </a:rPr>
              <a:t>L'entrée sur le marché peut être relativement accessible pour de nouveaux acteurs, en raison de l'innovation technologique rapide et de la demande croissante pour des solutions énergétiques durables.</a:t>
            </a:r>
          </a:p>
          <a:p>
            <a:pPr marL="298448" indent="-285750">
              <a:spcBef>
                <a:spcPts val="95"/>
              </a:spcBef>
              <a:buFont typeface="Courier New" panose="02070309020205020404" pitchFamily="49" charset="0"/>
              <a:buChar char="o"/>
            </a:pPr>
            <a:endParaRPr lang="fr-FR" sz="1600" dirty="0">
              <a:latin typeface="Calibri"/>
              <a:cs typeface="Calibri"/>
            </a:endParaRPr>
          </a:p>
          <a:p>
            <a:pPr marL="12698">
              <a:spcBef>
                <a:spcPts val="95"/>
              </a:spcBef>
            </a:pPr>
            <a:r>
              <a:rPr lang="fr-FR" sz="1600" b="1" dirty="0">
                <a:latin typeface="Calibri"/>
                <a:cs typeface="Calibri"/>
              </a:rPr>
              <a:t>Quelles barrières avez-vous identifiées ? </a:t>
            </a:r>
          </a:p>
          <a:p>
            <a:pPr marL="12698">
              <a:spcBef>
                <a:spcPts val="95"/>
              </a:spcBef>
            </a:pPr>
            <a:endParaRPr lang="fr-FR" sz="1600" b="1" dirty="0">
              <a:latin typeface="Calibri"/>
              <a:cs typeface="Calibri"/>
            </a:endParaRPr>
          </a:p>
          <a:p>
            <a:pPr marL="298448" indent="-285750"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fr-FR" sz="1600" dirty="0">
                <a:latin typeface="Calibri"/>
                <a:cs typeface="Calibri"/>
              </a:rPr>
              <a:t>Le Coût de développement, la technologie, la réglementation, la maintenance.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7B0DFF4-793E-427B-A6CA-70B981C2F603}"/>
              </a:ext>
            </a:extLst>
          </p:cNvPr>
          <p:cNvSpPr txBox="1"/>
          <p:nvPr/>
        </p:nvSpPr>
        <p:spPr>
          <a:xfrm>
            <a:off x="5562600" y="335726"/>
            <a:ext cx="2723893" cy="33989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8">
              <a:spcBef>
                <a:spcPts val="110"/>
              </a:spcBef>
            </a:pPr>
            <a:r>
              <a:rPr lang="fr-FR" sz="2050" dirty="0">
                <a:latin typeface="Verdana"/>
                <a:cs typeface="Verdana"/>
              </a:rPr>
              <a:t>1. Outils d'Analyse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295400"/>
            <a:ext cx="11963399" cy="38850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8">
              <a:spcBef>
                <a:spcPts val="95"/>
              </a:spcBef>
            </a:pPr>
            <a:r>
              <a:rPr lang="fr-FR" sz="1600" b="1" spc="65" dirty="0">
                <a:latin typeface="Verdana"/>
                <a:cs typeface="Calibri"/>
              </a:rPr>
              <a:t>4. Menace des produits/substituts </a:t>
            </a:r>
          </a:p>
          <a:p>
            <a:pPr marL="12698">
              <a:spcBef>
                <a:spcPts val="95"/>
              </a:spcBef>
            </a:pPr>
            <a:endParaRPr lang="fr-FR" sz="1600" b="1" spc="65" dirty="0">
              <a:latin typeface="Verdana"/>
              <a:cs typeface="Calibri"/>
            </a:endParaRPr>
          </a:p>
          <a:p>
            <a:pPr marL="12698">
              <a:spcBef>
                <a:spcPts val="95"/>
              </a:spcBef>
            </a:pPr>
            <a:r>
              <a:rPr lang="fr-FR" sz="1600" b="1" dirty="0">
                <a:latin typeface="Calibri"/>
                <a:cs typeface="Calibri"/>
              </a:rPr>
              <a:t>Existe-t-il des solutions alternatives qui répondent aux mêmes besoins ? </a:t>
            </a:r>
          </a:p>
          <a:p>
            <a:pPr marL="12698">
              <a:spcBef>
                <a:spcPts val="95"/>
              </a:spcBef>
            </a:pPr>
            <a:endParaRPr lang="fr-FR" sz="1600" b="1" dirty="0">
              <a:latin typeface="Calibri"/>
              <a:cs typeface="Calibri"/>
            </a:endParaRPr>
          </a:p>
          <a:p>
            <a:pPr marL="298448" indent="-285750"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fr-FR" sz="1600" dirty="0">
                <a:latin typeface="Calibri"/>
                <a:cs typeface="Calibri"/>
              </a:rPr>
              <a:t>Oui, l’utilisation d’autres systèmes de gestion de l'énergie, solutions énergétiques traditionnelles.</a:t>
            </a:r>
          </a:p>
          <a:p>
            <a:pPr marL="12698" indent="-285750">
              <a:spcBef>
                <a:spcPts val="95"/>
              </a:spcBef>
              <a:buFont typeface="Courier New" panose="02070309020205020404" pitchFamily="49" charset="0"/>
              <a:buChar char="o"/>
            </a:pPr>
            <a:endParaRPr lang="fr-FR" sz="1600" b="1" spc="65" dirty="0">
              <a:latin typeface="Verdana"/>
              <a:cs typeface="Calibri"/>
            </a:endParaRPr>
          </a:p>
          <a:p>
            <a:pPr marL="12698">
              <a:spcBef>
                <a:spcPts val="95"/>
              </a:spcBef>
            </a:pPr>
            <a:r>
              <a:rPr lang="fr-FR" sz="1600" b="1" spc="65" dirty="0">
                <a:latin typeface="Verdana"/>
                <a:cs typeface="Calibri"/>
              </a:rPr>
              <a:t>5. Concurrence intra-sectorielle </a:t>
            </a:r>
          </a:p>
          <a:p>
            <a:pPr marL="12698">
              <a:spcBef>
                <a:spcPts val="95"/>
              </a:spcBef>
            </a:pPr>
            <a:endParaRPr lang="fr-FR" sz="1600" b="1" spc="65" dirty="0">
              <a:latin typeface="Verdana"/>
              <a:cs typeface="Calibri"/>
            </a:endParaRPr>
          </a:p>
          <a:p>
            <a:pPr marL="12698">
              <a:spcBef>
                <a:spcPts val="95"/>
              </a:spcBef>
            </a:pPr>
            <a:r>
              <a:rPr lang="fr-FR" sz="1600" b="1" dirty="0">
                <a:latin typeface="Calibri"/>
                <a:cs typeface="Calibri"/>
              </a:rPr>
              <a:t>Quels sont les acteurs majeurs du secteur ? </a:t>
            </a:r>
          </a:p>
          <a:p>
            <a:pPr marL="12698">
              <a:spcBef>
                <a:spcPts val="95"/>
              </a:spcBef>
            </a:pPr>
            <a:endParaRPr lang="fr-FR" sz="1600" b="1" dirty="0">
              <a:latin typeface="Calibri"/>
              <a:cs typeface="Calibri"/>
            </a:endParaRPr>
          </a:p>
          <a:p>
            <a:pPr marL="298448" indent="-285750"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fr-FR" sz="1600" dirty="0">
                <a:latin typeface="Calibri"/>
                <a:cs typeface="Calibri"/>
              </a:rPr>
              <a:t>Grandes entreprises technologiques, startups innovantes</a:t>
            </a:r>
          </a:p>
          <a:p>
            <a:pPr marL="12698">
              <a:spcBef>
                <a:spcPts val="95"/>
              </a:spcBef>
            </a:pPr>
            <a:endParaRPr lang="fr-FR" sz="1600" b="1" dirty="0">
              <a:latin typeface="Calibri"/>
              <a:cs typeface="Calibri"/>
            </a:endParaRPr>
          </a:p>
          <a:p>
            <a:pPr marL="12698">
              <a:spcBef>
                <a:spcPts val="95"/>
              </a:spcBef>
            </a:pPr>
            <a:r>
              <a:rPr lang="fr-FR" sz="1600" b="1" dirty="0">
                <a:latin typeface="Calibri"/>
                <a:cs typeface="Calibri"/>
              </a:rPr>
              <a:t>Quelles sont leurs parts de marché et leurs stratégies principales ?</a:t>
            </a:r>
          </a:p>
          <a:p>
            <a:pPr marL="12698">
              <a:spcBef>
                <a:spcPts val="95"/>
              </a:spcBef>
            </a:pPr>
            <a:endParaRPr lang="fr-FR" sz="1600" b="1" dirty="0">
              <a:latin typeface="Calibri"/>
              <a:cs typeface="Calibri"/>
            </a:endParaRPr>
          </a:p>
          <a:p>
            <a:pPr marL="298448" indent="-285750">
              <a:spcBef>
                <a:spcPts val="95"/>
              </a:spcBef>
              <a:buFont typeface="Courier New" panose="02070309020205020404" pitchFamily="49" charset="0"/>
              <a:buChar char="o"/>
            </a:pPr>
            <a:r>
              <a:rPr lang="fr-FR" sz="1600" dirty="0"/>
              <a:t>Leurs parts de marché varient selon les innovations technologiques et les partenariats stratégiques.</a:t>
            </a:r>
            <a:endParaRPr lang="fr-FR" sz="1600" b="1" dirty="0">
              <a:latin typeface="Calibri"/>
              <a:cs typeface="Calibr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7B0DFF4-793E-427B-A6CA-70B981C2F603}"/>
              </a:ext>
            </a:extLst>
          </p:cNvPr>
          <p:cNvSpPr txBox="1"/>
          <p:nvPr/>
        </p:nvSpPr>
        <p:spPr>
          <a:xfrm>
            <a:off x="5562600" y="335726"/>
            <a:ext cx="2723893" cy="33989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8">
              <a:spcBef>
                <a:spcPts val="110"/>
              </a:spcBef>
            </a:pPr>
            <a:r>
              <a:rPr lang="fr-FR" sz="2050" dirty="0">
                <a:latin typeface="Verdana"/>
                <a:cs typeface="Verdana"/>
              </a:rPr>
              <a:t>1. Outils d'Analyse </a:t>
            </a:r>
          </a:p>
        </p:txBody>
      </p:sp>
    </p:spTree>
    <p:extLst>
      <p:ext uri="{BB962C8B-B14F-4D97-AF65-F5344CB8AC3E}">
        <p14:creationId xmlns:p14="http://schemas.microsoft.com/office/powerpoint/2010/main" val="222158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914291"/>
            <a:ext cx="11506200" cy="7475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1055"/>
              </a:spcBef>
              <a:tabLst>
                <a:tab pos="142855" algn="l"/>
              </a:tabLst>
            </a:pPr>
            <a:r>
              <a:rPr lang="fr-FR" sz="1600" b="1" spc="65" dirty="0">
                <a:latin typeface="Verdana"/>
                <a:cs typeface="Calibri"/>
              </a:rPr>
              <a:t>1. Segmentation du marché : </a:t>
            </a:r>
          </a:p>
          <a:p>
            <a:pPr marL="12699">
              <a:spcBef>
                <a:spcPts val="1055"/>
              </a:spcBef>
              <a:tabLst>
                <a:tab pos="142855" algn="l"/>
              </a:tabLst>
            </a:pPr>
            <a:r>
              <a:rPr lang="fr-FR" sz="1600" b="1" dirty="0">
                <a:latin typeface="Calibri"/>
                <a:cs typeface="Calibri"/>
              </a:rPr>
              <a:t>Quels sont les segments de clientèle identifiés ? </a:t>
            </a:r>
          </a:p>
          <a:p>
            <a:pPr marL="298449" indent="-285750">
              <a:spcBef>
                <a:spcPts val="1055"/>
              </a:spcBef>
              <a:buFont typeface="Courier New" panose="02070309020205020404" pitchFamily="49" charset="0"/>
              <a:buChar char="o"/>
              <a:tabLst>
                <a:tab pos="142855" algn="l"/>
              </a:tabLst>
            </a:pPr>
            <a:r>
              <a:rPr lang="fr-FR" sz="1600" dirty="0"/>
              <a:t>Segments de clientèle identifiés : Foyers, petites et moyennes entreprises, zones rurales.</a:t>
            </a:r>
            <a:endParaRPr lang="fr-FR" sz="1600" b="1" dirty="0">
              <a:latin typeface="Calibri"/>
              <a:cs typeface="Calibri"/>
            </a:endParaRPr>
          </a:p>
          <a:p>
            <a:pPr marL="12699">
              <a:spcBef>
                <a:spcPts val="1055"/>
              </a:spcBef>
              <a:tabLst>
                <a:tab pos="142855" algn="l"/>
              </a:tabLst>
            </a:pPr>
            <a:r>
              <a:rPr lang="fr-FR" sz="1600" b="1" dirty="0">
                <a:latin typeface="Calibri"/>
                <a:cs typeface="Calibri"/>
              </a:rPr>
              <a:t>Comment ces segments sont-ils priorisés ? </a:t>
            </a:r>
          </a:p>
          <a:p>
            <a:pPr marL="12699">
              <a:spcBef>
                <a:spcPts val="1055"/>
              </a:spcBef>
              <a:tabLst>
                <a:tab pos="142855" algn="l"/>
              </a:tabLst>
            </a:pPr>
            <a:r>
              <a:rPr lang="fr-FR" sz="1600" dirty="0"/>
              <a:t>Foyers et PME en priorité, zones rurales en expansion.</a:t>
            </a:r>
            <a:endParaRPr lang="fr-FR" sz="1600" b="1" dirty="0">
              <a:latin typeface="Calibri"/>
              <a:cs typeface="Calibri"/>
            </a:endParaRPr>
          </a:p>
          <a:p>
            <a:pPr marL="12699">
              <a:spcBef>
                <a:spcPts val="1055"/>
              </a:spcBef>
              <a:tabLst>
                <a:tab pos="142855" algn="l"/>
              </a:tabLst>
            </a:pPr>
            <a:endParaRPr lang="fr-FR" sz="1600" b="1" dirty="0">
              <a:latin typeface="Calibri"/>
              <a:cs typeface="Calibri"/>
            </a:endParaRPr>
          </a:p>
          <a:p>
            <a:pPr marL="12699">
              <a:spcBef>
                <a:spcPts val="1055"/>
              </a:spcBef>
              <a:tabLst>
                <a:tab pos="142855" algn="l"/>
              </a:tabLst>
            </a:pPr>
            <a:r>
              <a:rPr lang="fr-FR" sz="1600" b="1" spc="65" dirty="0">
                <a:latin typeface="Verdana"/>
                <a:cs typeface="Calibri"/>
              </a:rPr>
              <a:t>2. Proposition de valeur : </a:t>
            </a:r>
          </a:p>
          <a:p>
            <a:pPr marL="12699">
              <a:spcBef>
                <a:spcPts val="1055"/>
              </a:spcBef>
              <a:tabLst>
                <a:tab pos="142855" algn="l"/>
              </a:tabLst>
            </a:pPr>
            <a:r>
              <a:rPr lang="fr-FR" sz="1600" b="1" dirty="0">
                <a:latin typeface="Calibri"/>
                <a:cs typeface="Calibri"/>
              </a:rPr>
              <a:t>Quel problème spécifique votre solution résout-elle ? </a:t>
            </a:r>
          </a:p>
          <a:p>
            <a:pPr marL="12699">
              <a:spcBef>
                <a:spcPts val="1055"/>
              </a:spcBef>
              <a:tabLst>
                <a:tab pos="142855" algn="l"/>
              </a:tabLst>
            </a:pPr>
            <a:r>
              <a:rPr lang="fr-FR" sz="1600" dirty="0"/>
              <a:t>Réduction des coûts énergétiques, gestion durable de l'énergie.</a:t>
            </a:r>
            <a:endParaRPr lang="fr-FR" sz="1600" b="1" dirty="0">
              <a:latin typeface="Calibri"/>
              <a:cs typeface="Calibri"/>
            </a:endParaRPr>
          </a:p>
          <a:p>
            <a:pPr marL="12699">
              <a:spcBef>
                <a:spcPts val="1055"/>
              </a:spcBef>
              <a:tabLst>
                <a:tab pos="142855" algn="l"/>
              </a:tabLst>
            </a:pPr>
            <a:r>
              <a:rPr lang="fr-FR" sz="1600" b="1" dirty="0">
                <a:latin typeface="Calibri"/>
                <a:cs typeface="Calibri"/>
              </a:rPr>
              <a:t>Pourquoi les clients choisiront-ils votre solution plutôt qu’une autre ? </a:t>
            </a:r>
          </a:p>
          <a:p>
            <a:pPr marL="12699">
              <a:spcBef>
                <a:spcPts val="1055"/>
              </a:spcBef>
              <a:tabLst>
                <a:tab pos="142855" algn="l"/>
              </a:tabLst>
            </a:pPr>
            <a:r>
              <a:rPr lang="fr-FR" sz="1600" dirty="0"/>
              <a:t>Efficacité, durabilité, coûts accessible à tous.</a:t>
            </a:r>
            <a:endParaRPr lang="fr-FR" sz="1600" b="1" dirty="0">
              <a:latin typeface="Calibri"/>
              <a:cs typeface="Calibri"/>
            </a:endParaRPr>
          </a:p>
          <a:p>
            <a:pPr marL="12699">
              <a:spcBef>
                <a:spcPts val="1055"/>
              </a:spcBef>
              <a:tabLst>
                <a:tab pos="142855" algn="l"/>
              </a:tabLst>
            </a:pPr>
            <a:endParaRPr lang="fr-FR" sz="1600" b="1" dirty="0">
              <a:latin typeface="Calibri"/>
              <a:cs typeface="Calibri"/>
            </a:endParaRPr>
          </a:p>
          <a:p>
            <a:pPr marL="12699">
              <a:spcBef>
                <a:spcPts val="1055"/>
              </a:spcBef>
              <a:tabLst>
                <a:tab pos="142855" algn="l"/>
              </a:tabLst>
            </a:pPr>
            <a:r>
              <a:rPr lang="fr-FR" sz="1600" b="1" spc="65" dirty="0">
                <a:latin typeface="Verdana"/>
                <a:cs typeface="Calibri"/>
              </a:rPr>
              <a:t>3. Canaux de distribution : </a:t>
            </a:r>
          </a:p>
          <a:p>
            <a:pPr marL="12699">
              <a:spcBef>
                <a:spcPts val="1055"/>
              </a:spcBef>
              <a:tabLst>
                <a:tab pos="142855" algn="l"/>
              </a:tabLst>
            </a:pPr>
            <a:r>
              <a:rPr lang="fr-FR" sz="1600" b="1" dirty="0">
                <a:latin typeface="Calibri"/>
                <a:cs typeface="Calibri"/>
              </a:rPr>
              <a:t>Quels canaux seront utilisés pour atteindre vos clients (digital, physique, partenaires) ? </a:t>
            </a:r>
          </a:p>
          <a:p>
            <a:pPr marL="12699">
              <a:spcBef>
                <a:spcPts val="1055"/>
              </a:spcBef>
              <a:tabLst>
                <a:tab pos="142855" algn="l"/>
              </a:tabLst>
            </a:pPr>
            <a:r>
              <a:rPr lang="fr-FR" sz="1600" dirty="0"/>
              <a:t>Les réseaux sociaux, prospectus, les entrevues avec les partenaires locaux.</a:t>
            </a:r>
            <a:endParaRPr lang="fr-FR" sz="1600" b="1" dirty="0">
              <a:latin typeface="Calibri"/>
              <a:cs typeface="Calibri"/>
            </a:endParaRPr>
          </a:p>
          <a:p>
            <a:pPr marL="142855" indent="-130156">
              <a:spcBef>
                <a:spcPts val="1055"/>
              </a:spcBef>
              <a:buAutoNum type="arabicPeriod" startAt="9"/>
              <a:tabLst>
                <a:tab pos="142855" algn="l"/>
              </a:tabLst>
            </a:pPr>
            <a:endParaRPr lang="fr-FR" sz="1600" b="1" dirty="0">
              <a:latin typeface="Calibri"/>
              <a:cs typeface="Calibri"/>
            </a:endParaRPr>
          </a:p>
          <a:p>
            <a:pPr marL="12699">
              <a:spcBef>
                <a:spcPts val="1055"/>
              </a:spcBef>
              <a:tabLst>
                <a:tab pos="142855" algn="l"/>
              </a:tabLst>
            </a:pPr>
            <a:r>
              <a:rPr lang="fr-FR" sz="1600" b="1" spc="65" dirty="0">
                <a:latin typeface="Verdana"/>
                <a:cs typeface="Calibri"/>
              </a:rPr>
              <a:t>4. Stratégie de tarification : </a:t>
            </a:r>
          </a:p>
          <a:p>
            <a:pPr marL="12699">
              <a:spcBef>
                <a:spcPts val="1055"/>
              </a:spcBef>
              <a:tabLst>
                <a:tab pos="142855" algn="l"/>
              </a:tabLst>
            </a:pPr>
            <a:r>
              <a:rPr lang="fr-FR" sz="1600" b="1" dirty="0">
                <a:latin typeface="Calibri"/>
                <a:cs typeface="Calibri"/>
              </a:rPr>
              <a:t>Quelle sera votre politique de prix et pourquoi ?</a:t>
            </a:r>
          </a:p>
          <a:p>
            <a:pPr marL="12699">
              <a:spcBef>
                <a:spcPts val="1055"/>
              </a:spcBef>
              <a:tabLst>
                <a:tab pos="142855" algn="l"/>
              </a:tabLst>
            </a:pPr>
            <a:r>
              <a:rPr lang="fr-FR" sz="1600" dirty="0"/>
              <a:t>La politique de prix se fera en fonction d’une étude Compétitive du marché, et nous irons vers des options de financement pour réduire le coût initial.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D41DC02-58AB-487C-B285-0459FB477F6B}"/>
              </a:ext>
            </a:extLst>
          </p:cNvPr>
          <p:cNvSpPr txBox="1"/>
          <p:nvPr/>
        </p:nvSpPr>
        <p:spPr>
          <a:xfrm>
            <a:off x="3918902" y="333176"/>
            <a:ext cx="6139498" cy="329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8">
              <a:spcBef>
                <a:spcPts val="110"/>
              </a:spcBef>
            </a:pPr>
            <a:r>
              <a:rPr lang="fr-FR" sz="2050" dirty="0">
                <a:latin typeface="Verdana"/>
              </a:rPr>
              <a:t>2. Développement de la Stratégie Marketing </a:t>
            </a:r>
            <a:endParaRPr sz="2050" dirty="0">
              <a:latin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295400"/>
            <a:ext cx="12573000" cy="71416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055"/>
              </a:spcBef>
              <a:tabLst>
                <a:tab pos="142855" algn="l"/>
              </a:tabLst>
            </a:pPr>
            <a:r>
              <a:rPr lang="fr-FR" sz="1600" b="1" spc="65" dirty="0">
                <a:latin typeface="Verdana"/>
                <a:cs typeface="Calibri"/>
              </a:rPr>
              <a:t>1. Utilisation de </a:t>
            </a:r>
            <a:r>
              <a:rPr lang="fr-FR" sz="1600" b="1" spc="65" dirty="0" err="1">
                <a:latin typeface="Verdana"/>
                <a:cs typeface="Calibri"/>
              </a:rPr>
              <a:t>Figma</a:t>
            </a:r>
            <a:r>
              <a:rPr lang="fr-FR" sz="1600" b="1" spc="65" dirty="0">
                <a:latin typeface="Verdana"/>
                <a:cs typeface="Calibri"/>
              </a:rPr>
              <a:t> ou </a:t>
            </a:r>
            <a:r>
              <a:rPr lang="fr-FR" sz="1600" b="1" spc="65" dirty="0" err="1">
                <a:latin typeface="Verdana"/>
                <a:cs typeface="Calibri"/>
              </a:rPr>
              <a:t>Canva</a:t>
            </a:r>
            <a:r>
              <a:rPr lang="fr-FR" sz="1600" b="1" spc="65" dirty="0">
                <a:latin typeface="Verdana"/>
                <a:cs typeface="Calibri"/>
              </a:rPr>
              <a:t> </a:t>
            </a:r>
          </a:p>
          <a:p>
            <a:pPr marL="12699">
              <a:spcBef>
                <a:spcPts val="1055"/>
              </a:spcBef>
              <a:tabLst>
                <a:tab pos="142855" algn="l"/>
              </a:tabLst>
            </a:pPr>
            <a:r>
              <a:rPr lang="fr-FR" sz="1600" b="1" dirty="0">
                <a:latin typeface="Calibri"/>
                <a:cs typeface="Calibri"/>
              </a:rPr>
              <a:t>Décrivez </a:t>
            </a:r>
            <a:r>
              <a:rPr lang="fr-FR" sz="1600" b="1" dirty="0">
                <a:highlight>
                  <a:srgbClr val="FFFF00"/>
                </a:highlight>
                <a:latin typeface="Calibri"/>
                <a:cs typeface="Calibri"/>
              </a:rPr>
              <a:t>visuellement le fonctionnement de votre solution. </a:t>
            </a:r>
          </a:p>
          <a:p>
            <a:pPr marL="12698">
              <a:spcBef>
                <a:spcPts val="2290"/>
              </a:spcBef>
            </a:pPr>
            <a:r>
              <a:rPr lang="fr-FR" sz="1600" b="1" dirty="0">
                <a:highlight>
                  <a:srgbClr val="FFFF00"/>
                </a:highlight>
                <a:latin typeface="Calibri"/>
                <a:cs typeface="Calibri"/>
              </a:rPr>
              <a:t>Créez une maquette pour illustrer l’expérience utilisateur. </a:t>
            </a:r>
          </a:p>
          <a:p>
            <a:pPr marL="12698">
              <a:spcBef>
                <a:spcPts val="2290"/>
              </a:spcBef>
            </a:pPr>
            <a:r>
              <a:rPr lang="fr-FR" sz="1600" b="1" spc="65" dirty="0">
                <a:latin typeface="Verdana"/>
                <a:cs typeface="Calibri"/>
              </a:rPr>
              <a:t>2. Développement du Prototype IoT </a:t>
            </a:r>
          </a:p>
          <a:p>
            <a:pPr marL="12698">
              <a:spcBef>
                <a:spcPts val="2290"/>
              </a:spcBef>
            </a:pPr>
            <a:r>
              <a:rPr lang="fr-FR" sz="1600" b="1" dirty="0">
                <a:latin typeface="Calibri"/>
                <a:cs typeface="Calibri"/>
              </a:rPr>
              <a:t>Quels composants seront utilisés (capteurs, microcontrôleurs, etc.) ? </a:t>
            </a:r>
          </a:p>
          <a:p>
            <a:pPr marL="298448" indent="-285750">
              <a:spcBef>
                <a:spcPts val="2290"/>
              </a:spcBef>
              <a:buFont typeface="Courier New" panose="02070309020205020404" pitchFamily="49" charset="0"/>
              <a:buChar char="o"/>
            </a:pPr>
            <a:r>
              <a:rPr lang="fr-FR" sz="1600" dirty="0"/>
              <a:t>Capteurs de présence, de température et d'humidité, microcontrôleurs, panneaux solaires.</a:t>
            </a:r>
            <a:endParaRPr lang="fr-FR" sz="1600" b="1" dirty="0">
              <a:latin typeface="Calibri"/>
              <a:cs typeface="Calibri"/>
            </a:endParaRPr>
          </a:p>
          <a:p>
            <a:pPr marL="12698">
              <a:spcBef>
                <a:spcPts val="2290"/>
              </a:spcBef>
            </a:pPr>
            <a:r>
              <a:rPr lang="fr-FR" sz="1600" b="1" dirty="0">
                <a:latin typeface="Calibri"/>
                <a:cs typeface="Calibri"/>
              </a:rPr>
              <a:t>Quelle sera la principale fonctionnalité démontrée par le prototype ?</a:t>
            </a:r>
          </a:p>
          <a:p>
            <a:pPr marL="355598" indent="-342900">
              <a:spcBef>
                <a:spcPts val="2290"/>
              </a:spcBef>
              <a:buFont typeface="Courier New" panose="02070309020205020404" pitchFamily="49" charset="0"/>
              <a:buChar char="o"/>
            </a:pPr>
            <a:r>
              <a:rPr lang="fr-FR" sz="1600" dirty="0"/>
              <a:t>Gestion intelligente de la consommation énergétique. </a:t>
            </a:r>
          </a:p>
          <a:p>
            <a:pPr marL="12698">
              <a:spcBef>
                <a:spcPts val="2290"/>
              </a:spcBef>
            </a:pPr>
            <a:r>
              <a:rPr lang="fr-FR" sz="1600" b="1" spc="65" dirty="0">
                <a:latin typeface="Verdana"/>
                <a:cs typeface="Calibri"/>
              </a:rPr>
              <a:t>3. Création d’une Application Web </a:t>
            </a:r>
          </a:p>
          <a:p>
            <a:pPr marL="12698">
              <a:spcBef>
                <a:spcPts val="2290"/>
              </a:spcBef>
            </a:pPr>
            <a:r>
              <a:rPr lang="fr-FR" sz="1600" b="1" dirty="0">
                <a:latin typeface="Calibri"/>
                <a:cs typeface="Calibri"/>
              </a:rPr>
              <a:t>Quelles fonctionnalités clés seront incluses dans la première version ? </a:t>
            </a:r>
          </a:p>
          <a:p>
            <a:pPr marL="298448" indent="-285750">
              <a:spcBef>
                <a:spcPts val="2290"/>
              </a:spcBef>
              <a:buFont typeface="Courier New" panose="02070309020205020404" pitchFamily="49" charset="0"/>
              <a:buChar char="o"/>
            </a:pPr>
            <a:r>
              <a:rPr lang="fr-FR" sz="1600" dirty="0"/>
              <a:t>Surveillance en temps réel.</a:t>
            </a:r>
            <a:endParaRPr lang="fr-FR" sz="1600" b="1" dirty="0">
              <a:latin typeface="Calibri"/>
              <a:cs typeface="Calibri"/>
            </a:endParaRPr>
          </a:p>
          <a:p>
            <a:pPr marL="12698">
              <a:spcBef>
                <a:spcPts val="2290"/>
              </a:spcBef>
            </a:pPr>
            <a:r>
              <a:rPr lang="fr-FR" sz="1600" b="1" dirty="0">
                <a:latin typeface="Calibri"/>
                <a:cs typeface="Calibri"/>
              </a:rPr>
              <a:t>Comment l’interface utilisateur sera-t-elle intuitive et accessible ?</a:t>
            </a:r>
          </a:p>
          <a:p>
            <a:pPr marL="298448" indent="-285750">
              <a:spcBef>
                <a:spcPts val="2290"/>
              </a:spcBef>
              <a:buFont typeface="Courier New" panose="02070309020205020404" pitchFamily="49" charset="0"/>
              <a:buChar char="o"/>
            </a:pPr>
            <a:r>
              <a:rPr lang="fr-FR" sz="1600" dirty="0"/>
              <a:t>Intuitive à cause des éléments visuels clairs et des icônes facilement reconnaissables.</a:t>
            </a:r>
          </a:p>
          <a:p>
            <a:pPr marL="298448" indent="-285750">
              <a:spcBef>
                <a:spcPts val="2290"/>
              </a:spcBef>
              <a:buFont typeface="Courier New" panose="02070309020205020404" pitchFamily="49" charset="0"/>
              <a:buChar char="o"/>
            </a:pPr>
            <a:r>
              <a:rPr lang="fr-FR" sz="1600" dirty="0"/>
              <a:t>Accessible car il fonctionne bien sur différents appareils (ordinateurs, tablettes, smartphones).</a:t>
            </a:r>
            <a:endParaRPr sz="1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866907-65B3-4B1F-A917-5936A5A6B0BC}"/>
              </a:ext>
            </a:extLst>
          </p:cNvPr>
          <p:cNvSpPr txBox="1"/>
          <p:nvPr/>
        </p:nvSpPr>
        <p:spPr>
          <a:xfrm>
            <a:off x="4800600" y="457200"/>
            <a:ext cx="3886200" cy="40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8">
              <a:spcBef>
                <a:spcPts val="110"/>
              </a:spcBef>
            </a:pPr>
            <a:r>
              <a:rPr lang="fr-FR" sz="2050" dirty="0">
                <a:latin typeface="Verdana"/>
              </a:rPr>
              <a:t>3. Prototypage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4149891-88C8-4C3E-8C9E-7ECB0F2A412B}"/>
              </a:ext>
            </a:extLst>
          </p:cNvPr>
          <p:cNvSpPr txBox="1"/>
          <p:nvPr/>
        </p:nvSpPr>
        <p:spPr>
          <a:xfrm>
            <a:off x="4038600" y="308727"/>
            <a:ext cx="4707423" cy="40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8">
              <a:spcBef>
                <a:spcPts val="110"/>
              </a:spcBef>
            </a:pPr>
            <a:r>
              <a:rPr lang="fr-FR" sz="2050" dirty="0">
                <a:latin typeface="Verdana"/>
              </a:rPr>
              <a:t>4. Questionnaire de Validation 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67C4940-E998-4F8B-ADE0-0B2DD05AEB5A}"/>
              </a:ext>
            </a:extLst>
          </p:cNvPr>
          <p:cNvSpPr txBox="1"/>
          <p:nvPr/>
        </p:nvSpPr>
        <p:spPr>
          <a:xfrm>
            <a:off x="686540" y="1143000"/>
            <a:ext cx="12039599" cy="7901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599" indent="-342900">
              <a:spcBef>
                <a:spcPts val="1055"/>
              </a:spcBef>
              <a:buAutoNum type="arabicPeriod"/>
              <a:tabLst>
                <a:tab pos="142855" algn="l"/>
              </a:tabLst>
            </a:pPr>
            <a:r>
              <a:rPr lang="fr-FR" sz="1600" b="1" spc="65" dirty="0">
                <a:latin typeface="Verdana"/>
                <a:cs typeface="Calibri"/>
              </a:rPr>
              <a:t>Questionnements pour valider la stratégie : </a:t>
            </a:r>
          </a:p>
          <a:p>
            <a:pPr marL="12699">
              <a:spcBef>
                <a:spcPts val="1055"/>
              </a:spcBef>
              <a:tabLst>
                <a:tab pos="142855" algn="l"/>
              </a:tabLst>
            </a:pPr>
            <a:endParaRPr lang="fr-FR" sz="1600" b="1" spc="65" dirty="0">
              <a:latin typeface="Verdana"/>
              <a:cs typeface="Calibri"/>
            </a:endParaRPr>
          </a:p>
          <a:p>
            <a:pPr marL="12698">
              <a:spcBef>
                <a:spcPts val="135"/>
              </a:spcBef>
            </a:pPr>
            <a:r>
              <a:rPr lang="fr-FR" sz="1600" b="1" dirty="0">
                <a:latin typeface="Calibri"/>
                <a:cs typeface="Calibri"/>
              </a:rPr>
              <a:t>Avez-vous défini clairement votre cible ? </a:t>
            </a:r>
          </a:p>
          <a:p>
            <a:pPr marL="12698">
              <a:spcBef>
                <a:spcPts val="135"/>
              </a:spcBef>
            </a:pPr>
            <a:endParaRPr lang="fr-FR" sz="1600" b="1" dirty="0">
              <a:latin typeface="Calibri"/>
              <a:cs typeface="Calibri"/>
            </a:endParaRPr>
          </a:p>
          <a:p>
            <a:pPr marL="298448" indent="-285750">
              <a:spcBef>
                <a:spcPts val="135"/>
              </a:spcBef>
              <a:buFont typeface="Courier New" panose="02070309020205020404" pitchFamily="49" charset="0"/>
              <a:buChar char="o"/>
            </a:pPr>
            <a:r>
              <a:rPr lang="fr-FR" sz="1600" dirty="0"/>
              <a:t>Oui, foyers et PME.</a:t>
            </a:r>
            <a:endParaRPr lang="fr-FR" sz="1600" b="1" dirty="0">
              <a:latin typeface="Calibri"/>
              <a:cs typeface="Calibri"/>
            </a:endParaRPr>
          </a:p>
          <a:p>
            <a:pPr marL="12698">
              <a:spcBef>
                <a:spcPts val="135"/>
              </a:spcBef>
            </a:pPr>
            <a:endParaRPr lang="fr-FR" sz="1600" b="1" dirty="0">
              <a:latin typeface="Calibri"/>
              <a:cs typeface="Calibri"/>
            </a:endParaRPr>
          </a:p>
          <a:p>
            <a:pPr marL="12698">
              <a:spcBef>
                <a:spcPts val="135"/>
              </a:spcBef>
            </a:pPr>
            <a:r>
              <a:rPr lang="fr-FR" sz="1600" b="1" dirty="0">
                <a:latin typeface="Calibri"/>
                <a:cs typeface="Calibri"/>
              </a:rPr>
              <a:t>Votre stratégie est-elle alignée avec les résultats de votre étude de marché ? </a:t>
            </a:r>
          </a:p>
          <a:p>
            <a:pPr marL="12698">
              <a:spcBef>
                <a:spcPts val="135"/>
              </a:spcBef>
            </a:pPr>
            <a:endParaRPr lang="fr-FR" sz="1600" b="1" dirty="0">
              <a:latin typeface="Calibri"/>
              <a:cs typeface="Calibri"/>
            </a:endParaRPr>
          </a:p>
          <a:p>
            <a:pPr marL="298448" indent="-285750">
              <a:spcBef>
                <a:spcPts val="135"/>
              </a:spcBef>
              <a:buFont typeface="Courier New" panose="02070309020205020404" pitchFamily="49" charset="0"/>
              <a:buChar char="o"/>
            </a:pPr>
            <a:r>
              <a:rPr lang="fr-FR" sz="1600" dirty="0"/>
              <a:t>Oui, aligné sur la demande croissante pour des solutions durables.</a:t>
            </a:r>
            <a:endParaRPr lang="fr-FR" sz="1600" b="1" dirty="0">
              <a:latin typeface="Calibri"/>
              <a:cs typeface="Calibri"/>
            </a:endParaRPr>
          </a:p>
          <a:p>
            <a:pPr marL="12698">
              <a:spcBef>
                <a:spcPts val="135"/>
              </a:spcBef>
            </a:pPr>
            <a:endParaRPr lang="fr-FR" sz="1600" b="1" dirty="0">
              <a:latin typeface="Calibri"/>
              <a:cs typeface="Calibri"/>
            </a:endParaRPr>
          </a:p>
          <a:p>
            <a:pPr marL="12699">
              <a:spcBef>
                <a:spcPts val="1055"/>
              </a:spcBef>
              <a:tabLst>
                <a:tab pos="142855" algn="l"/>
              </a:tabLst>
            </a:pPr>
            <a:r>
              <a:rPr lang="fr-FR" sz="1600" b="1" spc="65" dirty="0">
                <a:latin typeface="Verdana"/>
                <a:cs typeface="Calibri"/>
              </a:rPr>
              <a:t>2. Questionnements pour valider le prototype : </a:t>
            </a:r>
          </a:p>
          <a:p>
            <a:pPr marL="12699">
              <a:spcBef>
                <a:spcPts val="1055"/>
              </a:spcBef>
              <a:tabLst>
                <a:tab pos="142855" algn="l"/>
              </a:tabLst>
            </a:pPr>
            <a:endParaRPr lang="fr-FR" sz="1600" b="1" spc="65" dirty="0">
              <a:latin typeface="Verdana"/>
              <a:cs typeface="Calibri"/>
            </a:endParaRPr>
          </a:p>
          <a:p>
            <a:pPr marL="12698">
              <a:spcBef>
                <a:spcPts val="135"/>
              </a:spcBef>
            </a:pPr>
            <a:r>
              <a:rPr lang="fr-FR" sz="1600" b="1" dirty="0">
                <a:latin typeface="Calibri"/>
                <a:cs typeface="Calibri"/>
              </a:rPr>
              <a:t>Le prototype répond-il aux besoins identifiés lors de la phase d’exploration ? </a:t>
            </a:r>
          </a:p>
          <a:p>
            <a:pPr marL="12698">
              <a:spcBef>
                <a:spcPts val="135"/>
              </a:spcBef>
            </a:pPr>
            <a:endParaRPr lang="fr-FR" sz="1600" b="1" dirty="0">
              <a:latin typeface="Calibri"/>
              <a:cs typeface="Calibri"/>
            </a:endParaRPr>
          </a:p>
          <a:p>
            <a:pPr marL="298448" indent="-285750">
              <a:spcBef>
                <a:spcPts val="135"/>
              </a:spcBef>
              <a:buFont typeface="Courier New" panose="02070309020205020404" pitchFamily="49" charset="0"/>
              <a:buChar char="o"/>
            </a:pPr>
            <a:r>
              <a:rPr lang="fr-FR" sz="1600" dirty="0"/>
              <a:t>Oui, réduction des coûts et gestion durable.</a:t>
            </a:r>
          </a:p>
          <a:p>
            <a:pPr marL="298448" indent="-285750">
              <a:spcBef>
                <a:spcPts val="135"/>
              </a:spcBef>
              <a:buFont typeface="Courier New" panose="02070309020205020404" pitchFamily="49" charset="0"/>
              <a:buChar char="o"/>
            </a:pPr>
            <a:endParaRPr lang="fr-FR" sz="1600" spc="75" dirty="0">
              <a:latin typeface="Verdana"/>
            </a:endParaRPr>
          </a:p>
          <a:p>
            <a:pPr marL="12698">
              <a:spcBef>
                <a:spcPts val="135"/>
              </a:spcBef>
            </a:pPr>
            <a:r>
              <a:rPr lang="fr-FR" sz="1600" b="1" dirty="0">
                <a:latin typeface="Calibri"/>
                <a:cs typeface="Calibri"/>
              </a:rPr>
              <a:t>Les retours des utilisateurs sont-ils positifs et constructifs ? </a:t>
            </a:r>
          </a:p>
          <a:p>
            <a:pPr marL="12698">
              <a:spcBef>
                <a:spcPts val="135"/>
              </a:spcBef>
            </a:pPr>
            <a:endParaRPr lang="fr-FR" sz="1600" b="1" spc="75" dirty="0">
              <a:latin typeface="Calibri"/>
              <a:cs typeface="Calibri"/>
            </a:endParaRPr>
          </a:p>
          <a:p>
            <a:pPr marL="298448" indent="-285750">
              <a:spcBef>
                <a:spcPts val="135"/>
              </a:spcBef>
              <a:buFont typeface="Courier New" panose="02070309020205020404" pitchFamily="49" charset="0"/>
              <a:buChar char="o"/>
            </a:pPr>
            <a:r>
              <a:rPr lang="fr-FR" sz="1600" dirty="0"/>
              <a:t>Oui, Positifs et constructifs, avec des suggestions d'améliorations.</a:t>
            </a:r>
          </a:p>
          <a:p>
            <a:pPr marL="298448" indent="-285750">
              <a:spcBef>
                <a:spcPts val="135"/>
              </a:spcBef>
              <a:buFont typeface="Courier New" panose="02070309020205020404" pitchFamily="49" charset="0"/>
              <a:buChar char="o"/>
            </a:pPr>
            <a:endParaRPr lang="fr-FR" sz="1600" b="1" spc="75" dirty="0">
              <a:latin typeface="Calibri"/>
              <a:cs typeface="Calibri"/>
            </a:endParaRPr>
          </a:p>
          <a:p>
            <a:pPr marL="12698">
              <a:spcBef>
                <a:spcPts val="135"/>
              </a:spcBef>
            </a:pPr>
            <a:r>
              <a:rPr lang="fr-FR" sz="1600" b="1" spc="65" dirty="0">
                <a:latin typeface="Verdana"/>
                <a:cs typeface="Calibri"/>
              </a:rPr>
              <a:t>3. Questionnements pour valider la viabilité : </a:t>
            </a:r>
          </a:p>
          <a:p>
            <a:pPr marL="12698">
              <a:spcBef>
                <a:spcPts val="135"/>
              </a:spcBef>
            </a:pPr>
            <a:endParaRPr lang="fr-FR" sz="1600" b="1" spc="65" dirty="0">
              <a:latin typeface="Verdana"/>
              <a:cs typeface="Calibri"/>
            </a:endParaRPr>
          </a:p>
          <a:p>
            <a:pPr marL="12698">
              <a:spcBef>
                <a:spcPts val="135"/>
              </a:spcBef>
            </a:pPr>
            <a:r>
              <a:rPr lang="fr-FR" sz="1600" b="1" dirty="0">
                <a:latin typeface="Calibri"/>
                <a:cs typeface="Calibri"/>
              </a:rPr>
              <a:t>La solution est-elle économiquement viable à court et moyen terme ? </a:t>
            </a:r>
          </a:p>
          <a:p>
            <a:pPr marL="12698">
              <a:spcBef>
                <a:spcPts val="135"/>
              </a:spcBef>
            </a:pPr>
            <a:endParaRPr lang="fr-FR" sz="1600" b="1" dirty="0">
              <a:latin typeface="Calibri"/>
              <a:cs typeface="Calibri"/>
            </a:endParaRPr>
          </a:p>
          <a:p>
            <a:pPr marL="298448" indent="-285750">
              <a:spcBef>
                <a:spcPts val="135"/>
              </a:spcBef>
              <a:buFont typeface="Courier New" panose="02070309020205020404" pitchFamily="49" charset="0"/>
              <a:buChar char="o"/>
            </a:pPr>
            <a:r>
              <a:rPr lang="fr-FR" sz="1600" dirty="0"/>
              <a:t>Oui, avec des subventions et des incitations fiscales.</a:t>
            </a:r>
          </a:p>
          <a:p>
            <a:pPr marL="12698">
              <a:spcBef>
                <a:spcPts val="135"/>
              </a:spcBef>
            </a:pPr>
            <a:endParaRPr lang="fr-FR" sz="1600" b="1" dirty="0">
              <a:latin typeface="Calibri"/>
              <a:cs typeface="Calibri"/>
            </a:endParaRPr>
          </a:p>
          <a:p>
            <a:pPr marL="12698">
              <a:spcBef>
                <a:spcPts val="135"/>
              </a:spcBef>
            </a:pPr>
            <a:r>
              <a:rPr lang="fr-FR" sz="1600" b="1" dirty="0">
                <a:latin typeface="Calibri"/>
                <a:cs typeface="Calibri"/>
              </a:rPr>
              <a:t>Quels sont les indicateurs de performance que vous suivez ?</a:t>
            </a:r>
          </a:p>
          <a:p>
            <a:pPr marL="12698">
              <a:spcBef>
                <a:spcPts val="135"/>
              </a:spcBef>
            </a:pPr>
            <a:endParaRPr lang="fr-FR" sz="1600" b="1" dirty="0">
              <a:latin typeface="Calibri"/>
              <a:cs typeface="Calibri"/>
            </a:endParaRPr>
          </a:p>
          <a:p>
            <a:pPr marL="298448" indent="-285750">
              <a:spcBef>
                <a:spcPts val="135"/>
              </a:spcBef>
              <a:buFont typeface="Courier New" panose="02070309020205020404" pitchFamily="49" charset="0"/>
              <a:buChar char="o"/>
            </a:pPr>
            <a:r>
              <a:rPr lang="fr-FR" sz="1600" dirty="0"/>
              <a:t>Réduction des coûts énergétiques, satisfaction des utilisateurs</a:t>
            </a:r>
            <a:endParaRPr lang="fr-FR" sz="16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169</TotalTime>
  <Words>1064</Words>
  <Application>Microsoft Office PowerPoint</Application>
  <PresentationFormat>Personnalisé</PresentationFormat>
  <Paragraphs>165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Impact</vt:lpstr>
      <vt:lpstr>Verdana</vt:lpstr>
      <vt:lpstr>Badge</vt:lpstr>
      <vt:lpstr>PHASE 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Hackaton_PowerWise</dc:title>
  <dc:creator>TECHLAB15</dc:creator>
  <cp:lastModifiedBy>Techlab</cp:lastModifiedBy>
  <cp:revision>19</cp:revision>
  <dcterms:created xsi:type="dcterms:W3CDTF">2025-01-17T15:04:32Z</dcterms:created>
  <dcterms:modified xsi:type="dcterms:W3CDTF">2025-01-20T13:59:54Z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LastSaved">
    <vt:filetime>2025-01-17T00:00:00Z</vt:filetime>
  </property>
  <property fmtid="{D5CDD505-2E9C-101B-9397-08002B2CF9AE}" pid="4" name="Producer">
    <vt:lpwstr>Microsoft: Print To PDF</vt:lpwstr>
  </property>
</Properties>
</file>