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5" r:id="rId4"/>
    <p:sldId id="328" r:id="rId5"/>
    <p:sldId id="308" r:id="rId6"/>
    <p:sldId id="313" r:id="rId7"/>
    <p:sldId id="319" r:id="rId8"/>
    <p:sldId id="318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090"/>
    <a:srgbClr val="E64E83"/>
    <a:srgbClr val="CD47A3"/>
    <a:srgbClr val="9400C5"/>
    <a:srgbClr val="00CCFF"/>
    <a:srgbClr val="F79646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71396" autoAdjust="0"/>
  </p:normalViewPr>
  <p:slideViewPr>
    <p:cSldViewPr snapToObjects="1">
      <p:cViewPr varScale="1">
        <p:scale>
          <a:sx n="83" d="100"/>
          <a:sy n="83" d="100"/>
        </p:scale>
        <p:origin x="22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0" d="100"/>
          <a:sy n="40" d="100"/>
        </p:scale>
        <p:origin x="293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9928D-45B7-4B71-A9AE-97C4EC5481C3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8575-FA8E-49DC-9AD1-AF98CD47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6E347-CA04-4476-8A1B-110E131AE8C7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1743-0A1F-4596-9D14-DA0B6414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5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481946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92080" y="3284984"/>
            <a:ext cx="3235896" cy="1470025"/>
          </a:xfrm>
        </p:spPr>
        <p:txBody>
          <a:bodyPr>
            <a:normAutofit/>
          </a:bodyPr>
          <a:lstStyle>
            <a:lvl1pPr algn="l">
              <a:defRPr sz="3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课程名称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301208"/>
            <a:ext cx="3272408" cy="265584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此处填写部门和作者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7879804" y="5593804"/>
            <a:ext cx="1115616" cy="141277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28-C7FA-480D-8CDF-86030911452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2040" y="3284984"/>
            <a:ext cx="4464496" cy="1470025"/>
          </a:xfrm>
        </p:spPr>
        <p:txBody>
          <a:bodyPr/>
          <a:lstStyle/>
          <a:p>
            <a:r>
              <a:rPr lang="zh-CN" altLang="en-US" dirty="0">
                <a:latin typeface="Century Schoolbook" panose="02040604050505020304" pitchFamily="18" charset="0"/>
              </a:rPr>
              <a:t>技术项目立项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3600" y="5949280"/>
            <a:ext cx="3600400" cy="808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项目负责人</a:t>
            </a:r>
            <a:r>
              <a:rPr lang="zh-CN" altLang="en-US" dirty="0" smtClean="0">
                <a:latin typeface="Century Schoolbook" panose="02040604050505020304" pitchFamily="18" charset="0"/>
              </a:rPr>
              <a:t>：</a:t>
            </a:r>
            <a:r>
              <a:rPr lang="zh-CN" altLang="en-US" dirty="0">
                <a:latin typeface="Century Schoolbook" panose="02040604050505020304" pitchFamily="18" charset="0"/>
              </a:rPr>
              <a:t>杨成琳</a:t>
            </a:r>
            <a:endParaRPr lang="en-US" altLang="zh-CN" dirty="0">
              <a:latin typeface="Century Schoolbook" panose="02040604050505020304" pitchFamily="18" charset="0"/>
            </a:endParaRPr>
          </a:p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立项日期：</a:t>
            </a:r>
            <a:r>
              <a:rPr lang="en-US" altLang="zh-CN" dirty="0" smtClean="0">
                <a:latin typeface="Century Schoolbook" panose="02040604050505020304" pitchFamily="18" charset="0"/>
              </a:rPr>
              <a:t>2020/05/18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4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1663014"/>
            <a:ext cx="384373" cy="348014"/>
          </a:xfrm>
          <a:prstGeom prst="flowChartProcess">
            <a:avLst/>
          </a:prstGeom>
          <a:noFill/>
        </p:spPr>
      </p:pic>
      <p:sp>
        <p:nvSpPr>
          <p:cNvPr id="5" name="TextBox 6"/>
          <p:cNvSpPr txBox="1"/>
          <p:nvPr/>
        </p:nvSpPr>
        <p:spPr>
          <a:xfrm>
            <a:off x="1418474" y="1643794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一、技术项目目标</a:t>
            </a:r>
          </a:p>
        </p:txBody>
      </p:sp>
      <p:pic>
        <p:nvPicPr>
          <p:cNvPr id="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2235073"/>
            <a:ext cx="384373" cy="348014"/>
          </a:xfrm>
          <a:prstGeom prst="flowChartProcess">
            <a:avLst/>
          </a:prstGeom>
          <a:noFill/>
        </p:spPr>
      </p:pic>
      <p:sp>
        <p:nvSpPr>
          <p:cNvPr id="9" name="TextBox 6"/>
          <p:cNvSpPr txBox="1"/>
          <p:nvPr/>
        </p:nvSpPr>
        <p:spPr>
          <a:xfrm>
            <a:off x="1418474" y="221375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二、项目基本信息</a:t>
            </a:r>
          </a:p>
        </p:txBody>
      </p:sp>
      <p:pic>
        <p:nvPicPr>
          <p:cNvPr id="12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3194241"/>
            <a:ext cx="384373" cy="348014"/>
          </a:xfrm>
          <a:prstGeom prst="flowChartProcess">
            <a:avLst/>
          </a:prstGeom>
          <a:noFill/>
        </p:spPr>
      </p:pic>
      <p:sp>
        <p:nvSpPr>
          <p:cNvPr id="13" name="TextBox 6"/>
          <p:cNvSpPr txBox="1"/>
          <p:nvPr/>
        </p:nvSpPr>
        <p:spPr>
          <a:xfrm>
            <a:off x="1418474" y="3173349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三、技术方案</a:t>
            </a:r>
          </a:p>
        </p:txBody>
      </p:sp>
      <p:pic>
        <p:nvPicPr>
          <p:cNvPr id="16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3721992"/>
            <a:ext cx="384373" cy="348014"/>
          </a:xfrm>
          <a:prstGeom prst="flowChartProcess">
            <a:avLst/>
          </a:prstGeom>
          <a:noFill/>
        </p:spPr>
      </p:pic>
      <p:sp>
        <p:nvSpPr>
          <p:cNvPr id="17" name="TextBox 6"/>
          <p:cNvSpPr txBox="1"/>
          <p:nvPr/>
        </p:nvSpPr>
        <p:spPr>
          <a:xfrm>
            <a:off x="1418474" y="3721992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四、风险识别</a:t>
            </a:r>
          </a:p>
        </p:txBody>
      </p:sp>
      <p:pic>
        <p:nvPicPr>
          <p:cNvPr id="1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270635"/>
            <a:ext cx="384373" cy="348014"/>
          </a:xfrm>
          <a:prstGeom prst="flowChartProcess">
            <a:avLst/>
          </a:prstGeom>
          <a:noFill/>
        </p:spPr>
      </p:pic>
      <p:sp>
        <p:nvSpPr>
          <p:cNvPr id="19" name="TextBox 6"/>
          <p:cNvSpPr txBox="1"/>
          <p:nvPr/>
        </p:nvSpPr>
        <p:spPr>
          <a:xfrm>
            <a:off x="1418474" y="427063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五、项目进度</a:t>
            </a:r>
          </a:p>
        </p:txBody>
      </p:sp>
      <p:pic>
        <p:nvPicPr>
          <p:cNvPr id="20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4798386"/>
            <a:ext cx="384373" cy="348014"/>
          </a:xfrm>
          <a:prstGeom prst="flowChartProcess">
            <a:avLst/>
          </a:prstGeom>
          <a:noFill/>
        </p:spPr>
      </p:pic>
      <p:sp>
        <p:nvSpPr>
          <p:cNvPr id="21" name="TextBox 6"/>
          <p:cNvSpPr txBox="1"/>
          <p:nvPr/>
        </p:nvSpPr>
        <p:spPr>
          <a:xfrm>
            <a:off x="1418474" y="4798386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六、交付物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技术沉淀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xmlns="" id="{8E9BAF9D-6B06-554B-88B4-3CBA7DBA3444}"/>
              </a:ext>
            </a:extLst>
          </p:cNvPr>
          <p:cNvSpPr txBox="1"/>
          <p:nvPr/>
        </p:nvSpPr>
        <p:spPr>
          <a:xfrm>
            <a:off x="1434764" y="5325427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3" descr="d:\chenq4\桌面\11.png">
            <a:extLst>
              <a:ext uri="{FF2B5EF4-FFF2-40B4-BE49-F238E27FC236}">
                <a16:creationId xmlns:a16="http://schemas.microsoft.com/office/drawing/2014/main" xmlns="" id="{27DA2FBC-B3D0-774C-BDA7-5B5C12B0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2666490"/>
            <a:ext cx="384373" cy="348014"/>
          </a:xfrm>
          <a:prstGeom prst="flowChartProcess">
            <a:avLst/>
          </a:prstGeom>
          <a:noFill/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xmlns="" id="{0CA4C779-FD15-3A49-AF93-6B960DFEAD0D}"/>
              </a:ext>
            </a:extLst>
          </p:cNvPr>
          <p:cNvSpPr txBox="1"/>
          <p:nvPr/>
        </p:nvSpPr>
        <p:spPr>
          <a:xfrm>
            <a:off x="1418474" y="2655831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二、项目六层次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一、技术项目目标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（明确性，衡量性，可实现性，相关性，时限性）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02285"/>
              </p:ext>
            </p:extLst>
          </p:nvPr>
        </p:nvGraphicFramePr>
        <p:xfrm>
          <a:off x="251520" y="1052736"/>
          <a:ext cx="8640960" cy="54865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9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913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质量数据统计没有统一的展示大盘；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报表展示比较零散的分布于各个系统中；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数据不易于整体分析和展示，通过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平台可以让测试数据指标统一展示；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 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所有的报表数据都将在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EI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报表平台展示，整体管理展示。</a:t>
                      </a:r>
                    </a:p>
                    <a:p>
                      <a:pPr marL="342900" indent="-342900" algn="l" defTabSz="914400" rtl="0" eaLnBrk="1" latinLnBrk="0" hangingPunct="1">
                        <a:buAutoNum type="arabicPlain"/>
                      </a:pP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6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、价值度量；数字可视化分析、资源节省、项目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转化率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、人效度量：甘特图、人力资源调配、研发、测试人员效能统计、团队负荷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疲劳度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项目成本：研发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发布周期偏差、需求吞吐率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积压率、月增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2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、智能化：决策辅助、项目预警、人力资源调配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、数字化：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中心数仓、多数据源、核心管理数据积累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、图形化：数据大盘展示、多维度图表统计、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报表、甘特图、燃尽图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、自动化：数据自动分析与沉淀、多系统数据对接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二、项目基本信息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06235"/>
              </p:ext>
            </p:extLst>
          </p:nvPr>
        </p:nvGraphicFramePr>
        <p:xfrm>
          <a:off x="452854" y="1143005"/>
          <a:ext cx="8367618" cy="50853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3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97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项目名称：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项目负责人：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  <a:cs typeface="+mn-cs"/>
                        </a:rPr>
                        <a:t>杨成琳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需求所属业务部门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王宇峰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运维负责人：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en-US" altLang="zh-CN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期望上线时间：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当前阶段：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是否本季度分期项目：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5830050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交互系统：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若干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交互部门：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技术中心</a:t>
                      </a:r>
                      <a:endParaRPr lang="zh-CN" altLang="en-US" sz="1400" dirty="0"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0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资源需求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（人员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投入人日）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产品：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研发：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30/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测试：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10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设计：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5/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人日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三、技术方案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10718"/>
            <a:ext cx="4566414" cy="40324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80" y="1340768"/>
            <a:ext cx="2794168" cy="402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Century Schoolbook" panose="02040604050505020304" pitchFamily="18" charset="0"/>
              </a:rPr>
              <a:t> </a:t>
            </a:r>
            <a:r>
              <a:rPr lang="zh-CN" altLang="en-US" sz="1400" dirty="0">
                <a:latin typeface="Century Schoolbook" panose="02040604050505020304" pitchFamily="18" charset="0"/>
              </a:rPr>
              <a:t>包括不局限于接口平台的数据；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代码扫描的数据；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 </a:t>
            </a:r>
            <a:r>
              <a:rPr lang="en-US" altLang="zh-CN" sz="1400" dirty="0">
                <a:latin typeface="Century Schoolbook" panose="02040604050505020304" pitchFamily="18" charset="0"/>
              </a:rPr>
              <a:t>Jira</a:t>
            </a:r>
            <a:r>
              <a:rPr lang="zh-CN" altLang="en-US" sz="1400" dirty="0">
                <a:latin typeface="Century Schoolbook" panose="02040604050505020304" pitchFamily="18" charset="0"/>
              </a:rPr>
              <a:t>的部分数据；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CI</a:t>
            </a:r>
            <a:r>
              <a:rPr lang="zh-CN" altLang="en-US" sz="1400" dirty="0">
                <a:latin typeface="Century Schoolbook" panose="02040604050505020304" pitchFamily="18" charset="0"/>
              </a:rPr>
              <a:t>运行情况数据；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</a:t>
            </a:r>
            <a:r>
              <a:rPr lang="en-US" altLang="zh-CN" sz="1400" dirty="0">
                <a:latin typeface="Century Schoolbook" panose="02040604050505020304" pitchFamily="18" charset="0"/>
              </a:rPr>
              <a:t>MOCK</a:t>
            </a:r>
            <a:r>
              <a:rPr lang="zh-CN" altLang="en-US" sz="1400" dirty="0">
                <a:latin typeface="Century Schoolbook" panose="02040604050505020304" pitchFamily="18" charset="0"/>
              </a:rPr>
              <a:t>数据；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压测情况分析数据 ；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Century Schoolbook" panose="02040604050505020304" pitchFamily="18" charset="0"/>
              </a:rPr>
              <a:t>      其他（与报表相关的展示均可例如质量数据、研发数据、项目数据 等维度）</a:t>
            </a:r>
          </a:p>
        </p:txBody>
      </p:sp>
    </p:spTree>
    <p:extLst>
      <p:ext uri="{BB962C8B-B14F-4D97-AF65-F5344CB8AC3E}">
        <p14:creationId xmlns:p14="http://schemas.microsoft.com/office/powerpoint/2010/main" val="1362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ctr">
              <a:spcBef>
                <a:spcPts val="0"/>
              </a:spcBef>
            </a:pPr>
            <a:r>
              <a:rPr lang="zh-CN" altLang="en-US" dirty="0"/>
              <a:t>四、风险识别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49636"/>
              </p:ext>
            </p:extLst>
          </p:nvPr>
        </p:nvGraphicFramePr>
        <p:xfrm>
          <a:off x="457200" y="1600200"/>
          <a:ext cx="8064708" cy="2278235"/>
        </p:xfrm>
        <a:graphic>
          <a:graphicData uri="http://schemas.openxmlformats.org/drawingml/2006/table">
            <a:tbl>
              <a:tblPr/>
              <a:tblGrid>
                <a:gridCol w="1378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98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45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935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风险及其影响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解决方案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风险解除日期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Jql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限制数据灵活性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多种方案并行支持数据获取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2020-04-22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多部门沟通成本较高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提前预约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</a:t>
                      </a:r>
                      <a:r>
                        <a:rPr lang="zh-CN" altLang="en-US" sz="16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项目解决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541541"/>
                  </a:ext>
                </a:extLst>
              </a:tr>
              <a:tr h="45564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400" y="450912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所有重大风险及解决情况均同步给项目干系人；</a:t>
            </a:r>
          </a:p>
        </p:txBody>
      </p:sp>
    </p:spTree>
    <p:extLst>
      <p:ext uri="{BB962C8B-B14F-4D97-AF65-F5344CB8AC3E}">
        <p14:creationId xmlns:p14="http://schemas.microsoft.com/office/powerpoint/2010/main" val="3829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五、项目进度计划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62384"/>
              </p:ext>
            </p:extLst>
          </p:nvPr>
        </p:nvGraphicFramePr>
        <p:xfrm>
          <a:off x="409697" y="1257039"/>
          <a:ext cx="7330655" cy="2551144"/>
        </p:xfrm>
        <a:graphic>
          <a:graphicData uri="http://schemas.openxmlformats.org/drawingml/2006/table">
            <a:tbl>
              <a:tblPr/>
              <a:tblGrid>
                <a:gridCol w="1369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3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73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1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98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8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完成时间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备  注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需求调研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二期需求收集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2020-05-18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部分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概要设计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二期整体设计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功能研发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EI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二期全部功能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2020-05-25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2020-06-24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功能测试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整体测试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2020-06-30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维护阶段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维护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持续开发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杨成琳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2020-07-01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六、交付物</a:t>
            </a:r>
            <a:r>
              <a:rPr lang="en-US" altLang="zh-CN" dirty="0"/>
              <a:t>&amp;</a:t>
            </a:r>
            <a:r>
              <a:rPr lang="zh-CN" altLang="en-US" dirty="0"/>
              <a:t>技术沉淀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751" y="13242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由项目负责人创建独立的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项目收尾阶段，项目负责人确保所有交付物已经上传到独立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目录中，并抽象可复用的技术能力，以及知识沉淀。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6107"/>
              </p:ext>
            </p:extLst>
          </p:nvPr>
        </p:nvGraphicFramePr>
        <p:xfrm>
          <a:off x="1043608" y="2411229"/>
          <a:ext cx="5616624" cy="234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8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阶段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交付物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立项评审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规划设计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相关需求的详细设计文档（涉及部门较多，不再全部罗列）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监督执行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王宇峰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收尾复盘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赵国玉、王宇峰、张秀丽、杨成琳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677543"/>
            <a:ext cx="37444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23602</TotalTime>
  <Words>522</Words>
  <Application>Microsoft Office PowerPoint</Application>
  <PresentationFormat>全屏显示(4:3)</PresentationFormat>
  <Paragraphs>153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Schoolbook</vt:lpstr>
      <vt:lpstr>Office 主题</vt:lpstr>
      <vt:lpstr>技术项目立项</vt:lpstr>
      <vt:lpstr>目录</vt:lpstr>
      <vt:lpstr>一、技术项目目标（明确性，衡量性，可实现性，相关性，时限性）</vt:lpstr>
      <vt:lpstr>二、项目基本信息</vt:lpstr>
      <vt:lpstr>三、技术方案</vt:lpstr>
      <vt:lpstr>四、风险识别</vt:lpstr>
      <vt:lpstr>五、项目进度计划</vt:lpstr>
      <vt:lpstr>六、交付物&amp;技术沉淀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gaozp3</dc:creator>
  <cp:lastModifiedBy>Yangcl</cp:lastModifiedBy>
  <cp:revision>1185</cp:revision>
  <dcterms:created xsi:type="dcterms:W3CDTF">2014-09-12T14:00:27Z</dcterms:created>
  <dcterms:modified xsi:type="dcterms:W3CDTF">2020-06-02T09:00:22Z</dcterms:modified>
</cp:coreProperties>
</file>