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0" r:id="rId5"/>
    <p:sldMasterId id="2147483701" r:id="rId6"/>
    <p:sldMasterId id="2147483702" r:id="rId7"/>
    <p:sldMasterId id="2147483703" r:id="rId8"/>
    <p:sldMasterId id="2147483704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56">
          <p15:clr>
            <a:srgbClr val="9AA0A6"/>
          </p15:clr>
        </p15:guide>
        <p15:guide id="2" orient="horz" pos="7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36C585-3BE3-4959-A52A-F360FF779057}">
  <a:tblStyle styleId="{DF36C585-3BE3-4959-A52A-F360FF7790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56" orient="horz"/>
        <p:guide pos="7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font" Target="fonts/Roboto-regular.fntdata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1.xml"/><Relationship Id="rId33" Type="http://schemas.openxmlformats.org/officeDocument/2006/relationships/font" Target="fonts/MavenPro-bold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MavenPro-regular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16825d24534bd6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616825d24534bd66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3539d5f1e7056e1_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63539d5f1e7056e1_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3539d5f1e7056e1_6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63539d5f1e7056e1_6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g63539d5f1e7056e1_6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02c178bf7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802c178bf7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802c178bf7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7363b0c30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77363b0c30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77363b0c30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3539d5f1e7056e1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63539d5f1e7056e1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63539d5f1e7056e1_3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02c178bf7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802c178bf7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802c178bf7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7377e21a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77377e21a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77377e21a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ade690564195497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4ade690564195497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76" name="Google Shape;576;g4ade690564195497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3d667e0d1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73d667e0d1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7" name="Google Shape;347;g73d667e0d1_0_4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bd58eb7e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7bd58eb7e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7bd58eb7e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7363b0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7363b0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7363b0c30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77363b0c30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77363b0c30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02c178bf7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802c178bf7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78b5b502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778b5b502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778b5b502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7377e21ad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77377e21ad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77377e21ad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02c178bf7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802c178bf7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802c178bf7_0_2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85763" y="2202062"/>
            <a:ext cx="3224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05427" y="3054964"/>
            <a:ext cx="2300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1.png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3175" y="2933700"/>
            <a:ext cx="27908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1438"/>
            <a:ext cx="2076450" cy="8305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 rot="5400000">
            <a:off x="-51773" y="2439121"/>
            <a:ext cx="721800" cy="116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28650" y="4239995"/>
            <a:ext cx="1338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by ZIROOM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>
  <p:cSld name="节标题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81013" y="32260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9.png"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524"/>
            <a:ext cx="380999" cy="845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8.png"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41106"/>
            <a:ext cx="9144000" cy="11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自定义版式">
  <p:cSld name="1_自定义版式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4.png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449" y="805690"/>
            <a:ext cx="2904003" cy="290400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915919" y="1911443"/>
            <a:ext cx="2321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CB00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b="1" i="0" sz="4100" u="none" cap="none" strike="noStrike">
              <a:solidFill>
                <a:srgbClr val="FFC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686191"/>
            <a:ext cx="2857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4.png" id="83" name="Google Shape;8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740" y="1299775"/>
            <a:ext cx="2325222" cy="232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85763" y="2202062"/>
            <a:ext cx="3224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405427" y="3054964"/>
            <a:ext cx="2300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1.png" id="126" name="Google Shape;12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3175" y="2933700"/>
            <a:ext cx="27908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1438"/>
            <a:ext cx="2076450" cy="83058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 rot="5400000">
            <a:off x="-51773" y="2439121"/>
            <a:ext cx="721800" cy="116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628650" y="4239995"/>
            <a:ext cx="1338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by ZIROOM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>
  <p:cSld name="节标题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81013" y="32260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9.png" id="135" name="Google Shape;1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524"/>
            <a:ext cx="380999" cy="845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8.png"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41106"/>
            <a:ext cx="9144000" cy="11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自定义版式">
  <p:cSld name="1_自定义版式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4.png" id="141" name="Google Shape;1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449" y="805690"/>
            <a:ext cx="2904003" cy="290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/>
          <p:nvPr/>
        </p:nvSpPr>
        <p:spPr>
          <a:xfrm>
            <a:off x="915919" y="1911443"/>
            <a:ext cx="2321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100">
                <a:solidFill>
                  <a:srgbClr val="FFCB00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b="1" i="0" sz="4100">
              <a:solidFill>
                <a:srgbClr val="FFC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686191"/>
            <a:ext cx="2857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4.png" id="148" name="Google Shape;14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740" y="1299775"/>
            <a:ext cx="2325220" cy="232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7" name="Google Shape;157;p2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3" name="Google Shape;163;p3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5" name="Google Shape;165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>
  <p:cSld name="标题和内容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1871" y="86164"/>
            <a:ext cx="1188075" cy="43044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>
            <p:ph type="title"/>
          </p:nvPr>
        </p:nvSpPr>
        <p:spPr>
          <a:xfrm>
            <a:off x="106250" y="86164"/>
            <a:ext cx="5544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Char char="●"/>
              <a:defRPr b="1" sz="21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标题和内容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502444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9pPr>
          </a:lstStyle>
          <a:p/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502444" y="842963"/>
            <a:ext cx="8137800" cy="3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4"/>
          <p:cNvSpPr txBox="1"/>
          <p:nvPr>
            <p:ph idx="10" type="dt"/>
          </p:nvPr>
        </p:nvSpPr>
        <p:spPr>
          <a:xfrm>
            <a:off x="4051299" y="4680348"/>
            <a:ext cx="1041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502443" y="4680348"/>
            <a:ext cx="31053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6457949" y="4680348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ctrTitle"/>
          </p:nvPr>
        </p:nvSpPr>
        <p:spPr>
          <a:xfrm>
            <a:off x="385763" y="2202062"/>
            <a:ext cx="3224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" type="subTitle"/>
          </p:nvPr>
        </p:nvSpPr>
        <p:spPr>
          <a:xfrm>
            <a:off x="405427" y="3054964"/>
            <a:ext cx="2300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0" name="Google Shape;200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1.png" id="203" name="Google Shape;20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3175" y="2933700"/>
            <a:ext cx="27908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1438"/>
            <a:ext cx="2076450" cy="83058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/>
          <p:nvPr/>
        </p:nvSpPr>
        <p:spPr>
          <a:xfrm rot="5400000">
            <a:off x="-51773" y="2439121"/>
            <a:ext cx="721800" cy="116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628650" y="4239995"/>
            <a:ext cx="1338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by ZIROOM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>
  <p:cSld name="节标题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481013" y="32260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9.png" id="212" name="Google Shape;21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524"/>
            <a:ext cx="380999" cy="845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8.png" id="213" name="Google Shape;2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41106"/>
            <a:ext cx="9144000" cy="11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自定义版式">
  <p:cSld name="1_自定义版式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4.png" id="218" name="Google Shape;21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449" y="805690"/>
            <a:ext cx="2904003" cy="290400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/>
          <p:nvPr/>
        </p:nvSpPr>
        <p:spPr>
          <a:xfrm>
            <a:off x="915919" y="1911443"/>
            <a:ext cx="2321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CB00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b="1" i="0" sz="4100" u="none" cap="none" strike="noStrike">
              <a:solidFill>
                <a:srgbClr val="FFC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686191"/>
            <a:ext cx="2857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04.png" id="225" name="Google Shape;22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740" y="1299775"/>
            <a:ext cx="2325222" cy="232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34" name="Google Shape;234;p4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5" name="Google Shape;235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4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2" name="Google Shape;242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>
  <p:cSld name="1_标题和内容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265" name="Google Shape;265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/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1871" y="86164"/>
            <a:ext cx="1188075" cy="43044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6"/>
          <p:cNvSpPr txBox="1"/>
          <p:nvPr>
            <p:ph type="title"/>
          </p:nvPr>
        </p:nvSpPr>
        <p:spPr>
          <a:xfrm>
            <a:off x="106250" y="86164"/>
            <a:ext cx="5544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None/>
              <a:defRPr b="1" i="1" sz="21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4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2" name="Google Shape;272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4" name="Google Shape;284;p4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0" name="Google Shape;290;p5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2" name="Google Shape;292;p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7" name="Google Shape;297;p51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8" name="Google Shape;298;p5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9" name="Google Shape;299;p5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5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5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0" name="Google Shape;310;p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54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15" name="Google Shape;315;p54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6" name="Google Shape;316;p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1" name="Google Shape;321;p5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55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23" name="Google Shape;323;p5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5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5" name="Google Shape;325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8" name="Google Shape;328;p56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9" name="Google Shape;329;p5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0" name="Google Shape;330;p5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5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5" name="Google Shape;335;p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6" name="Google Shape;336;p5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7" name="Google Shape;337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iki.ziroom.com/pages/viewpage.action?pageId=61857738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hyperlink" Target="https://ziroom.feishu.cn/drive/hom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iki.ziroom.com/pages/viewpage.action?pageId=618584191" TargetMode="External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>
            <p:ph type="ctrTitle"/>
          </p:nvPr>
        </p:nvSpPr>
        <p:spPr>
          <a:xfrm>
            <a:off x="559400" y="13386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000"/>
              <a:t>质量部双月会</a:t>
            </a:r>
            <a:endParaRPr sz="3000"/>
          </a:p>
        </p:txBody>
      </p:sp>
      <p:sp>
        <p:nvSpPr>
          <p:cNvPr id="343" name="Google Shape;343;p58"/>
          <p:cNvSpPr txBox="1"/>
          <p:nvPr>
            <p:ph idx="1" type="subTitle"/>
          </p:nvPr>
        </p:nvSpPr>
        <p:spPr>
          <a:xfrm>
            <a:off x="559400" y="2645750"/>
            <a:ext cx="2746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质量部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800">
                <a:solidFill>
                  <a:srgbClr val="000000"/>
                </a:solidFill>
              </a:rPr>
              <a:t>20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800">
                <a:solidFill>
                  <a:srgbClr val="000000"/>
                </a:solidFill>
              </a:rPr>
              <a:t>5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>
            <p:ph type="title"/>
          </p:nvPr>
        </p:nvSpPr>
        <p:spPr>
          <a:xfrm>
            <a:off x="143828" y="70519"/>
            <a:ext cx="422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r>
              <a:rPr lang="en" sz="2100">
                <a:latin typeface="Microsoft Yahei"/>
                <a:ea typeface="Microsoft Yahei"/>
                <a:cs typeface="Microsoft Yahei"/>
                <a:sym typeface="Microsoft Yahei"/>
              </a:rPr>
              <a:t>登月项目质量部内部复盘</a:t>
            </a: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86" name="Google Shape;4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25" y="1838812"/>
            <a:ext cx="8152392" cy="32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25" y="803230"/>
            <a:ext cx="5871749" cy="69819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7"/>
          <p:cNvSpPr txBox="1"/>
          <p:nvPr/>
        </p:nvSpPr>
        <p:spPr>
          <a:xfrm>
            <a:off x="64594" y="531131"/>
            <a:ext cx="3601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第一部分：项目3.1号上线后产研测团队持续投入统计</a:t>
            </a:r>
            <a:endParaRPr sz="1100"/>
          </a:p>
        </p:txBody>
      </p:sp>
      <p:sp>
        <p:nvSpPr>
          <p:cNvPr id="489" name="Google Shape;489;p67"/>
          <p:cNvSpPr txBox="1"/>
          <p:nvPr/>
        </p:nvSpPr>
        <p:spPr>
          <a:xfrm>
            <a:off x="64594" y="1562231"/>
            <a:ext cx="39558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第二部分:项目上线完成总体项目质量报告部分</a:t>
            </a:r>
            <a:endParaRPr sz="1100"/>
          </a:p>
        </p:txBody>
      </p:sp>
      <p:sp>
        <p:nvSpPr>
          <p:cNvPr id="490" name="Google Shape;490;p67"/>
          <p:cNvSpPr txBox="1"/>
          <p:nvPr/>
        </p:nvSpPr>
        <p:spPr>
          <a:xfrm>
            <a:off x="7081538" y="1012444"/>
            <a:ext cx="1353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质量内部损失18w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91" name="Google Shape;491;p67"/>
          <p:cNvSpPr txBox="1"/>
          <p:nvPr/>
        </p:nvSpPr>
        <p:spPr>
          <a:xfrm>
            <a:off x="7081538" y="4516331"/>
            <a:ext cx="1587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质量内部损失10w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/>
          <p:nvPr/>
        </p:nvSpPr>
        <p:spPr>
          <a:xfrm>
            <a:off x="492250" y="85125"/>
            <a:ext cx="349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质量成本管理体系</a:t>
            </a:r>
            <a:endParaRPr sz="1800"/>
          </a:p>
        </p:txBody>
      </p:sp>
      <p:sp>
        <p:nvSpPr>
          <p:cNvPr id="498" name="Google Shape;498;p68"/>
          <p:cNvSpPr txBox="1"/>
          <p:nvPr/>
        </p:nvSpPr>
        <p:spPr>
          <a:xfrm>
            <a:off x="27619" y="1016681"/>
            <a:ext cx="39621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从成本效益的角度评价质量管理体系运行的有效性，为质量管理人员决策与控制提供准确的质量成本信息；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通过质量预防成本的</a:t>
            </a: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有效投入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，不断消减质量内部和外部故障损失成本，遏制质量不组所带来的损失；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通过质量预防成本的</a:t>
            </a: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适当投入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，防止质量过剩所带来的浪费；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提高员工的工作质量，争取</a:t>
            </a: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第一次把事情做好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981" y="1187232"/>
            <a:ext cx="4828876" cy="289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9"/>
          <p:cNvSpPr txBox="1"/>
          <p:nvPr>
            <p:ph type="title"/>
          </p:nvPr>
        </p:nvSpPr>
        <p:spPr>
          <a:xfrm>
            <a:off x="460988" y="15575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文化建设层次结构</a:t>
            </a:r>
            <a:endParaRPr sz="2400"/>
          </a:p>
        </p:txBody>
      </p:sp>
      <p:sp>
        <p:nvSpPr>
          <p:cNvPr id="506" name="Google Shape;506;p69"/>
          <p:cNvSpPr/>
          <p:nvPr/>
        </p:nvSpPr>
        <p:spPr>
          <a:xfrm>
            <a:off x="789650" y="1200150"/>
            <a:ext cx="3429000" cy="3289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9"/>
          <p:cNvSpPr/>
          <p:nvPr/>
        </p:nvSpPr>
        <p:spPr>
          <a:xfrm>
            <a:off x="1161950" y="1850550"/>
            <a:ext cx="2684400" cy="2639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9"/>
          <p:cNvSpPr/>
          <p:nvPr/>
        </p:nvSpPr>
        <p:spPr>
          <a:xfrm>
            <a:off x="1422650" y="2470975"/>
            <a:ext cx="2130600" cy="2019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9"/>
          <p:cNvSpPr/>
          <p:nvPr/>
        </p:nvSpPr>
        <p:spPr>
          <a:xfrm>
            <a:off x="1765400" y="3147750"/>
            <a:ext cx="1477500" cy="1342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精神层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0" name="Google Shape;510;p69"/>
          <p:cNvSpPr txBox="1"/>
          <p:nvPr/>
        </p:nvSpPr>
        <p:spPr>
          <a:xfrm>
            <a:off x="1963400" y="2775450"/>
            <a:ext cx="1049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制度层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1963400" y="2021725"/>
            <a:ext cx="1049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行为层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9"/>
          <p:cNvSpPr txBox="1"/>
          <p:nvPr/>
        </p:nvSpPr>
        <p:spPr>
          <a:xfrm>
            <a:off x="1979600" y="1369375"/>
            <a:ext cx="1049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物质层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3" name="Google Shape;513;p69"/>
          <p:cNvCxnSpPr/>
          <p:nvPr/>
        </p:nvCxnSpPr>
        <p:spPr>
          <a:xfrm rot="10800000">
            <a:off x="3225650" y="1555400"/>
            <a:ext cx="18390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69"/>
          <p:cNvSpPr txBox="1"/>
          <p:nvPr/>
        </p:nvSpPr>
        <p:spPr>
          <a:xfrm>
            <a:off x="5391750" y="1354300"/>
            <a:ext cx="2820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办公环境氛围，产品形态....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5" name="Google Shape;515;p69"/>
          <p:cNvCxnSpPr/>
          <p:nvPr/>
        </p:nvCxnSpPr>
        <p:spPr>
          <a:xfrm rot="10800000">
            <a:off x="3225650" y="2201275"/>
            <a:ext cx="18390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69"/>
          <p:cNvCxnSpPr/>
          <p:nvPr/>
        </p:nvCxnSpPr>
        <p:spPr>
          <a:xfrm rot="10800000">
            <a:off x="3012500" y="2990600"/>
            <a:ext cx="20523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69"/>
          <p:cNvCxnSpPr/>
          <p:nvPr/>
        </p:nvCxnSpPr>
        <p:spPr>
          <a:xfrm flipH="1">
            <a:off x="2898575" y="3813250"/>
            <a:ext cx="2199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69"/>
          <p:cNvSpPr txBox="1"/>
          <p:nvPr/>
        </p:nvSpPr>
        <p:spPr>
          <a:xfrm>
            <a:off x="5391750" y="2014225"/>
            <a:ext cx="2820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行为方式，沟通方式，宣传氛围...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69"/>
          <p:cNvSpPr txBox="1"/>
          <p:nvPr/>
        </p:nvSpPr>
        <p:spPr>
          <a:xfrm>
            <a:off x="5391750" y="2819700"/>
            <a:ext cx="2820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员工守则，考核规范，行为准则...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69"/>
          <p:cNvSpPr txBox="1"/>
          <p:nvPr/>
        </p:nvSpPr>
        <p:spPr>
          <a:xfrm>
            <a:off x="5391750" y="3625200"/>
            <a:ext cx="2820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使命，愿景，价值观，组织精神...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0"/>
          <p:cNvSpPr txBox="1"/>
          <p:nvPr>
            <p:ph type="title"/>
          </p:nvPr>
        </p:nvSpPr>
        <p:spPr>
          <a:xfrm>
            <a:off x="460988" y="15575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质量部</a:t>
            </a:r>
            <a:r>
              <a:rPr lang="en" sz="2400"/>
              <a:t>行为建设</a:t>
            </a:r>
            <a:endParaRPr sz="2400"/>
          </a:p>
        </p:txBody>
      </p:sp>
      <p:sp>
        <p:nvSpPr>
          <p:cNvPr id="527" name="Google Shape;527;p70"/>
          <p:cNvSpPr txBox="1"/>
          <p:nvPr/>
        </p:nvSpPr>
        <p:spPr>
          <a:xfrm>
            <a:off x="0" y="598975"/>
            <a:ext cx="4861500" cy="4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每周周报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数据的线上化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总结得失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确认指令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事事有答复，件件有回音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及时汇报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换位思考与向上管理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日清邮件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及时处理邮件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正确的书写方式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0"/>
          <p:cNvSpPr txBox="1"/>
          <p:nvPr/>
        </p:nvSpPr>
        <p:spPr>
          <a:xfrm>
            <a:off x="3981900" y="598975"/>
            <a:ext cx="5162100" cy="4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会议纪要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带着问题来，带着事情走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写备忘录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要讨论的观点或者目标是什么；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团队过去是怎么处理这个问题的；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作者有什么不同的打算；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为什么应该重视这种做法？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日清Bug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及早发现问题；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JIRA数据准确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缺陷根本原因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工时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COPQ（质量成本）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1"/>
          <p:cNvSpPr txBox="1"/>
          <p:nvPr>
            <p:ph type="title"/>
          </p:nvPr>
        </p:nvSpPr>
        <p:spPr>
          <a:xfrm>
            <a:off x="453354" y="194075"/>
            <a:ext cx="280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lang="en" sz="2400"/>
              <a:t>提升团队凝聚力</a:t>
            </a:r>
            <a:endParaRPr sz="2400"/>
          </a:p>
        </p:txBody>
      </p:sp>
      <p:sp>
        <p:nvSpPr>
          <p:cNvPr id="535" name="Google Shape;535;p71"/>
          <p:cNvSpPr txBox="1"/>
          <p:nvPr/>
        </p:nvSpPr>
        <p:spPr>
          <a:xfrm>
            <a:off x="3338048" y="815850"/>
            <a:ext cx="1110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核心举措</a:t>
            </a:r>
            <a:endParaRPr/>
          </a:p>
        </p:txBody>
      </p:sp>
      <p:sp>
        <p:nvSpPr>
          <p:cNvPr id="536" name="Google Shape;536;p71"/>
          <p:cNvSpPr/>
          <p:nvPr/>
        </p:nvSpPr>
        <p:spPr>
          <a:xfrm>
            <a:off x="710940" y="1246011"/>
            <a:ext cx="6364500" cy="126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74000">
                <a:srgbClr val="AEC5E1"/>
              </a:gs>
              <a:gs pos="83000">
                <a:srgbClr val="AEC5E1"/>
              </a:gs>
              <a:gs pos="100000">
                <a:srgbClr val="C8D8E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1"/>
          <p:cNvSpPr/>
          <p:nvPr/>
        </p:nvSpPr>
        <p:spPr>
          <a:xfrm>
            <a:off x="1752784" y="1446015"/>
            <a:ext cx="1322700" cy="1038600"/>
          </a:xfrm>
          <a:prstGeom prst="ellipse">
            <a:avLst/>
          </a:prstGeom>
          <a:solidFill>
            <a:srgbClr val="FF833A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员工关怀</a:t>
            </a:r>
            <a:endParaRPr sz="1100"/>
          </a:p>
        </p:txBody>
      </p:sp>
      <p:sp>
        <p:nvSpPr>
          <p:cNvPr id="538" name="Google Shape;538;p71"/>
          <p:cNvSpPr/>
          <p:nvPr/>
        </p:nvSpPr>
        <p:spPr>
          <a:xfrm>
            <a:off x="4824927" y="1446015"/>
            <a:ext cx="1322700" cy="1038600"/>
          </a:xfrm>
          <a:prstGeom prst="ellipse">
            <a:avLst/>
          </a:prstGeom>
          <a:solidFill>
            <a:srgbClr val="00B0F0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部门文化奖励机制</a:t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39" name="Google Shape;539;p71"/>
          <p:cNvCxnSpPr/>
          <p:nvPr/>
        </p:nvCxnSpPr>
        <p:spPr>
          <a:xfrm>
            <a:off x="1130663" y="2823875"/>
            <a:ext cx="2687400" cy="0"/>
          </a:xfrm>
          <a:prstGeom prst="straightConnector1">
            <a:avLst/>
          </a:prstGeom>
          <a:noFill/>
          <a:ln cap="flat" cmpd="sng" w="15875">
            <a:solidFill>
              <a:srgbClr val="FF833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40" name="Google Shape;540;p71"/>
          <p:cNvCxnSpPr/>
          <p:nvPr/>
        </p:nvCxnSpPr>
        <p:spPr>
          <a:xfrm>
            <a:off x="4125325" y="2823875"/>
            <a:ext cx="2721900" cy="0"/>
          </a:xfrm>
          <a:prstGeom prst="straightConnector1">
            <a:avLst/>
          </a:prstGeom>
          <a:noFill/>
          <a:ln cap="flat" cmpd="sng" w="15875">
            <a:solidFill>
              <a:srgbClr val="00B0F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1" name="Google Shape;541;p71"/>
          <p:cNvSpPr txBox="1"/>
          <p:nvPr/>
        </p:nvSpPr>
        <p:spPr>
          <a:xfrm>
            <a:off x="1087550" y="2907700"/>
            <a:ext cx="26874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22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3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部门每月生日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</a:t>
            </a:r>
            <a:endParaRPr sz="1300"/>
          </a:p>
          <a:p>
            <a:pPr indent="-273050" lvl="1" marL="596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来自团队的生日祝福贺卡</a:t>
            </a:r>
            <a:endParaRPr b="0" i="0" sz="13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349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部门团建</a:t>
            </a:r>
            <a:endParaRPr sz="13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73050" lvl="1" marL="596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部门团建、聚餐</a:t>
            </a:r>
            <a:endParaRPr b="0" i="0" sz="13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73050" lvl="1" marL="596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小组团建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1"/>
          <p:cNvSpPr txBox="1"/>
          <p:nvPr/>
        </p:nvSpPr>
        <p:spPr>
          <a:xfrm>
            <a:off x="4213400" y="2917500"/>
            <a:ext cx="39699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敏捷测试转型贡献奖（3人/季度）</a:t>
            </a:r>
            <a:endParaRPr sz="13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73050" lvl="1" marL="596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业务测试使用奖：季度使用量+节省时长TOP1</a:t>
            </a:r>
            <a:endParaRPr sz="1300"/>
          </a:p>
          <a:p>
            <a:pPr indent="-273050" lvl="1" marL="596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效率平台最佳产品奖：最佳项目（效能团队投票产生）</a:t>
            </a:r>
            <a:endParaRPr b="0" i="0" sz="13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3495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测试学院-最佳讲师奖</a:t>
            </a:r>
            <a:endParaRPr sz="13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73050" lvl="1" marL="596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学院课程结束投票结果最高获得者</a:t>
            </a:r>
            <a:endParaRPr b="0" i="0" sz="13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2"/>
          <p:cNvSpPr txBox="1"/>
          <p:nvPr>
            <p:ph type="title"/>
          </p:nvPr>
        </p:nvSpPr>
        <p:spPr>
          <a:xfrm>
            <a:off x="461000" y="57125"/>
            <a:ext cx="7886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承接项目管理的职责</a:t>
            </a:r>
            <a:endParaRPr sz="2400"/>
          </a:p>
        </p:txBody>
      </p:sp>
      <p:grpSp>
        <p:nvGrpSpPr>
          <p:cNvPr id="549" name="Google Shape;549;p72"/>
          <p:cNvGrpSpPr/>
          <p:nvPr/>
        </p:nvGrpSpPr>
        <p:grpSpPr>
          <a:xfrm>
            <a:off x="1435525" y="1486975"/>
            <a:ext cx="5622375" cy="395100"/>
            <a:chOff x="1435500" y="1509500"/>
            <a:chExt cx="5622375" cy="395100"/>
          </a:xfrm>
        </p:grpSpPr>
        <p:sp>
          <p:nvSpPr>
            <p:cNvPr id="550" name="Google Shape;550;p72"/>
            <p:cNvSpPr/>
            <p:nvPr/>
          </p:nvSpPr>
          <p:spPr>
            <a:xfrm>
              <a:off x="1435500" y="1509500"/>
              <a:ext cx="795900" cy="3951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立项</a:t>
              </a:r>
              <a:endParaRPr/>
            </a:p>
          </p:txBody>
        </p:sp>
        <p:sp>
          <p:nvSpPr>
            <p:cNvPr id="551" name="Google Shape;551;p72"/>
            <p:cNvSpPr/>
            <p:nvPr/>
          </p:nvSpPr>
          <p:spPr>
            <a:xfrm>
              <a:off x="3044325" y="1509500"/>
              <a:ext cx="795900" cy="3951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计划</a:t>
              </a:r>
              <a:endParaRPr/>
            </a:p>
          </p:txBody>
        </p:sp>
        <p:sp>
          <p:nvSpPr>
            <p:cNvPr id="552" name="Google Shape;552;p72"/>
            <p:cNvSpPr/>
            <p:nvPr/>
          </p:nvSpPr>
          <p:spPr>
            <a:xfrm>
              <a:off x="4653150" y="1509500"/>
              <a:ext cx="795900" cy="3951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执行</a:t>
              </a:r>
              <a:endParaRPr/>
            </a:p>
          </p:txBody>
        </p:sp>
        <p:sp>
          <p:nvSpPr>
            <p:cNvPr id="553" name="Google Shape;553;p72"/>
            <p:cNvSpPr/>
            <p:nvPr/>
          </p:nvSpPr>
          <p:spPr>
            <a:xfrm>
              <a:off x="6261975" y="1509500"/>
              <a:ext cx="795900" cy="3951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收尾</a:t>
              </a:r>
              <a:endParaRPr/>
            </a:p>
          </p:txBody>
        </p:sp>
        <p:cxnSp>
          <p:nvCxnSpPr>
            <p:cNvPr id="554" name="Google Shape;554;p72"/>
            <p:cNvCxnSpPr>
              <a:endCxn id="551" idx="1"/>
            </p:cNvCxnSpPr>
            <p:nvPr/>
          </p:nvCxnSpPr>
          <p:spPr>
            <a:xfrm>
              <a:off x="2231325" y="1707050"/>
              <a:ext cx="8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5" name="Google Shape;555;p72"/>
            <p:cNvCxnSpPr>
              <a:stCxn id="551" idx="3"/>
              <a:endCxn id="552" idx="1"/>
            </p:cNvCxnSpPr>
            <p:nvPr/>
          </p:nvCxnSpPr>
          <p:spPr>
            <a:xfrm>
              <a:off x="3840225" y="1707050"/>
              <a:ext cx="8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6" name="Google Shape;556;p72"/>
            <p:cNvCxnSpPr>
              <a:stCxn id="552" idx="3"/>
              <a:endCxn id="553" idx="1"/>
            </p:cNvCxnSpPr>
            <p:nvPr/>
          </p:nvCxnSpPr>
          <p:spPr>
            <a:xfrm>
              <a:off x="5449050" y="1707050"/>
              <a:ext cx="8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57" name="Google Shape;557;p72"/>
          <p:cNvSpPr/>
          <p:nvPr/>
        </p:nvSpPr>
        <p:spPr>
          <a:xfrm>
            <a:off x="1593150" y="824775"/>
            <a:ext cx="795900" cy="395100"/>
          </a:xfrm>
          <a:prstGeom prst="wedgeRectCallout">
            <a:avLst>
              <a:gd fmla="val -41695" name="adj1"/>
              <a:gd fmla="val 10239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需求确认</a:t>
            </a:r>
            <a:endParaRPr sz="900"/>
          </a:p>
        </p:txBody>
      </p:sp>
      <p:sp>
        <p:nvSpPr>
          <p:cNvPr id="558" name="Google Shape;558;p72"/>
          <p:cNvSpPr/>
          <p:nvPr/>
        </p:nvSpPr>
        <p:spPr>
          <a:xfrm>
            <a:off x="3329600" y="824775"/>
            <a:ext cx="795900" cy="395100"/>
          </a:xfrm>
          <a:prstGeom prst="wedgeRectCallout">
            <a:avLst>
              <a:gd fmla="val -41695" name="adj1"/>
              <a:gd fmla="val 10239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确认</a:t>
            </a:r>
            <a:r>
              <a:rPr lang="en" sz="900"/>
              <a:t>目标</a:t>
            </a:r>
            <a:endParaRPr sz="900"/>
          </a:p>
        </p:txBody>
      </p:sp>
      <p:sp>
        <p:nvSpPr>
          <p:cNvPr id="559" name="Google Shape;559;p72"/>
          <p:cNvSpPr/>
          <p:nvPr/>
        </p:nvSpPr>
        <p:spPr>
          <a:xfrm>
            <a:off x="4788300" y="845175"/>
            <a:ext cx="1090200" cy="354300"/>
          </a:xfrm>
          <a:prstGeom prst="wedgeRectCallout">
            <a:avLst>
              <a:gd fmla="val -27823" name="adj1"/>
              <a:gd fmla="val 116314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控制：人员，目标，进度，质量</a:t>
            </a:r>
            <a:endParaRPr sz="900"/>
          </a:p>
        </p:txBody>
      </p:sp>
      <p:sp>
        <p:nvSpPr>
          <p:cNvPr id="560" name="Google Shape;560;p72"/>
          <p:cNvSpPr/>
          <p:nvPr/>
        </p:nvSpPr>
        <p:spPr>
          <a:xfrm>
            <a:off x="6629850" y="862875"/>
            <a:ext cx="675900" cy="318900"/>
          </a:xfrm>
          <a:prstGeom prst="wedgeRectCallout">
            <a:avLst>
              <a:gd fmla="val -41219" name="adj1"/>
              <a:gd fmla="val 12216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发布</a:t>
            </a:r>
            <a:endParaRPr sz="900"/>
          </a:p>
        </p:txBody>
      </p:sp>
      <p:sp>
        <p:nvSpPr>
          <p:cNvPr id="561" name="Google Shape;561;p72"/>
          <p:cNvSpPr/>
          <p:nvPr/>
        </p:nvSpPr>
        <p:spPr>
          <a:xfrm>
            <a:off x="3972650" y="2260250"/>
            <a:ext cx="863400" cy="76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72"/>
          <p:cNvSpPr/>
          <p:nvPr/>
        </p:nvSpPr>
        <p:spPr>
          <a:xfrm>
            <a:off x="2370313" y="3536500"/>
            <a:ext cx="1182600" cy="510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产品经理</a:t>
            </a:r>
            <a:endParaRPr/>
          </a:p>
        </p:txBody>
      </p:sp>
      <p:sp>
        <p:nvSpPr>
          <p:cNvPr id="563" name="Google Shape;563;p72"/>
          <p:cNvSpPr/>
          <p:nvPr/>
        </p:nvSpPr>
        <p:spPr>
          <a:xfrm>
            <a:off x="5538538" y="3536500"/>
            <a:ext cx="1182600" cy="510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质量工程师</a:t>
            </a:r>
            <a:endParaRPr/>
          </a:p>
        </p:txBody>
      </p:sp>
      <p:sp>
        <p:nvSpPr>
          <p:cNvPr id="564" name="Google Shape;564;p72"/>
          <p:cNvSpPr/>
          <p:nvPr/>
        </p:nvSpPr>
        <p:spPr>
          <a:xfrm>
            <a:off x="4054826" y="3230900"/>
            <a:ext cx="915175" cy="12139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06666"/>
                </a:solidFill>
                <a:latin typeface="Arial"/>
              </a:rPr>
              <a:t>？</a:t>
            </a:r>
          </a:p>
        </p:txBody>
      </p:sp>
      <p:sp>
        <p:nvSpPr>
          <p:cNvPr id="565" name="Google Shape;565;p72"/>
          <p:cNvSpPr txBox="1"/>
          <p:nvPr/>
        </p:nvSpPr>
        <p:spPr>
          <a:xfrm>
            <a:off x="1629000" y="4617025"/>
            <a:ext cx="5886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项目经理工具箱：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http://wiki.ziroom.com/pages/viewpage.action?pageId=618577389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3"/>
          <p:cNvSpPr txBox="1"/>
          <p:nvPr>
            <p:ph type="title"/>
          </p:nvPr>
        </p:nvSpPr>
        <p:spPr>
          <a:xfrm>
            <a:off x="461000" y="0"/>
            <a:ext cx="7886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其他...</a:t>
            </a:r>
            <a:endParaRPr sz="2400"/>
          </a:p>
        </p:txBody>
      </p:sp>
      <p:sp>
        <p:nvSpPr>
          <p:cNvPr id="572" name="Google Shape;572;p73"/>
          <p:cNvSpPr txBox="1"/>
          <p:nvPr/>
        </p:nvSpPr>
        <p:spPr>
          <a:xfrm>
            <a:off x="690800" y="1753500"/>
            <a:ext cx="32433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Engineering Productivity - 张秀丽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移动专项 - 张伟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用户字典 - 孟祥云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"/>
          <p:cNvSpPr txBox="1"/>
          <p:nvPr/>
        </p:nvSpPr>
        <p:spPr>
          <a:xfrm>
            <a:off x="3339600" y="972550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73" y="661788"/>
            <a:ext cx="6661450" cy="38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>
            <p:ph type="title"/>
          </p:nvPr>
        </p:nvSpPr>
        <p:spPr>
          <a:xfrm>
            <a:off x="860100" y="407275"/>
            <a:ext cx="7423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愿景</a:t>
            </a:r>
            <a:endParaRPr sz="2400"/>
          </a:p>
        </p:txBody>
      </p:sp>
      <p:sp>
        <p:nvSpPr>
          <p:cNvPr id="350" name="Google Shape;350;p59"/>
          <p:cNvSpPr txBox="1"/>
          <p:nvPr/>
        </p:nvSpPr>
        <p:spPr>
          <a:xfrm>
            <a:off x="689850" y="1016150"/>
            <a:ext cx="7764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两到三年内，打造一个自组织型的质量团队，提供最专业的质量保证工作。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1" name="Google Shape;351;p59"/>
          <p:cNvSpPr txBox="1"/>
          <p:nvPr>
            <p:ph type="title"/>
          </p:nvPr>
        </p:nvSpPr>
        <p:spPr>
          <a:xfrm>
            <a:off x="860100" y="1875750"/>
            <a:ext cx="7423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使命</a:t>
            </a:r>
            <a:endParaRPr sz="2400"/>
          </a:p>
        </p:txBody>
      </p:sp>
      <p:sp>
        <p:nvSpPr>
          <p:cNvPr id="352" name="Google Shape;352;p59"/>
          <p:cNvSpPr txBox="1"/>
          <p:nvPr/>
        </p:nvSpPr>
        <p:spPr>
          <a:xfrm>
            <a:off x="1159200" y="2375575"/>
            <a:ext cx="68256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发布有价值的、高质量的产品;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更快的去反馈产品的质量，并且及时发现产品的问题;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持续的技术改进来更好的支撑产品未来的发展;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团队人员的技术能够得到持续的提高并且有清晰的发展方向;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整个测试的工作更加有技术含量；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团队稳定，骨干员工流失率比率低；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type="title"/>
          </p:nvPr>
        </p:nvSpPr>
        <p:spPr>
          <a:xfrm>
            <a:off x="460988" y="15575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议程</a:t>
            </a:r>
            <a:endParaRPr sz="2400"/>
          </a:p>
        </p:txBody>
      </p:sp>
      <p:sp>
        <p:nvSpPr>
          <p:cNvPr id="359" name="Google Shape;359;p60"/>
          <p:cNvSpPr txBox="1"/>
          <p:nvPr/>
        </p:nvSpPr>
        <p:spPr>
          <a:xfrm>
            <a:off x="3339600" y="972550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0"/>
          <p:cNvSpPr txBox="1"/>
          <p:nvPr/>
        </p:nvSpPr>
        <p:spPr>
          <a:xfrm>
            <a:off x="4306550" y="895425"/>
            <a:ext cx="39963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新人介绍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质量部团队更新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质量团队文化建设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效率平台项目进度更新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Q&amp;A</a:t>
            </a:r>
            <a:endParaRPr sz="1800"/>
          </a:p>
        </p:txBody>
      </p:sp>
      <p:pic>
        <p:nvPicPr>
          <p:cNvPr id="361" name="Google Shape;3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00" y="895423"/>
            <a:ext cx="3352675" cy="33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>
            <p:ph type="title"/>
          </p:nvPr>
        </p:nvSpPr>
        <p:spPr>
          <a:xfrm>
            <a:off x="481025" y="322600"/>
            <a:ext cx="7886700" cy="409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新员工介绍 - </a:t>
            </a:r>
            <a:r>
              <a:rPr b="0" lang="en" sz="1800"/>
              <a:t>教育背景，之前的工作，现在在哪个组，兴趣爱好</a:t>
            </a:r>
            <a:endParaRPr sz="2400"/>
          </a:p>
        </p:txBody>
      </p:sp>
      <p:sp>
        <p:nvSpPr>
          <p:cNvPr id="367" name="Google Shape;367;p61"/>
          <p:cNvSpPr txBox="1"/>
          <p:nvPr/>
        </p:nvSpPr>
        <p:spPr>
          <a:xfrm>
            <a:off x="404800" y="1702388"/>
            <a:ext cx="16566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600"/>
              <a:t>杨成琳</a:t>
            </a:r>
            <a:endParaRPr sz="16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600"/>
              <a:t>朱晶晶</a:t>
            </a:r>
            <a:endParaRPr sz="16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600"/>
              <a:t>黄成</a:t>
            </a:r>
            <a:endParaRPr sz="16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600"/>
              <a:t>张娜</a:t>
            </a:r>
            <a:endParaRPr sz="16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600"/>
              <a:t>赵</a:t>
            </a:r>
            <a:r>
              <a:rPr lang="en" sz="1600"/>
              <a:t>静</a:t>
            </a:r>
            <a:endParaRPr sz="1900"/>
          </a:p>
        </p:txBody>
      </p:sp>
      <p:pic>
        <p:nvPicPr>
          <p:cNvPr id="368" name="Google Shape;36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175" y="1313125"/>
            <a:ext cx="6267299" cy="35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/>
          <p:nvPr>
            <p:ph type="title"/>
          </p:nvPr>
        </p:nvSpPr>
        <p:spPr>
          <a:xfrm>
            <a:off x="460988" y="15575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质量部组织结构调整</a:t>
            </a:r>
            <a:endParaRPr sz="2400"/>
          </a:p>
        </p:txBody>
      </p:sp>
      <p:sp>
        <p:nvSpPr>
          <p:cNvPr id="375" name="Google Shape;375;p62"/>
          <p:cNvSpPr/>
          <p:nvPr/>
        </p:nvSpPr>
        <p:spPr>
          <a:xfrm>
            <a:off x="3802421" y="803320"/>
            <a:ext cx="1524000" cy="515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质量部</a:t>
            </a:r>
            <a:endParaRPr/>
          </a:p>
        </p:txBody>
      </p:sp>
      <p:sp>
        <p:nvSpPr>
          <p:cNvPr id="376" name="Google Shape;376;p62"/>
          <p:cNvSpPr/>
          <p:nvPr/>
        </p:nvSpPr>
        <p:spPr>
          <a:xfrm>
            <a:off x="166903" y="1850932"/>
            <a:ext cx="1523892" cy="515703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刘元</a:t>
            </a:r>
            <a:endParaRPr/>
          </a:p>
        </p:txBody>
      </p:sp>
      <p:sp>
        <p:nvSpPr>
          <p:cNvPr id="377" name="Google Shape;377;p62"/>
          <p:cNvSpPr/>
          <p:nvPr/>
        </p:nvSpPr>
        <p:spPr>
          <a:xfrm>
            <a:off x="49950" y="2795200"/>
            <a:ext cx="347700" cy="20250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租住O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2O中心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|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陈晓静</a:t>
            </a:r>
            <a:endParaRPr sz="1200"/>
          </a:p>
        </p:txBody>
      </p:sp>
      <p:sp>
        <p:nvSpPr>
          <p:cNvPr id="378" name="Google Shape;378;p62"/>
          <p:cNvSpPr/>
          <p:nvPr/>
        </p:nvSpPr>
        <p:spPr>
          <a:xfrm>
            <a:off x="464437" y="2795192"/>
            <a:ext cx="347652" cy="1886893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业务中台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|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刘威</a:t>
            </a:r>
            <a:endParaRPr sz="1200"/>
          </a:p>
        </p:txBody>
      </p:sp>
      <p:sp>
        <p:nvSpPr>
          <p:cNvPr id="379" name="Google Shape;379;p62"/>
          <p:cNvSpPr/>
          <p:nvPr/>
        </p:nvSpPr>
        <p:spPr>
          <a:xfrm>
            <a:off x="928859" y="2795192"/>
            <a:ext cx="347652" cy="1886893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基础平台</a:t>
            </a:r>
            <a:endParaRPr sz="1200"/>
          </a:p>
        </p:txBody>
      </p:sp>
      <p:sp>
        <p:nvSpPr>
          <p:cNvPr id="380" name="Google Shape;380;p62"/>
          <p:cNvSpPr/>
          <p:nvPr/>
        </p:nvSpPr>
        <p:spPr>
          <a:xfrm>
            <a:off x="1902118" y="1850920"/>
            <a:ext cx="1523892" cy="515703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邱燕</a:t>
            </a:r>
            <a:endParaRPr/>
          </a:p>
        </p:txBody>
      </p:sp>
      <p:sp>
        <p:nvSpPr>
          <p:cNvPr id="381" name="Google Shape;381;p62"/>
          <p:cNvSpPr/>
          <p:nvPr/>
        </p:nvSpPr>
        <p:spPr>
          <a:xfrm>
            <a:off x="2046994" y="2768885"/>
            <a:ext cx="347652" cy="1886893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业主O2O中心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|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周镭</a:t>
            </a:r>
            <a:endParaRPr sz="1200"/>
          </a:p>
        </p:txBody>
      </p:sp>
      <p:sp>
        <p:nvSpPr>
          <p:cNvPr id="382" name="Google Shape;382;p62"/>
          <p:cNvSpPr/>
          <p:nvPr/>
        </p:nvSpPr>
        <p:spPr>
          <a:xfrm>
            <a:off x="2538147" y="2742485"/>
            <a:ext cx="416904" cy="1886893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数据中心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|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张小康</a:t>
            </a:r>
            <a:endParaRPr sz="1200"/>
          </a:p>
        </p:txBody>
      </p:sp>
      <p:sp>
        <p:nvSpPr>
          <p:cNvPr id="383" name="Google Shape;383;p62"/>
          <p:cNvSpPr/>
          <p:nvPr/>
        </p:nvSpPr>
        <p:spPr>
          <a:xfrm>
            <a:off x="3127734" y="2767010"/>
            <a:ext cx="416904" cy="1886893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资管中心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|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李宏娜</a:t>
            </a:r>
            <a:endParaRPr sz="1200"/>
          </a:p>
        </p:txBody>
      </p:sp>
      <p:sp>
        <p:nvSpPr>
          <p:cNvPr id="384" name="Google Shape;384;p62"/>
          <p:cNvSpPr/>
          <p:nvPr/>
        </p:nvSpPr>
        <p:spPr>
          <a:xfrm>
            <a:off x="3833151" y="2742410"/>
            <a:ext cx="417000" cy="18870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企业信息平台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|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邹志华</a:t>
            </a:r>
            <a:endParaRPr sz="1100"/>
          </a:p>
        </p:txBody>
      </p:sp>
      <p:sp>
        <p:nvSpPr>
          <p:cNvPr id="385" name="Google Shape;385;p62"/>
          <p:cNvSpPr/>
          <p:nvPr/>
        </p:nvSpPr>
        <p:spPr>
          <a:xfrm>
            <a:off x="4464365" y="2742410"/>
            <a:ext cx="417000" cy="18870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服务O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中心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|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张伟</a:t>
            </a:r>
            <a:endParaRPr sz="1100"/>
          </a:p>
        </p:txBody>
      </p:sp>
      <p:sp>
        <p:nvSpPr>
          <p:cNvPr id="386" name="Google Shape;386;p62"/>
          <p:cNvSpPr/>
          <p:nvPr/>
        </p:nvSpPr>
        <p:spPr>
          <a:xfrm>
            <a:off x="5095576" y="2742400"/>
            <a:ext cx="371400" cy="18870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家装O2O中心     </a:t>
            </a:r>
            <a:r>
              <a:rPr lang="en" sz="1000"/>
              <a:t>|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孟祥云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7" name="Google Shape;387;p62"/>
          <p:cNvSpPr/>
          <p:nvPr/>
        </p:nvSpPr>
        <p:spPr>
          <a:xfrm>
            <a:off x="5621176" y="1850932"/>
            <a:ext cx="1524000" cy="515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王宇峰</a:t>
            </a:r>
            <a:endParaRPr/>
          </a:p>
        </p:txBody>
      </p:sp>
      <p:sp>
        <p:nvSpPr>
          <p:cNvPr id="388" name="Google Shape;388;p62"/>
          <p:cNvSpPr/>
          <p:nvPr/>
        </p:nvSpPr>
        <p:spPr>
          <a:xfrm>
            <a:off x="6174382" y="2795142"/>
            <a:ext cx="417000" cy="1887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效能平台研发</a:t>
            </a:r>
            <a:endParaRPr/>
          </a:p>
        </p:txBody>
      </p:sp>
      <p:cxnSp>
        <p:nvCxnSpPr>
          <p:cNvPr id="389" name="Google Shape;389;p62"/>
          <p:cNvCxnSpPr>
            <a:stCxn id="375" idx="2"/>
            <a:endCxn id="376" idx="0"/>
          </p:cNvCxnSpPr>
          <p:nvPr/>
        </p:nvCxnSpPr>
        <p:spPr>
          <a:xfrm rot="5400000">
            <a:off x="2480621" y="-232880"/>
            <a:ext cx="531900" cy="3635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62"/>
          <p:cNvCxnSpPr>
            <a:stCxn id="375" idx="2"/>
            <a:endCxn id="380" idx="0"/>
          </p:cNvCxnSpPr>
          <p:nvPr/>
        </p:nvCxnSpPr>
        <p:spPr>
          <a:xfrm rot="5400000">
            <a:off x="3348221" y="634720"/>
            <a:ext cx="531900" cy="190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62"/>
          <p:cNvCxnSpPr>
            <a:stCxn id="375" idx="2"/>
            <a:endCxn id="387" idx="0"/>
          </p:cNvCxnSpPr>
          <p:nvPr/>
        </p:nvCxnSpPr>
        <p:spPr>
          <a:xfrm flipH="1" rot="-5400000">
            <a:off x="5207921" y="675520"/>
            <a:ext cx="531900" cy="1818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62"/>
          <p:cNvCxnSpPr>
            <a:stCxn id="376" idx="2"/>
            <a:endCxn id="377" idx="0"/>
          </p:cNvCxnSpPr>
          <p:nvPr/>
        </p:nvCxnSpPr>
        <p:spPr>
          <a:xfrm rot="5400000">
            <a:off x="361999" y="2228485"/>
            <a:ext cx="428700" cy="7050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62"/>
          <p:cNvCxnSpPr>
            <a:stCxn id="376" idx="2"/>
            <a:endCxn id="378" idx="0"/>
          </p:cNvCxnSpPr>
          <p:nvPr/>
        </p:nvCxnSpPr>
        <p:spPr>
          <a:xfrm rot="5400000">
            <a:off x="569149" y="2435635"/>
            <a:ext cx="428700" cy="2907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62"/>
          <p:cNvCxnSpPr>
            <a:stCxn id="376" idx="2"/>
            <a:endCxn id="379" idx="0"/>
          </p:cNvCxnSpPr>
          <p:nvPr/>
        </p:nvCxnSpPr>
        <p:spPr>
          <a:xfrm flipH="1" rot="-5400000">
            <a:off x="801349" y="2494135"/>
            <a:ext cx="428700" cy="173700"/>
          </a:xfrm>
          <a:prstGeom prst="bentConnector3">
            <a:avLst>
              <a:gd fmla="val 5048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62"/>
          <p:cNvCxnSpPr>
            <a:stCxn id="380" idx="2"/>
            <a:endCxn id="381" idx="0"/>
          </p:cNvCxnSpPr>
          <p:nvPr/>
        </p:nvCxnSpPr>
        <p:spPr>
          <a:xfrm rot="5400000">
            <a:off x="2241364" y="2346223"/>
            <a:ext cx="402300" cy="443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62"/>
          <p:cNvCxnSpPr>
            <a:stCxn id="380" idx="2"/>
            <a:endCxn id="382" idx="0"/>
          </p:cNvCxnSpPr>
          <p:nvPr/>
        </p:nvCxnSpPr>
        <p:spPr>
          <a:xfrm flipH="1" rot="-5400000">
            <a:off x="2517364" y="2513323"/>
            <a:ext cx="375900" cy="82500"/>
          </a:xfrm>
          <a:prstGeom prst="bentConnector3">
            <a:avLst>
              <a:gd fmla="val 53585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62"/>
          <p:cNvCxnSpPr>
            <a:stCxn id="380" idx="2"/>
            <a:endCxn id="383" idx="0"/>
          </p:cNvCxnSpPr>
          <p:nvPr/>
        </p:nvCxnSpPr>
        <p:spPr>
          <a:xfrm flipH="1" rot="-5400000">
            <a:off x="2799814" y="2230873"/>
            <a:ext cx="400500" cy="672000"/>
          </a:xfrm>
          <a:prstGeom prst="bentConnector3">
            <a:avLst>
              <a:gd fmla="val 49970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62"/>
          <p:cNvCxnSpPr>
            <a:stCxn id="399" idx="2"/>
            <a:endCxn id="384" idx="0"/>
          </p:cNvCxnSpPr>
          <p:nvPr/>
        </p:nvCxnSpPr>
        <p:spPr>
          <a:xfrm rot="5400000">
            <a:off x="4115391" y="2292825"/>
            <a:ext cx="375900" cy="5235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62"/>
          <p:cNvCxnSpPr>
            <a:stCxn id="399" idx="2"/>
            <a:endCxn id="385" idx="0"/>
          </p:cNvCxnSpPr>
          <p:nvPr/>
        </p:nvCxnSpPr>
        <p:spPr>
          <a:xfrm flipH="1" rot="-5400000">
            <a:off x="4430991" y="2500725"/>
            <a:ext cx="375900" cy="1077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62"/>
          <p:cNvCxnSpPr>
            <a:stCxn id="399" idx="2"/>
            <a:endCxn id="386" idx="0"/>
          </p:cNvCxnSpPr>
          <p:nvPr/>
        </p:nvCxnSpPr>
        <p:spPr>
          <a:xfrm flipH="1" rot="-5400000">
            <a:off x="4735191" y="2196525"/>
            <a:ext cx="375900" cy="7161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62"/>
          <p:cNvCxnSpPr>
            <a:stCxn id="387" idx="2"/>
            <a:endCxn id="388" idx="0"/>
          </p:cNvCxnSpPr>
          <p:nvPr/>
        </p:nvCxnSpPr>
        <p:spPr>
          <a:xfrm flipH="1" rot="-5400000">
            <a:off x="6169276" y="2580532"/>
            <a:ext cx="4284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62"/>
          <p:cNvSpPr/>
          <p:nvPr/>
        </p:nvSpPr>
        <p:spPr>
          <a:xfrm>
            <a:off x="3803091" y="1850925"/>
            <a:ext cx="1524000" cy="515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陆良珏</a:t>
            </a:r>
            <a:endParaRPr/>
          </a:p>
        </p:txBody>
      </p:sp>
      <p:sp>
        <p:nvSpPr>
          <p:cNvPr id="403" name="Google Shape;403;p62"/>
          <p:cNvSpPr/>
          <p:nvPr/>
        </p:nvSpPr>
        <p:spPr>
          <a:xfrm>
            <a:off x="1463626" y="2771625"/>
            <a:ext cx="423600" cy="19725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用户增长中心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|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蒋龙飞</a:t>
            </a:r>
            <a:endParaRPr sz="1200"/>
          </a:p>
        </p:txBody>
      </p:sp>
      <p:cxnSp>
        <p:nvCxnSpPr>
          <p:cNvPr id="404" name="Google Shape;404;p62"/>
          <p:cNvCxnSpPr>
            <a:stCxn id="376" idx="2"/>
            <a:endCxn id="403" idx="0"/>
          </p:cNvCxnSpPr>
          <p:nvPr/>
        </p:nvCxnSpPr>
        <p:spPr>
          <a:xfrm flipH="1" rot="-5400000">
            <a:off x="1099699" y="2195785"/>
            <a:ext cx="405000" cy="746700"/>
          </a:xfrm>
          <a:prstGeom prst="bentConnector3">
            <a:avLst>
              <a:gd fmla="val 534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62"/>
          <p:cNvCxnSpPr>
            <a:stCxn id="375" idx="2"/>
            <a:endCxn id="399" idx="0"/>
          </p:cNvCxnSpPr>
          <p:nvPr/>
        </p:nvCxnSpPr>
        <p:spPr>
          <a:xfrm flipH="1" rot="-5400000">
            <a:off x="4298771" y="1584670"/>
            <a:ext cx="531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62"/>
          <p:cNvSpPr/>
          <p:nvPr/>
        </p:nvSpPr>
        <p:spPr>
          <a:xfrm>
            <a:off x="7439238" y="1850932"/>
            <a:ext cx="1524000" cy="515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专项测试</a:t>
            </a:r>
            <a:endParaRPr/>
          </a:p>
        </p:txBody>
      </p:sp>
      <p:cxnSp>
        <p:nvCxnSpPr>
          <p:cNvPr id="407" name="Google Shape;407;p62"/>
          <p:cNvCxnSpPr>
            <a:stCxn id="375" idx="2"/>
            <a:endCxn id="406" idx="0"/>
          </p:cNvCxnSpPr>
          <p:nvPr/>
        </p:nvCxnSpPr>
        <p:spPr>
          <a:xfrm flipH="1" rot="-5400000">
            <a:off x="6116921" y="-233480"/>
            <a:ext cx="531900" cy="3636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62"/>
          <p:cNvSpPr/>
          <p:nvPr/>
        </p:nvSpPr>
        <p:spPr>
          <a:xfrm>
            <a:off x="7022282" y="2766992"/>
            <a:ext cx="417000" cy="1887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移动专项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|张伟</a:t>
            </a:r>
            <a:endParaRPr sz="1300"/>
          </a:p>
        </p:txBody>
      </p:sp>
      <p:sp>
        <p:nvSpPr>
          <p:cNvPr id="409" name="Google Shape;409;p62"/>
          <p:cNvSpPr/>
          <p:nvPr/>
        </p:nvSpPr>
        <p:spPr>
          <a:xfrm>
            <a:off x="7621407" y="2766992"/>
            <a:ext cx="417000" cy="1887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产品字典</a:t>
            </a:r>
            <a:r>
              <a:rPr lang="en" sz="1200"/>
              <a:t>            |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孟祥云</a:t>
            </a:r>
            <a:endParaRPr sz="1200"/>
          </a:p>
        </p:txBody>
      </p:sp>
      <p:sp>
        <p:nvSpPr>
          <p:cNvPr id="410" name="Google Shape;410;p62"/>
          <p:cNvSpPr/>
          <p:nvPr/>
        </p:nvSpPr>
        <p:spPr>
          <a:xfrm>
            <a:off x="8151632" y="2766992"/>
            <a:ext cx="417000" cy="1887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接口性能</a:t>
            </a:r>
            <a:r>
              <a:rPr lang="en" sz="1300"/>
              <a:t>          |</a:t>
            </a:r>
            <a:r>
              <a:rPr lang="en" sz="1300"/>
              <a:t>邱燕</a:t>
            </a:r>
            <a:endParaRPr sz="1300"/>
          </a:p>
        </p:txBody>
      </p:sp>
      <p:sp>
        <p:nvSpPr>
          <p:cNvPr id="411" name="Google Shape;411;p62"/>
          <p:cNvSpPr/>
          <p:nvPr/>
        </p:nvSpPr>
        <p:spPr>
          <a:xfrm>
            <a:off x="8681857" y="2766942"/>
            <a:ext cx="417000" cy="188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混沌工程</a:t>
            </a:r>
            <a:r>
              <a:rPr lang="en" sz="1300"/>
              <a:t>        </a:t>
            </a:r>
            <a:endParaRPr sz="1300"/>
          </a:p>
        </p:txBody>
      </p:sp>
      <p:cxnSp>
        <p:nvCxnSpPr>
          <p:cNvPr id="412" name="Google Shape;412;p62"/>
          <p:cNvCxnSpPr>
            <a:stCxn id="406" idx="2"/>
            <a:endCxn id="408" idx="0"/>
          </p:cNvCxnSpPr>
          <p:nvPr/>
        </p:nvCxnSpPr>
        <p:spPr>
          <a:xfrm rot="5400000">
            <a:off x="7515738" y="2081632"/>
            <a:ext cx="400500" cy="9705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62"/>
          <p:cNvCxnSpPr>
            <a:stCxn id="406" idx="2"/>
            <a:endCxn id="409" idx="0"/>
          </p:cNvCxnSpPr>
          <p:nvPr/>
        </p:nvCxnSpPr>
        <p:spPr>
          <a:xfrm rot="5400000">
            <a:off x="7815288" y="2381182"/>
            <a:ext cx="400500" cy="3714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62"/>
          <p:cNvCxnSpPr>
            <a:stCxn id="406" idx="2"/>
            <a:endCxn id="410" idx="0"/>
          </p:cNvCxnSpPr>
          <p:nvPr/>
        </p:nvCxnSpPr>
        <p:spPr>
          <a:xfrm flipH="1" rot="-5400000">
            <a:off x="8080488" y="2487382"/>
            <a:ext cx="400500" cy="1590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62"/>
          <p:cNvCxnSpPr>
            <a:stCxn id="406" idx="2"/>
            <a:endCxn id="411" idx="0"/>
          </p:cNvCxnSpPr>
          <p:nvPr/>
        </p:nvCxnSpPr>
        <p:spPr>
          <a:xfrm flipH="1" rot="-5400000">
            <a:off x="8345688" y="2222182"/>
            <a:ext cx="400200" cy="6891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/>
        </p:nvSpPr>
        <p:spPr>
          <a:xfrm>
            <a:off x="440119" y="172106"/>
            <a:ext cx="4931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None/>
            </a:pPr>
            <a:r>
              <a:rPr b="1" lang="en" sz="2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质量部能力建设水平</a:t>
            </a:r>
            <a:endParaRPr sz="1100"/>
          </a:p>
        </p:txBody>
      </p:sp>
      <p:grpSp>
        <p:nvGrpSpPr>
          <p:cNvPr id="421" name="Google Shape;421;p63"/>
          <p:cNvGrpSpPr/>
          <p:nvPr/>
        </p:nvGrpSpPr>
        <p:grpSpPr>
          <a:xfrm>
            <a:off x="692344" y="528938"/>
            <a:ext cx="7231218" cy="4417256"/>
            <a:chOff x="122350" y="757575"/>
            <a:chExt cx="9641624" cy="5889675"/>
          </a:xfrm>
        </p:grpSpPr>
        <p:sp>
          <p:nvSpPr>
            <p:cNvPr id="422" name="Google Shape;422;p63"/>
            <p:cNvSpPr txBox="1"/>
            <p:nvPr/>
          </p:nvSpPr>
          <p:spPr>
            <a:xfrm>
              <a:off x="8148150" y="4455100"/>
              <a:ext cx="1101000" cy="13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等级1：初级</a:t>
              </a:r>
              <a:endParaRPr sz="8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等级2：可管理</a:t>
              </a:r>
              <a:endParaRPr sz="8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等级3：可定义</a:t>
              </a:r>
              <a:endParaRPr sz="8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等级4：可测量</a:t>
              </a:r>
              <a:endParaRPr sz="8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等级5：可优化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423" name="Google Shape;423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2350" y="757575"/>
              <a:ext cx="9641624" cy="588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63"/>
            <p:cNvSpPr txBox="1"/>
            <p:nvPr/>
          </p:nvSpPr>
          <p:spPr>
            <a:xfrm>
              <a:off x="7998025" y="4294900"/>
              <a:ext cx="1441500" cy="17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等级1：初级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等级2：可管理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等级3：可定义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等级4：可测量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等级5：可优化</a:t>
              </a:r>
              <a:endParaRPr sz="9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/>
          <p:nvPr>
            <p:ph type="title"/>
          </p:nvPr>
        </p:nvSpPr>
        <p:spPr>
          <a:xfrm>
            <a:off x="460988" y="15575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在线文档迁移 - 飞书</a:t>
            </a:r>
            <a:endParaRPr sz="2400"/>
          </a:p>
        </p:txBody>
      </p:sp>
      <p:pic>
        <p:nvPicPr>
          <p:cNvPr id="431" name="Google Shape;43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425" y="613961"/>
            <a:ext cx="2174975" cy="21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4"/>
          <p:cNvSpPr/>
          <p:nvPr/>
        </p:nvSpPr>
        <p:spPr>
          <a:xfrm>
            <a:off x="3536100" y="1411925"/>
            <a:ext cx="1501500" cy="57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300" y="748975"/>
            <a:ext cx="3213400" cy="1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4"/>
          <p:cNvSpPr txBox="1"/>
          <p:nvPr/>
        </p:nvSpPr>
        <p:spPr>
          <a:xfrm>
            <a:off x="6147875" y="2395350"/>
            <a:ext cx="1659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https://ziroom.feishu.cn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5" name="Google Shape;435;p64"/>
          <p:cNvGraphicFramePr/>
          <p:nvPr/>
        </p:nvGraphicFramePr>
        <p:xfrm>
          <a:off x="2089775" y="31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{DF36C585-3BE3-4959-A52A-F360FF779057}</a:tableStyleId>
              </a:tblPr>
              <a:tblGrid>
                <a:gridCol w="2453150"/>
                <a:gridCol w="1255650"/>
                <a:gridCol w="1255650"/>
              </a:tblGrid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事件</a:t>
                      </a:r>
                      <a:endParaRPr b="1"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截止时间点</a:t>
                      </a:r>
                      <a:endParaRPr b="1"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状态</a:t>
                      </a:r>
                      <a:endParaRPr b="1"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团队人员导入</a:t>
                      </a:r>
                      <a:endParaRPr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5/9/2020</a:t>
                      </a:r>
                      <a:endParaRPr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Done</a:t>
                      </a:r>
                      <a:endParaRPr b="1"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石墨文档迁移</a:t>
                      </a:r>
                      <a:endParaRPr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5/9~5/13</a:t>
                      </a:r>
                      <a:endParaRPr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In Progress</a:t>
                      </a:r>
                      <a:endParaRPr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停止使用石墨，全部迁移到飞书</a:t>
                      </a:r>
                      <a:endParaRPr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5/14/2020</a:t>
                      </a:r>
                      <a:endParaRPr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Not Start</a:t>
                      </a:r>
                      <a:endParaRPr sz="12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/>
          <p:nvPr>
            <p:ph type="title"/>
          </p:nvPr>
        </p:nvSpPr>
        <p:spPr>
          <a:xfrm>
            <a:off x="460988" y="15575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活水计划</a:t>
            </a:r>
            <a:endParaRPr sz="2400"/>
          </a:p>
        </p:txBody>
      </p:sp>
      <p:grpSp>
        <p:nvGrpSpPr>
          <p:cNvPr id="442" name="Google Shape;442;p65"/>
          <p:cNvGrpSpPr/>
          <p:nvPr/>
        </p:nvGrpSpPr>
        <p:grpSpPr>
          <a:xfrm>
            <a:off x="74" y="1000562"/>
            <a:ext cx="4782555" cy="3384096"/>
            <a:chOff x="1395315" y="618925"/>
            <a:chExt cx="6018064" cy="4090036"/>
          </a:xfrm>
        </p:grpSpPr>
        <p:sp>
          <p:nvSpPr>
            <p:cNvPr id="443" name="Google Shape;443;p65"/>
            <p:cNvSpPr/>
            <p:nvPr/>
          </p:nvSpPr>
          <p:spPr>
            <a:xfrm>
              <a:off x="3138325" y="1195767"/>
              <a:ext cx="2540100" cy="2540100"/>
            </a:xfrm>
            <a:prstGeom prst="donut">
              <a:avLst>
                <a:gd fmla="val 16067" name="adj"/>
              </a:avLst>
            </a:prstGeom>
            <a:solidFill>
              <a:srgbClr val="000000">
                <a:alpha val="1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65"/>
            <p:cNvGrpSpPr/>
            <p:nvPr/>
          </p:nvGrpSpPr>
          <p:grpSpPr>
            <a:xfrm>
              <a:off x="5054875" y="881718"/>
              <a:ext cx="1795295" cy="680379"/>
              <a:chOff x="5214050" y="851693"/>
              <a:chExt cx="1795295" cy="680379"/>
            </a:xfrm>
          </p:grpSpPr>
          <p:cxnSp>
            <p:nvCxnSpPr>
              <p:cNvPr id="445" name="Google Shape;445;p65"/>
              <p:cNvCxnSpPr/>
              <p:nvPr/>
            </p:nvCxnSpPr>
            <p:spPr>
              <a:xfrm flipH="1">
                <a:off x="5214050" y="1153772"/>
                <a:ext cx="273000" cy="378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8563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446" name="Google Shape;446;p65"/>
              <p:cNvSpPr txBox="1"/>
              <p:nvPr/>
            </p:nvSpPr>
            <p:spPr>
              <a:xfrm>
                <a:off x="5514145" y="851693"/>
                <a:ext cx="14952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"/>
                    <a:ea typeface="Roboto"/>
                    <a:cs typeface="Roboto"/>
                    <a:sym typeface="Roboto"/>
                  </a:rPr>
                  <a:t>业主O2O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47" name="Google Shape;447;p65"/>
            <p:cNvGrpSpPr/>
            <p:nvPr/>
          </p:nvGrpSpPr>
          <p:grpSpPr>
            <a:xfrm>
              <a:off x="1943077" y="881718"/>
              <a:ext cx="1805709" cy="680379"/>
              <a:chOff x="2102252" y="851693"/>
              <a:chExt cx="1805709" cy="680379"/>
            </a:xfrm>
          </p:grpSpPr>
          <p:cxnSp>
            <p:nvCxnSpPr>
              <p:cNvPr id="448" name="Google Shape;448;p65"/>
              <p:cNvCxnSpPr/>
              <p:nvPr/>
            </p:nvCxnSpPr>
            <p:spPr>
              <a:xfrm>
                <a:off x="3634961" y="1153772"/>
                <a:ext cx="273000" cy="378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5F0AD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449" name="Google Shape;449;p65"/>
              <p:cNvSpPr txBox="1"/>
              <p:nvPr/>
            </p:nvSpPr>
            <p:spPr>
              <a:xfrm>
                <a:off x="2102252" y="851693"/>
                <a:ext cx="14952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"/>
                    <a:ea typeface="Roboto"/>
                    <a:cs typeface="Roboto"/>
                    <a:sym typeface="Roboto"/>
                  </a:rPr>
                  <a:t>租住O2O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50" name="Google Shape;450;p65"/>
            <p:cNvGrpSpPr/>
            <p:nvPr/>
          </p:nvGrpSpPr>
          <p:grpSpPr>
            <a:xfrm>
              <a:off x="5466300" y="2616199"/>
              <a:ext cx="1947079" cy="669600"/>
              <a:chOff x="5625475" y="2586174"/>
              <a:chExt cx="1947079" cy="669600"/>
            </a:xfrm>
          </p:grpSpPr>
          <p:cxnSp>
            <p:nvCxnSpPr>
              <p:cNvPr id="451" name="Google Shape;451;p65"/>
              <p:cNvCxnSpPr/>
              <p:nvPr/>
            </p:nvCxnSpPr>
            <p:spPr>
              <a:xfrm rot="10800000">
                <a:off x="5625475" y="2771675"/>
                <a:ext cx="442200" cy="153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E9453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452" name="Google Shape;452;p65"/>
              <p:cNvSpPr txBox="1"/>
              <p:nvPr/>
            </p:nvSpPr>
            <p:spPr>
              <a:xfrm>
                <a:off x="6077354" y="2586174"/>
                <a:ext cx="14952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"/>
                    <a:ea typeface="Roboto"/>
                    <a:cs typeface="Roboto"/>
                    <a:sym typeface="Roboto"/>
                  </a:rPr>
                  <a:t>家装O2O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53" name="Google Shape;453;p65"/>
            <p:cNvGrpSpPr/>
            <p:nvPr/>
          </p:nvGrpSpPr>
          <p:grpSpPr>
            <a:xfrm>
              <a:off x="1395315" y="2601692"/>
              <a:ext cx="1955185" cy="669600"/>
              <a:chOff x="1554490" y="2571667"/>
              <a:chExt cx="1955185" cy="669600"/>
            </a:xfrm>
          </p:grpSpPr>
          <p:cxnSp>
            <p:nvCxnSpPr>
              <p:cNvPr id="454" name="Google Shape;454;p65"/>
              <p:cNvCxnSpPr/>
              <p:nvPr/>
            </p:nvCxnSpPr>
            <p:spPr>
              <a:xfrm flipH="1" rot="10800000">
                <a:off x="3059375" y="2771675"/>
                <a:ext cx="45030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E9453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455" name="Google Shape;455;p65"/>
              <p:cNvSpPr txBox="1"/>
              <p:nvPr/>
            </p:nvSpPr>
            <p:spPr>
              <a:xfrm>
                <a:off x="1554490" y="2571667"/>
                <a:ext cx="14952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"/>
                    <a:ea typeface="Roboto"/>
                    <a:cs typeface="Roboto"/>
                    <a:sym typeface="Roboto"/>
                  </a:rPr>
                  <a:t>企业信息平台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56" name="Google Shape;456;p65"/>
            <p:cNvGrpSpPr/>
            <p:nvPr/>
          </p:nvGrpSpPr>
          <p:grpSpPr>
            <a:xfrm>
              <a:off x="3649051" y="3571025"/>
              <a:ext cx="1495200" cy="1137936"/>
              <a:chOff x="3808226" y="3541000"/>
              <a:chExt cx="1495200" cy="1137936"/>
            </a:xfrm>
          </p:grpSpPr>
          <p:cxnSp>
            <p:nvCxnSpPr>
              <p:cNvPr id="457" name="Google Shape;457;p65"/>
              <p:cNvCxnSpPr/>
              <p:nvPr/>
            </p:nvCxnSpPr>
            <p:spPr>
              <a:xfrm rot="10800000">
                <a:off x="4563402" y="3541000"/>
                <a:ext cx="0" cy="48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8563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458" name="Google Shape;458;p65"/>
              <p:cNvSpPr txBox="1"/>
              <p:nvPr/>
            </p:nvSpPr>
            <p:spPr>
              <a:xfrm>
                <a:off x="3808226" y="4009336"/>
                <a:ext cx="14952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"/>
                    <a:ea typeface="Roboto"/>
                    <a:cs typeface="Roboto"/>
                    <a:sym typeface="Roboto"/>
                  </a:rPr>
                  <a:t>服务O2O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9" name="Google Shape;459;p65"/>
            <p:cNvSpPr/>
            <p:nvPr/>
          </p:nvSpPr>
          <p:spPr>
            <a:xfrm rot="1800047">
              <a:off x="3060668" y="1116459"/>
              <a:ext cx="2690936" cy="2690936"/>
            </a:xfrm>
            <a:prstGeom prst="blockArc">
              <a:avLst>
                <a:gd fmla="val 14414370" name="adj1"/>
                <a:gd fmla="val 18998613" name="adj2"/>
                <a:gd fmla="val 8907" name="adj3"/>
              </a:avLst>
            </a:prstGeom>
            <a:solidFill>
              <a:srgbClr val="085631"/>
            </a:solidFill>
            <a:ln>
              <a:noFill/>
            </a:ln>
            <a:effectLst>
              <a:outerShdw blurRad="71438" rotWithShape="0" algn="bl" dir="5400000" dist="952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 flipH="1" rot="-9000757">
              <a:off x="3066541" y="1114833"/>
              <a:ext cx="2690226" cy="2690226"/>
            </a:xfrm>
            <a:prstGeom prst="blockArc">
              <a:avLst>
                <a:gd fmla="val 20178804" name="adj1"/>
                <a:gd fmla="val 2623923" name="adj2"/>
                <a:gd fmla="val 8858" name="adj3"/>
              </a:avLst>
            </a:prstGeom>
            <a:solidFill>
              <a:srgbClr val="0E9453"/>
            </a:solidFill>
            <a:ln>
              <a:noFill/>
            </a:ln>
            <a:effectLst>
              <a:outerShdw blurRad="71438" rotWithShape="0" algn="bl" dir="5400000" dist="952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 txBox="1"/>
            <p:nvPr/>
          </p:nvSpPr>
          <p:spPr>
            <a:xfrm>
              <a:off x="3686609" y="2086485"/>
              <a:ext cx="1443600" cy="8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20202"/>
                  </a:solidFill>
                  <a:latin typeface="Roboto"/>
                  <a:ea typeface="Roboto"/>
                  <a:cs typeface="Roboto"/>
                  <a:sym typeface="Roboto"/>
                </a:rPr>
                <a:t>鲶鱼效应</a:t>
              </a:r>
              <a:endParaRPr b="1" sz="1200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20202"/>
                  </a:solidFill>
                  <a:latin typeface="Roboto"/>
                  <a:ea typeface="Roboto"/>
                  <a:cs typeface="Roboto"/>
                  <a:sym typeface="Roboto"/>
                </a:rPr>
                <a:t>技术流转</a:t>
              </a:r>
              <a:endParaRPr b="1" sz="1200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65"/>
            <p:cNvSpPr/>
            <p:nvPr/>
          </p:nvSpPr>
          <p:spPr>
            <a:xfrm rot="-3781968">
              <a:off x="5397590" y="1888009"/>
              <a:ext cx="363191" cy="363191"/>
            </a:xfrm>
            <a:prstGeom prst="rtTriangle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 flipH="1" rot="-1800109">
              <a:off x="3055855" y="1112499"/>
              <a:ext cx="2696852" cy="2696852"/>
            </a:xfrm>
            <a:prstGeom prst="blockArc">
              <a:avLst>
                <a:gd fmla="val 14334136" name="adj1"/>
                <a:gd fmla="val 18854681" name="adj2"/>
                <a:gd fmla="val 8846" name="adj3"/>
              </a:avLst>
            </a:prstGeom>
            <a:solidFill>
              <a:srgbClr val="65F0AD"/>
            </a:solidFill>
            <a:ln>
              <a:noFill/>
            </a:ln>
            <a:effectLst>
              <a:outerShdw blurRad="71438" rotWithShape="0" algn="bl" dir="5400000" dist="952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 rot="9000757">
              <a:off x="3048257" y="1117658"/>
              <a:ext cx="2690226" cy="2690226"/>
            </a:xfrm>
            <a:prstGeom prst="blockArc">
              <a:avLst>
                <a:gd fmla="val 20184517" name="adj1"/>
                <a:gd fmla="val 3007258" name="adj2"/>
                <a:gd fmla="val 9336" name="adj3"/>
              </a:avLst>
            </a:prstGeom>
            <a:solidFill>
              <a:srgbClr val="0E9453"/>
            </a:solidFill>
            <a:ln cap="flat" cmpd="sng" w="9525">
              <a:solidFill>
                <a:srgbClr val="0E94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5400000" dist="952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 flipH="1" rot="-9000757">
              <a:off x="3048353" y="1119183"/>
              <a:ext cx="2690226" cy="2690226"/>
            </a:xfrm>
            <a:prstGeom prst="blockArc">
              <a:avLst>
                <a:gd fmla="val 15738599" name="adj1"/>
                <a:gd fmla="val 20008131" name="adj2"/>
                <a:gd fmla="val 9063" name="adj3"/>
              </a:avLst>
            </a:prstGeom>
            <a:solidFill>
              <a:srgbClr val="085631"/>
            </a:solidFill>
            <a:ln>
              <a:noFill/>
            </a:ln>
            <a:effectLst>
              <a:outerShdw blurRad="71438" rotWithShape="0" algn="bl" dir="5400000" dist="952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 rot="9240359">
              <a:off x="3054336" y="1887715"/>
              <a:ext cx="363469" cy="363469"/>
            </a:xfrm>
            <a:prstGeom prst="rtTriangle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 rot="476150">
              <a:off x="4960783" y="3269225"/>
              <a:ext cx="362875" cy="362875"/>
            </a:xfrm>
            <a:prstGeom prst="rtTriangle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5"/>
            <p:cNvSpPr/>
            <p:nvPr/>
          </p:nvSpPr>
          <p:spPr>
            <a:xfrm rot="4857950">
              <a:off x="3494548" y="3269176"/>
              <a:ext cx="363003" cy="363003"/>
            </a:xfrm>
            <a:prstGeom prst="rtTriangle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5"/>
            <p:cNvSpPr/>
            <p:nvPr/>
          </p:nvSpPr>
          <p:spPr>
            <a:xfrm rot="-8100000">
              <a:off x="4223540" y="1057418"/>
              <a:ext cx="363170" cy="363170"/>
            </a:xfrm>
            <a:prstGeom prst="rtTriangle">
              <a:avLst/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65"/>
          <p:cNvSpPr txBox="1"/>
          <p:nvPr/>
        </p:nvSpPr>
        <p:spPr>
          <a:xfrm>
            <a:off x="4684500" y="4489900"/>
            <a:ext cx="4459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http://wiki.ziroom.com/pages/viewpage.action?pageId=618584191</a:t>
            </a:r>
            <a:endParaRPr/>
          </a:p>
        </p:txBody>
      </p:sp>
      <p:pic>
        <p:nvPicPr>
          <p:cNvPr id="471" name="Google Shape;47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00" y="984825"/>
            <a:ext cx="4384200" cy="318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460988" y="155750"/>
            <a:ext cx="788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400"/>
              <a:t>推进TestOps</a:t>
            </a:r>
            <a:endParaRPr sz="2400"/>
          </a:p>
        </p:txBody>
      </p:sp>
      <p:pic>
        <p:nvPicPr>
          <p:cNvPr id="478" name="Google Shape;47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" y="1431825"/>
            <a:ext cx="3523775" cy="33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6"/>
          <p:cNvSpPr txBox="1"/>
          <p:nvPr/>
        </p:nvSpPr>
        <p:spPr>
          <a:xfrm>
            <a:off x="4234238" y="2139600"/>
            <a:ext cx="49098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Dev能力：Java、Python、PHP、Shell</a:t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Ops能力：Jenkins、Docker、Maven、Ansible、Git、Linux</a:t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Test能力：测试用例、测试方法、缺陷生命周期、单元测试、接口测试、Selenium</a:t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80" name="Google Shape;480;p66"/>
          <p:cNvSpPr txBox="1"/>
          <p:nvPr/>
        </p:nvSpPr>
        <p:spPr>
          <a:xfrm>
            <a:off x="1372500" y="803850"/>
            <a:ext cx="639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</a:rPr>
              <a:t>专注于提供所需的基础设施和平台所有级别的测试，从功能测试到集成测试，再到低级单元和API测试。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