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6854C-83BB-46DF-86EA-C3DA40A365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B7221B-8AF3-4643-9DB0-6C31E3542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F37210C-A6F7-46E6-BF1A-219A25F3D3BB}"/>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08809B0A-BB4D-4F31-A82B-84698631C6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4559A8-10CD-4A0E-A004-6C6FCE41AF33}"/>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288595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A73C8-AAC4-4C48-BBB7-481CD3A7AB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E9F50D-1AEA-4A00-AC49-FF4E182BE20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523907-63A0-4D50-BD30-C1261AF2D696}"/>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81E1B427-8470-40E3-B741-7288A7A00C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F23A56-ED03-4564-B601-C2D177803CF0}"/>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400292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36A78E-5732-4684-BF77-4B966FFA19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F57E86-0B71-4D0B-A524-7C9433E64A8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1CC233-77D6-430A-B816-55A01B35540B}"/>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F8F02B20-D46C-4428-BBD7-F920EEE340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2AFA0-00AF-4C5A-BFB6-693B881A938F}"/>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128933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F36AE-6D4B-444C-962E-9D6FCC90A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0ED1C7-8EFE-40ED-8C1E-9333704628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0160B3-19A1-44C9-A430-7D7BC9DF387D}"/>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AC78CD48-9B2A-44BB-83EC-8657E6168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1D2E7B-9112-4C84-BE48-3E92CC5B89E6}"/>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53826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AB3DD-AA4A-446B-AC7C-3B703EA50C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818272-88C7-4864-A62F-A715CB575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F8DBE33-8DD0-44BC-AE87-45290929AC65}"/>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B4715295-2A39-492E-85A3-C83734D30F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E8437E-902B-47BC-8F4F-ACF23FF61774}"/>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66540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652CE-F3C2-4608-A3AB-9C28E33079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424F70-F993-45FF-A359-8DEC7BCDEC2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DAAFAF3-B69D-4F65-8434-40267C9756D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477A7D1-CF7A-4BB1-BA72-884A9FF36169}"/>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95234EA2-E184-4975-B61F-507C1C1D4E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3FA887-B8CE-4C77-A67A-ED8946A96FA2}"/>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0893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01C9-6079-436E-8437-15B438E0B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07D459-35CC-4FBC-B10F-F938FE79D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1CAFB4-C8DC-44FD-9879-E3AB2E6498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4596B9F-AF22-473C-97C0-D284A6532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5D5350-5034-405C-909D-C8E51540702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F017077-FF8D-4689-9DE5-187145F560E0}"/>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8" name="页脚占位符 7">
            <a:extLst>
              <a:ext uri="{FF2B5EF4-FFF2-40B4-BE49-F238E27FC236}">
                <a16:creationId xmlns:a16="http://schemas.microsoft.com/office/drawing/2014/main" id="{CDABE53D-625E-4AD0-B08A-8546FD1D91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3FAAB4E-0B15-4095-ADA3-C5F0F3C6A373}"/>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131261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F9D17-8585-4D66-8B19-741CE2721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DEC13E-819E-469C-AA27-9E15D9616D22}"/>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4" name="页脚占位符 3">
            <a:extLst>
              <a:ext uri="{FF2B5EF4-FFF2-40B4-BE49-F238E27FC236}">
                <a16:creationId xmlns:a16="http://schemas.microsoft.com/office/drawing/2014/main" id="{03700A12-FF71-4003-B456-704801F411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B0A185-2FB2-47F0-8E15-3B1A75ABE2ED}"/>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229593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C71BAB-442F-49EB-B3FE-1C04AEB80092}"/>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3" name="页脚占位符 2">
            <a:extLst>
              <a:ext uri="{FF2B5EF4-FFF2-40B4-BE49-F238E27FC236}">
                <a16:creationId xmlns:a16="http://schemas.microsoft.com/office/drawing/2014/main" id="{EE08E0C5-474D-4953-BF95-B5BE5FB860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7F2C0D-D46A-47AA-A92C-F98F2A423509}"/>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8495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B2E76-0865-419B-9CA5-CCD2BA7BD5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0A8D8B-279D-4EFC-8028-7D6F4E4CD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303436C-5A9A-4D13-9ABE-362DEC980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4BAC47-BAD1-4ABF-B4BF-F609BD548CDA}"/>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9C9EAA93-81B5-4235-B52E-2625C51574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034E09-DBCE-4261-B2A8-D6A1B4FBEE1F}"/>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417963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2E657-72DE-4B2F-A9DB-35D6938A98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DF2E25-D9C0-4BD3-9FDE-2D4F62F33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F56B68-D6F1-4881-87D6-C5428AAA4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D51F1F-45F3-43A3-9E00-BA92C5E0C906}"/>
              </a:ext>
            </a:extLst>
          </p:cNvPr>
          <p:cNvSpPr>
            <a:spLocks noGrp="1"/>
          </p:cNvSpPr>
          <p:nvPr>
            <p:ph type="dt" sz="half" idx="10"/>
          </p:nvPr>
        </p:nvSpPr>
        <p:spPr/>
        <p:txBody>
          <a:bodyPr/>
          <a:lstStyle/>
          <a:p>
            <a:fld id="{1D94EA62-4876-42DC-A2BC-645E9D3D5899}"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4269F94D-06B7-44F0-ABDD-ECE906FB6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08045C-64A1-4B50-B22D-F6FAAE7F6232}"/>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42144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91BF8C-9828-4694-BD1B-C2CFD0ABF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A811EC-A509-40D5-B4F4-E2C8DF67B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706FEA-DA9A-4E97-AB0D-B215D6B4E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4EA62-4876-42DC-A2BC-645E9D3D5899}"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1CC97B2E-1349-4B0E-89E2-74E118FE9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67AB71-41D9-4FAB-BC94-FF03A0B6F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491237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圆角 90">
            <a:extLst>
              <a:ext uri="{FF2B5EF4-FFF2-40B4-BE49-F238E27FC236}">
                <a16:creationId xmlns:a16="http://schemas.microsoft.com/office/drawing/2014/main" id="{B136561D-3CA6-405E-8BC7-7C5B9D37BDA1}"/>
              </a:ext>
            </a:extLst>
          </p:cNvPr>
          <p:cNvSpPr/>
          <p:nvPr/>
        </p:nvSpPr>
        <p:spPr>
          <a:xfrm>
            <a:off x="85189" y="2653950"/>
            <a:ext cx="584614" cy="378933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会员营销</a:t>
            </a:r>
          </a:p>
        </p:txBody>
      </p:sp>
      <p:sp>
        <p:nvSpPr>
          <p:cNvPr id="194" name="文本框 193">
            <a:extLst>
              <a:ext uri="{FF2B5EF4-FFF2-40B4-BE49-F238E27FC236}">
                <a16:creationId xmlns:a16="http://schemas.microsoft.com/office/drawing/2014/main" id="{5CACD881-10D3-43ED-8849-C6C883869B75}"/>
              </a:ext>
            </a:extLst>
          </p:cNvPr>
          <p:cNvSpPr txBox="1"/>
          <p:nvPr/>
        </p:nvSpPr>
        <p:spPr>
          <a:xfrm>
            <a:off x="837334" y="5318934"/>
            <a:ext cx="1005403" cy="338554"/>
          </a:xfrm>
          <a:prstGeom prst="rect">
            <a:avLst/>
          </a:prstGeom>
          <a:noFill/>
        </p:spPr>
        <p:txBody>
          <a:bodyPr wrap="none" rtlCol="0">
            <a:spAutoFit/>
          </a:bodyPr>
          <a:lstStyle/>
          <a:p>
            <a:r>
              <a:rPr lang="zh-CN" altLang="en-US" sz="1600" dirty="0"/>
              <a:t>制定消费</a:t>
            </a:r>
          </a:p>
        </p:txBody>
      </p:sp>
      <p:sp>
        <p:nvSpPr>
          <p:cNvPr id="195" name="文本框 194">
            <a:extLst>
              <a:ext uri="{FF2B5EF4-FFF2-40B4-BE49-F238E27FC236}">
                <a16:creationId xmlns:a16="http://schemas.microsoft.com/office/drawing/2014/main" id="{2658EE10-E068-4132-B5C4-F30E5D888737}"/>
              </a:ext>
            </a:extLst>
          </p:cNvPr>
          <p:cNvSpPr txBox="1"/>
          <p:nvPr/>
        </p:nvSpPr>
        <p:spPr>
          <a:xfrm>
            <a:off x="567403" y="5767364"/>
            <a:ext cx="1620957" cy="338554"/>
          </a:xfrm>
          <a:prstGeom prst="rect">
            <a:avLst/>
          </a:prstGeom>
          <a:noFill/>
        </p:spPr>
        <p:txBody>
          <a:bodyPr wrap="none" rtlCol="0">
            <a:spAutoFit/>
          </a:bodyPr>
          <a:lstStyle/>
          <a:p>
            <a:r>
              <a:rPr lang="zh-CN" altLang="en-US" sz="1600" dirty="0"/>
              <a:t>送券、积分规则</a:t>
            </a:r>
          </a:p>
        </p:txBody>
      </p:sp>
      <p:sp>
        <p:nvSpPr>
          <p:cNvPr id="236" name="矩形: 圆角 235">
            <a:extLst>
              <a:ext uri="{FF2B5EF4-FFF2-40B4-BE49-F238E27FC236}">
                <a16:creationId xmlns:a16="http://schemas.microsoft.com/office/drawing/2014/main" id="{9E1CCB58-17CB-440B-9086-36B1960FE2A1}"/>
              </a:ext>
            </a:extLst>
          </p:cNvPr>
          <p:cNvSpPr/>
          <p:nvPr/>
        </p:nvSpPr>
        <p:spPr>
          <a:xfrm>
            <a:off x="135808" y="821244"/>
            <a:ext cx="1067990" cy="48752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统计分析</a:t>
            </a:r>
          </a:p>
        </p:txBody>
      </p:sp>
      <p:cxnSp>
        <p:nvCxnSpPr>
          <p:cNvPr id="247" name="直接箭头连接符 246">
            <a:extLst>
              <a:ext uri="{FF2B5EF4-FFF2-40B4-BE49-F238E27FC236}">
                <a16:creationId xmlns:a16="http://schemas.microsoft.com/office/drawing/2014/main" id="{493E9558-D828-448F-A87B-17B796B5D3B9}"/>
              </a:ext>
            </a:extLst>
          </p:cNvPr>
          <p:cNvCxnSpPr>
            <a:stCxn id="91" idx="0"/>
          </p:cNvCxnSpPr>
          <p:nvPr/>
        </p:nvCxnSpPr>
        <p:spPr>
          <a:xfrm flipH="1" flipV="1">
            <a:off x="377495" y="1273139"/>
            <a:ext cx="1" cy="1380811"/>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4B759904-35F5-41AC-AA98-6914BA1BF9B2}"/>
              </a:ext>
            </a:extLst>
          </p:cNvPr>
          <p:cNvCxnSpPr>
            <a:stCxn id="135" idx="1"/>
            <a:endCxn id="236" idx="3"/>
          </p:cNvCxnSpPr>
          <p:nvPr/>
        </p:nvCxnSpPr>
        <p:spPr>
          <a:xfrm flipH="1" flipV="1">
            <a:off x="1203798" y="1065004"/>
            <a:ext cx="5556334" cy="183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D6B9299C-871A-4E2B-A7C4-833AAC92F9F4}"/>
              </a:ext>
            </a:extLst>
          </p:cNvPr>
          <p:cNvGrpSpPr/>
          <p:nvPr/>
        </p:nvGrpSpPr>
        <p:grpSpPr>
          <a:xfrm>
            <a:off x="2154029" y="119359"/>
            <a:ext cx="10068467" cy="6507227"/>
            <a:chOff x="1382133" y="119359"/>
            <a:chExt cx="10068467" cy="6507227"/>
          </a:xfrm>
        </p:grpSpPr>
        <p:sp>
          <p:nvSpPr>
            <p:cNvPr id="87" name="矩形: 圆角 86">
              <a:extLst>
                <a:ext uri="{FF2B5EF4-FFF2-40B4-BE49-F238E27FC236}">
                  <a16:creationId xmlns:a16="http://schemas.microsoft.com/office/drawing/2014/main" id="{2F84C315-73A3-4954-A608-5EE4FB732336}"/>
                </a:ext>
              </a:extLst>
            </p:cNvPr>
            <p:cNvSpPr/>
            <p:nvPr/>
          </p:nvSpPr>
          <p:spPr>
            <a:xfrm>
              <a:off x="4007559" y="4294226"/>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钱包</a:t>
              </a:r>
            </a:p>
          </p:txBody>
        </p:sp>
        <p:sp>
          <p:nvSpPr>
            <p:cNvPr id="88" name="矩形: 圆角 87">
              <a:extLst>
                <a:ext uri="{FF2B5EF4-FFF2-40B4-BE49-F238E27FC236}">
                  <a16:creationId xmlns:a16="http://schemas.microsoft.com/office/drawing/2014/main" id="{438FFF25-F392-4420-A81C-7F79F0ADE513}"/>
                </a:ext>
              </a:extLst>
            </p:cNvPr>
            <p:cNvSpPr/>
            <p:nvPr/>
          </p:nvSpPr>
          <p:spPr>
            <a:xfrm>
              <a:off x="4007559" y="5442218"/>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积分</a:t>
              </a:r>
            </a:p>
          </p:txBody>
        </p:sp>
        <p:sp>
          <p:nvSpPr>
            <p:cNvPr id="90" name="矩形: 圆角 89">
              <a:extLst>
                <a:ext uri="{FF2B5EF4-FFF2-40B4-BE49-F238E27FC236}">
                  <a16:creationId xmlns:a16="http://schemas.microsoft.com/office/drawing/2014/main" id="{1BDCDBD7-4122-4D04-AC79-1F3D7DF49E2D}"/>
                </a:ext>
              </a:extLst>
            </p:cNvPr>
            <p:cNvSpPr/>
            <p:nvPr/>
          </p:nvSpPr>
          <p:spPr>
            <a:xfrm>
              <a:off x="4007559" y="2670800"/>
              <a:ext cx="133323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卡、券</a:t>
              </a:r>
            </a:p>
          </p:txBody>
        </p:sp>
        <p:sp>
          <p:nvSpPr>
            <p:cNvPr id="189" name="矩形: 圆角 188">
              <a:extLst>
                <a:ext uri="{FF2B5EF4-FFF2-40B4-BE49-F238E27FC236}">
                  <a16:creationId xmlns:a16="http://schemas.microsoft.com/office/drawing/2014/main" id="{121BB1C5-2AB2-4E58-AF5F-F72625F5B979}"/>
                </a:ext>
              </a:extLst>
            </p:cNvPr>
            <p:cNvSpPr/>
            <p:nvPr/>
          </p:nvSpPr>
          <p:spPr>
            <a:xfrm>
              <a:off x="2417131" y="4584240"/>
              <a:ext cx="584614" cy="18863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会员消费</a:t>
              </a:r>
            </a:p>
          </p:txBody>
        </p:sp>
        <p:sp>
          <p:nvSpPr>
            <p:cNvPr id="201" name="文本框 200">
              <a:extLst>
                <a:ext uri="{FF2B5EF4-FFF2-40B4-BE49-F238E27FC236}">
                  <a16:creationId xmlns:a16="http://schemas.microsoft.com/office/drawing/2014/main" id="{79B48733-B31D-43F5-BE79-07AA1811AF90}"/>
                </a:ext>
              </a:extLst>
            </p:cNvPr>
            <p:cNvSpPr txBox="1"/>
            <p:nvPr/>
          </p:nvSpPr>
          <p:spPr>
            <a:xfrm>
              <a:off x="3114187" y="5398022"/>
              <a:ext cx="993422" cy="338554"/>
            </a:xfrm>
            <a:prstGeom prst="rect">
              <a:avLst/>
            </a:prstGeom>
            <a:noFill/>
          </p:spPr>
          <p:txBody>
            <a:bodyPr wrap="square" rtlCol="0">
              <a:spAutoFit/>
            </a:bodyPr>
            <a:lstStyle/>
            <a:p>
              <a:r>
                <a:rPr lang="zh-CN" altLang="en-US" sz="1600" dirty="0"/>
                <a:t>抵现金</a:t>
              </a:r>
            </a:p>
          </p:txBody>
        </p:sp>
        <p:sp>
          <p:nvSpPr>
            <p:cNvPr id="202" name="文本框 201">
              <a:extLst>
                <a:ext uri="{FF2B5EF4-FFF2-40B4-BE49-F238E27FC236}">
                  <a16:creationId xmlns:a16="http://schemas.microsoft.com/office/drawing/2014/main" id="{95381302-507A-4C91-A526-EDA3E6913C42}"/>
                </a:ext>
              </a:extLst>
            </p:cNvPr>
            <p:cNvSpPr txBox="1"/>
            <p:nvPr/>
          </p:nvSpPr>
          <p:spPr>
            <a:xfrm>
              <a:off x="2901018" y="5757388"/>
              <a:ext cx="1140004" cy="338554"/>
            </a:xfrm>
            <a:prstGeom prst="rect">
              <a:avLst/>
            </a:prstGeom>
            <a:noFill/>
          </p:spPr>
          <p:txBody>
            <a:bodyPr wrap="square" rtlCol="0">
              <a:spAutoFit/>
            </a:bodyPr>
            <a:lstStyle/>
            <a:p>
              <a:r>
                <a:rPr lang="zh-CN" altLang="en-US" sz="1600" dirty="0"/>
                <a:t>  获取积分</a:t>
              </a:r>
            </a:p>
          </p:txBody>
        </p:sp>
        <p:grpSp>
          <p:nvGrpSpPr>
            <p:cNvPr id="239" name="组合 238">
              <a:extLst>
                <a:ext uri="{FF2B5EF4-FFF2-40B4-BE49-F238E27FC236}">
                  <a16:creationId xmlns:a16="http://schemas.microsoft.com/office/drawing/2014/main" id="{CB3FEC1D-C94C-4388-ABFE-FCD82DC8290F}"/>
                </a:ext>
              </a:extLst>
            </p:cNvPr>
            <p:cNvGrpSpPr/>
            <p:nvPr/>
          </p:nvGrpSpPr>
          <p:grpSpPr>
            <a:xfrm>
              <a:off x="5988236" y="824919"/>
              <a:ext cx="5233119" cy="5773440"/>
              <a:chOff x="5988236" y="270930"/>
              <a:chExt cx="5426753" cy="6327429"/>
            </a:xfrm>
          </p:grpSpPr>
          <p:grpSp>
            <p:nvGrpSpPr>
              <p:cNvPr id="186" name="组合 185">
                <a:extLst>
                  <a:ext uri="{FF2B5EF4-FFF2-40B4-BE49-F238E27FC236}">
                    <a16:creationId xmlns:a16="http://schemas.microsoft.com/office/drawing/2014/main" id="{B774AD8F-3FB2-4AAA-81A4-855F35E6EE0A}"/>
                  </a:ext>
                </a:extLst>
              </p:cNvPr>
              <p:cNvGrpSpPr/>
              <p:nvPr/>
            </p:nvGrpSpPr>
            <p:grpSpPr>
              <a:xfrm>
                <a:off x="5988236" y="270930"/>
                <a:ext cx="5423491" cy="6004968"/>
                <a:chOff x="4464235" y="270930"/>
                <a:chExt cx="5423491" cy="6004968"/>
              </a:xfrm>
            </p:grpSpPr>
            <p:sp>
              <p:nvSpPr>
                <p:cNvPr id="84" name="矩形: 圆角 83">
                  <a:extLst>
                    <a:ext uri="{FF2B5EF4-FFF2-40B4-BE49-F238E27FC236}">
                      <a16:creationId xmlns:a16="http://schemas.microsoft.com/office/drawing/2014/main" id="{F1293F6E-09F6-4589-8C87-320EBABF344F}"/>
                    </a:ext>
                  </a:extLst>
                </p:cNvPr>
                <p:cNvSpPr/>
                <p:nvPr/>
              </p:nvSpPr>
              <p:spPr>
                <a:xfrm>
                  <a:off x="4556468" y="5033020"/>
                  <a:ext cx="1365802" cy="124287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会员卡</a:t>
                  </a:r>
                </a:p>
              </p:txBody>
            </p:sp>
            <p:sp>
              <p:nvSpPr>
                <p:cNvPr id="85" name="矩形: 圆角 84">
                  <a:extLst>
                    <a:ext uri="{FF2B5EF4-FFF2-40B4-BE49-F238E27FC236}">
                      <a16:creationId xmlns:a16="http://schemas.microsoft.com/office/drawing/2014/main" id="{7FDE032C-5D99-4348-B3F4-C1EF62520750}"/>
                    </a:ext>
                  </a:extLst>
                </p:cNvPr>
                <p:cNvSpPr/>
                <p:nvPr/>
              </p:nvSpPr>
              <p:spPr>
                <a:xfrm>
                  <a:off x="7426815" y="5687716"/>
                  <a:ext cx="1136668" cy="468585"/>
                </a:xfrm>
                <a:prstGeom prst="round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专享权益</a:t>
                  </a:r>
                </a:p>
              </p:txBody>
            </p:sp>
            <p:sp>
              <p:nvSpPr>
                <p:cNvPr id="122" name="矩形: 圆角 121">
                  <a:extLst>
                    <a:ext uri="{FF2B5EF4-FFF2-40B4-BE49-F238E27FC236}">
                      <a16:creationId xmlns:a16="http://schemas.microsoft.com/office/drawing/2014/main" id="{EF4652CC-1595-4D2A-9795-9635483EA828}"/>
                    </a:ext>
                  </a:extLst>
                </p:cNvPr>
                <p:cNvSpPr/>
                <p:nvPr/>
              </p:nvSpPr>
              <p:spPr>
                <a:xfrm>
                  <a:off x="6209624" y="5677864"/>
                  <a:ext cx="113721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普通权益</a:t>
                  </a:r>
                </a:p>
              </p:txBody>
            </p:sp>
            <p:sp>
              <p:nvSpPr>
                <p:cNvPr id="134" name="矩形: 圆角 133">
                  <a:extLst>
                    <a:ext uri="{FF2B5EF4-FFF2-40B4-BE49-F238E27FC236}">
                      <a16:creationId xmlns:a16="http://schemas.microsoft.com/office/drawing/2014/main" id="{F549E4F8-340A-4B98-9CE3-00DF075AB99E}"/>
                    </a:ext>
                  </a:extLst>
                </p:cNvPr>
                <p:cNvSpPr/>
                <p:nvPr/>
              </p:nvSpPr>
              <p:spPr>
                <a:xfrm>
                  <a:off x="6337661" y="5089465"/>
                  <a:ext cx="336018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会员权益</a:t>
                  </a:r>
                </a:p>
              </p:txBody>
            </p:sp>
            <p:grpSp>
              <p:nvGrpSpPr>
                <p:cNvPr id="150" name="组合 149">
                  <a:extLst>
                    <a:ext uri="{FF2B5EF4-FFF2-40B4-BE49-F238E27FC236}">
                      <a16:creationId xmlns:a16="http://schemas.microsoft.com/office/drawing/2014/main" id="{EA6D5AEC-4249-4878-8B63-2F72EBA72BCF}"/>
                    </a:ext>
                  </a:extLst>
                </p:cNvPr>
                <p:cNvGrpSpPr/>
                <p:nvPr/>
              </p:nvGrpSpPr>
              <p:grpSpPr>
                <a:xfrm>
                  <a:off x="4464235" y="270930"/>
                  <a:ext cx="5357098" cy="3447417"/>
                  <a:chOff x="4464235" y="880533"/>
                  <a:chExt cx="5357098" cy="3447417"/>
                </a:xfrm>
              </p:grpSpPr>
              <p:sp>
                <p:nvSpPr>
                  <p:cNvPr id="135" name="矩形: 圆角 134">
                    <a:extLst>
                      <a:ext uri="{FF2B5EF4-FFF2-40B4-BE49-F238E27FC236}">
                        <a16:creationId xmlns:a16="http://schemas.microsoft.com/office/drawing/2014/main" id="{D3B97218-46FE-457E-93B6-CF84C7B3EF83}"/>
                      </a:ext>
                    </a:extLst>
                  </p:cNvPr>
                  <p:cNvSpPr/>
                  <p:nvPr/>
                </p:nvSpPr>
                <p:spPr>
                  <a:xfrm>
                    <a:off x="4464235" y="880533"/>
                    <a:ext cx="5357098" cy="53027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会员注册（基本会员信息）</a:t>
                    </a:r>
                  </a:p>
                </p:txBody>
              </p:sp>
              <p:sp>
                <p:nvSpPr>
                  <p:cNvPr id="155" name="文本框 154">
                    <a:extLst>
                      <a:ext uri="{FF2B5EF4-FFF2-40B4-BE49-F238E27FC236}">
                        <a16:creationId xmlns:a16="http://schemas.microsoft.com/office/drawing/2014/main" id="{62828AE3-00F0-48EB-B271-3D9BC32FCB70}"/>
                      </a:ext>
                    </a:extLst>
                  </p:cNvPr>
                  <p:cNvSpPr txBox="1"/>
                  <p:nvPr/>
                </p:nvSpPr>
                <p:spPr>
                  <a:xfrm>
                    <a:off x="5720610" y="1623280"/>
                    <a:ext cx="1037318" cy="371040"/>
                  </a:xfrm>
                  <a:prstGeom prst="rect">
                    <a:avLst/>
                  </a:prstGeom>
                  <a:noFill/>
                </p:spPr>
                <p:txBody>
                  <a:bodyPr wrap="square" rtlCol="0">
                    <a:spAutoFit/>
                  </a:bodyPr>
                  <a:lstStyle/>
                  <a:p>
                    <a:r>
                      <a:rPr lang="zh-CN" altLang="en-US" sz="1600" dirty="0">
                        <a:solidFill>
                          <a:srgbClr val="FF0000"/>
                        </a:solidFill>
                      </a:rPr>
                      <a:t>免费注册</a:t>
                    </a:r>
                  </a:p>
                </p:txBody>
              </p:sp>
              <p:sp>
                <p:nvSpPr>
                  <p:cNvPr id="160" name="矩形: 圆角 159">
                    <a:extLst>
                      <a:ext uri="{FF2B5EF4-FFF2-40B4-BE49-F238E27FC236}">
                        <a16:creationId xmlns:a16="http://schemas.microsoft.com/office/drawing/2014/main" id="{4DA67222-1708-4920-A062-2C420A602127}"/>
                      </a:ext>
                    </a:extLst>
                  </p:cNvPr>
                  <p:cNvSpPr/>
                  <p:nvPr/>
                </p:nvSpPr>
                <p:spPr>
                  <a:xfrm>
                    <a:off x="4530628" y="2659605"/>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初始等级消费积分会员</a:t>
                    </a:r>
                  </a:p>
                </p:txBody>
              </p:sp>
              <p:sp>
                <p:nvSpPr>
                  <p:cNvPr id="161" name="矩形: 圆角 160">
                    <a:extLst>
                      <a:ext uri="{FF2B5EF4-FFF2-40B4-BE49-F238E27FC236}">
                        <a16:creationId xmlns:a16="http://schemas.microsoft.com/office/drawing/2014/main" id="{3E77F7B1-6CA1-4FA0-9901-316642A15BAB}"/>
                      </a:ext>
                    </a:extLst>
                  </p:cNvPr>
                  <p:cNvSpPr/>
                  <p:nvPr/>
                </p:nvSpPr>
                <p:spPr>
                  <a:xfrm>
                    <a:off x="7896457" y="2663272"/>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初始等级付费会员</a:t>
                    </a:r>
                  </a:p>
                </p:txBody>
              </p:sp>
              <p:sp>
                <p:nvSpPr>
                  <p:cNvPr id="163" name="矩形: 圆角 162">
                    <a:extLst>
                      <a:ext uri="{FF2B5EF4-FFF2-40B4-BE49-F238E27FC236}">
                        <a16:creationId xmlns:a16="http://schemas.microsoft.com/office/drawing/2014/main" id="{F70CD962-B25D-4F17-9CD3-818067909A85}"/>
                      </a:ext>
                    </a:extLst>
                  </p:cNvPr>
                  <p:cNvSpPr/>
                  <p:nvPr/>
                </p:nvSpPr>
                <p:spPr>
                  <a:xfrm>
                    <a:off x="4536271" y="3794140"/>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高等级消费积分会员</a:t>
                    </a:r>
                  </a:p>
                </p:txBody>
              </p:sp>
              <p:sp>
                <p:nvSpPr>
                  <p:cNvPr id="164" name="矩形: 圆角 163">
                    <a:extLst>
                      <a:ext uri="{FF2B5EF4-FFF2-40B4-BE49-F238E27FC236}">
                        <a16:creationId xmlns:a16="http://schemas.microsoft.com/office/drawing/2014/main" id="{F4B3DEBB-C5C5-4436-BCAD-1164DCA3CFE8}"/>
                      </a:ext>
                    </a:extLst>
                  </p:cNvPr>
                  <p:cNvSpPr/>
                  <p:nvPr/>
                </p:nvSpPr>
                <p:spPr>
                  <a:xfrm>
                    <a:off x="7890811" y="3797807"/>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高等级付费会员</a:t>
                    </a:r>
                  </a:p>
                </p:txBody>
              </p:sp>
              <p:sp>
                <p:nvSpPr>
                  <p:cNvPr id="168" name="文本框 167">
                    <a:extLst>
                      <a:ext uri="{FF2B5EF4-FFF2-40B4-BE49-F238E27FC236}">
                        <a16:creationId xmlns:a16="http://schemas.microsoft.com/office/drawing/2014/main" id="{BD3A0A2A-FAB0-4752-B857-1D4CC291CF03}"/>
                      </a:ext>
                    </a:extLst>
                  </p:cNvPr>
                  <p:cNvSpPr txBox="1"/>
                  <p:nvPr/>
                </p:nvSpPr>
                <p:spPr>
                  <a:xfrm>
                    <a:off x="6564588" y="3521247"/>
                    <a:ext cx="1065877" cy="371040"/>
                  </a:xfrm>
                  <a:prstGeom prst="rect">
                    <a:avLst/>
                  </a:prstGeom>
                  <a:noFill/>
                </p:spPr>
                <p:txBody>
                  <a:bodyPr wrap="none" rtlCol="0">
                    <a:spAutoFit/>
                  </a:bodyPr>
                  <a:lstStyle/>
                  <a:p>
                    <a:r>
                      <a:rPr lang="zh-CN" altLang="en-US" sz="1600" dirty="0"/>
                      <a:t>付费升级</a:t>
                    </a:r>
                  </a:p>
                </p:txBody>
              </p:sp>
              <p:cxnSp>
                <p:nvCxnSpPr>
                  <p:cNvPr id="125" name="直接箭头连接符 124">
                    <a:extLst>
                      <a:ext uri="{FF2B5EF4-FFF2-40B4-BE49-F238E27FC236}">
                        <a16:creationId xmlns:a16="http://schemas.microsoft.com/office/drawing/2014/main" id="{F76AA03C-20A9-4686-A95A-A93B3B0C9E7B}"/>
                      </a:ext>
                    </a:extLst>
                  </p:cNvPr>
                  <p:cNvCxnSpPr>
                    <a:cxnSpLocks/>
                    <a:stCxn id="161" idx="2"/>
                    <a:endCxn id="164" idx="0"/>
                  </p:cNvCxnSpPr>
                  <p:nvPr/>
                </p:nvCxnSpPr>
                <p:spPr>
                  <a:xfrm flipH="1">
                    <a:off x="8794328" y="3193415"/>
                    <a:ext cx="5646" cy="6043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7" name="连接符: 肘形 126">
                    <a:extLst>
                      <a:ext uri="{FF2B5EF4-FFF2-40B4-BE49-F238E27FC236}">
                        <a16:creationId xmlns:a16="http://schemas.microsoft.com/office/drawing/2014/main" id="{EDD50171-B386-40C1-BDD8-41018A114AA5}"/>
                      </a:ext>
                    </a:extLst>
                  </p:cNvPr>
                  <p:cNvCxnSpPr>
                    <a:stCxn id="135" idx="2"/>
                    <a:endCxn id="160" idx="0"/>
                  </p:cNvCxnSpPr>
                  <p:nvPr/>
                </p:nvCxnSpPr>
                <p:spPr>
                  <a:xfrm rot="5400000">
                    <a:off x="5664065" y="1180886"/>
                    <a:ext cx="1248800" cy="170863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连接符: 肘形 135">
                    <a:extLst>
                      <a:ext uri="{FF2B5EF4-FFF2-40B4-BE49-F238E27FC236}">
                        <a16:creationId xmlns:a16="http://schemas.microsoft.com/office/drawing/2014/main" id="{4F7C4ED1-DCFF-40AE-9E05-F0903505B594}"/>
                      </a:ext>
                    </a:extLst>
                  </p:cNvPr>
                  <p:cNvCxnSpPr>
                    <a:stCxn id="135" idx="2"/>
                    <a:endCxn id="161" idx="0"/>
                  </p:cNvCxnSpPr>
                  <p:nvPr/>
                </p:nvCxnSpPr>
                <p:spPr>
                  <a:xfrm rot="16200000" flipH="1">
                    <a:off x="7345146" y="1208443"/>
                    <a:ext cx="1252467" cy="1657190"/>
                  </a:xfrm>
                  <a:prstGeom prst="bentConnector3">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7566B6A6-56FA-46A2-B7C4-E46D7FE43FC3}"/>
                      </a:ext>
                    </a:extLst>
                  </p:cNvPr>
                  <p:cNvSpPr txBox="1"/>
                  <p:nvPr/>
                </p:nvSpPr>
                <p:spPr>
                  <a:xfrm>
                    <a:off x="8853746" y="3247936"/>
                    <a:ext cx="430887" cy="557039"/>
                  </a:xfrm>
                  <a:prstGeom prst="rect">
                    <a:avLst/>
                  </a:prstGeom>
                  <a:noFill/>
                </p:spPr>
                <p:txBody>
                  <a:bodyPr vert="eaVert" wrap="square" rtlCol="0">
                    <a:spAutoFit/>
                  </a:bodyPr>
                  <a:lstStyle/>
                  <a:p>
                    <a:r>
                      <a:rPr lang="zh-CN" altLang="en-US" sz="1600" dirty="0"/>
                      <a:t>升级</a:t>
                    </a:r>
                  </a:p>
                </p:txBody>
              </p:sp>
            </p:grpSp>
            <p:sp>
              <p:nvSpPr>
                <p:cNvPr id="182" name="矩形: 圆角 181">
                  <a:extLst>
                    <a:ext uri="{FF2B5EF4-FFF2-40B4-BE49-F238E27FC236}">
                      <a16:creationId xmlns:a16="http://schemas.microsoft.com/office/drawing/2014/main" id="{8FE4C6A6-0DF0-4C7E-B439-7FD8DC94F351}"/>
                    </a:ext>
                  </a:extLst>
                </p:cNvPr>
                <p:cNvSpPr/>
                <p:nvPr/>
              </p:nvSpPr>
              <p:spPr>
                <a:xfrm>
                  <a:off x="4530628" y="4409237"/>
                  <a:ext cx="5357098" cy="53027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会员等级</a:t>
                  </a:r>
                  <a:r>
                    <a:rPr lang="zh-CN" altLang="en-US" sz="1600" b="1" dirty="0"/>
                    <a:t>（会员卡（权益））</a:t>
                  </a:r>
                  <a:endParaRPr lang="zh-CN" altLang="en-US" sz="1600" dirty="0"/>
                </a:p>
              </p:txBody>
            </p:sp>
            <p:sp>
              <p:nvSpPr>
                <p:cNvPr id="166" name="矩形: 圆角 165">
                  <a:extLst>
                    <a:ext uri="{FF2B5EF4-FFF2-40B4-BE49-F238E27FC236}">
                      <a16:creationId xmlns:a16="http://schemas.microsoft.com/office/drawing/2014/main" id="{CDC0F29E-8A46-464D-AFF9-26833DAED570}"/>
                    </a:ext>
                  </a:extLst>
                </p:cNvPr>
                <p:cNvSpPr/>
                <p:nvPr/>
              </p:nvSpPr>
              <p:spPr>
                <a:xfrm>
                  <a:off x="6096000" y="5033020"/>
                  <a:ext cx="3725333" cy="1216453"/>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连接符: 肘形 182">
                  <a:extLst>
                    <a:ext uri="{FF2B5EF4-FFF2-40B4-BE49-F238E27FC236}">
                      <a16:creationId xmlns:a16="http://schemas.microsoft.com/office/drawing/2014/main" id="{B4CD1D36-90C4-4CAF-B3C4-EA28891B8D35}"/>
                    </a:ext>
                  </a:extLst>
                </p:cNvPr>
                <p:cNvCxnSpPr>
                  <a:stCxn id="163" idx="2"/>
                  <a:endCxn id="182" idx="0"/>
                </p:cNvCxnSpPr>
                <p:nvPr/>
              </p:nvCxnSpPr>
              <p:spPr>
                <a:xfrm rot="16200000" flipH="1">
                  <a:off x="5977204" y="3177263"/>
                  <a:ext cx="694557" cy="1769389"/>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连接符: 肘形 184">
                  <a:extLst>
                    <a:ext uri="{FF2B5EF4-FFF2-40B4-BE49-F238E27FC236}">
                      <a16:creationId xmlns:a16="http://schemas.microsoft.com/office/drawing/2014/main" id="{D835D2A5-5197-49E0-A4FC-67966E7BC9E9}"/>
                    </a:ext>
                  </a:extLst>
                </p:cNvPr>
                <p:cNvCxnSpPr>
                  <a:stCxn id="164" idx="2"/>
                  <a:endCxn id="182" idx="0"/>
                </p:cNvCxnSpPr>
                <p:nvPr/>
              </p:nvCxnSpPr>
              <p:spPr>
                <a:xfrm rot="5400000">
                  <a:off x="7656308" y="3271217"/>
                  <a:ext cx="690890" cy="158515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03" name="矩形: 圆角 202">
                <a:extLst>
                  <a:ext uri="{FF2B5EF4-FFF2-40B4-BE49-F238E27FC236}">
                    <a16:creationId xmlns:a16="http://schemas.microsoft.com/office/drawing/2014/main" id="{70158656-D351-4677-B8D1-1E1DC678D48A}"/>
                  </a:ext>
                </a:extLst>
              </p:cNvPr>
              <p:cNvSpPr/>
              <p:nvPr/>
            </p:nvSpPr>
            <p:spPr>
              <a:xfrm>
                <a:off x="6057891" y="4420525"/>
                <a:ext cx="5357098" cy="21778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0" name="直接箭头连接符 209">
              <a:extLst>
                <a:ext uri="{FF2B5EF4-FFF2-40B4-BE49-F238E27FC236}">
                  <a16:creationId xmlns:a16="http://schemas.microsoft.com/office/drawing/2014/main" id="{FB9027E8-3273-41A3-AAA0-6742A7EDA516}"/>
                </a:ext>
              </a:extLst>
            </p:cNvPr>
            <p:cNvCxnSpPr>
              <a:cxnSpLocks/>
              <a:stCxn id="87" idx="3"/>
            </p:cNvCxnSpPr>
            <p:nvPr/>
          </p:nvCxnSpPr>
          <p:spPr>
            <a:xfrm>
              <a:off x="5373361" y="4528519"/>
              <a:ext cx="636647" cy="90683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a16="http://schemas.microsoft.com/office/drawing/2014/main" id="{D6502295-968B-432A-8055-712942738134}"/>
                </a:ext>
              </a:extLst>
            </p:cNvPr>
            <p:cNvCxnSpPr>
              <a:stCxn id="87" idx="1"/>
            </p:cNvCxnSpPr>
            <p:nvPr/>
          </p:nvCxnSpPr>
          <p:spPr>
            <a:xfrm flipH="1">
              <a:off x="3014785" y="4528519"/>
              <a:ext cx="992774" cy="10408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3" name="文本框 212">
              <a:extLst>
                <a:ext uri="{FF2B5EF4-FFF2-40B4-BE49-F238E27FC236}">
                  <a16:creationId xmlns:a16="http://schemas.microsoft.com/office/drawing/2014/main" id="{DE45FC5E-FC60-466A-B12E-A29F221F2208}"/>
                </a:ext>
              </a:extLst>
            </p:cNvPr>
            <p:cNvSpPr txBox="1"/>
            <p:nvPr/>
          </p:nvSpPr>
          <p:spPr>
            <a:xfrm rot="2360438">
              <a:off x="3445378" y="5022044"/>
              <a:ext cx="674598" cy="350434"/>
            </a:xfrm>
            <a:prstGeom prst="rect">
              <a:avLst/>
            </a:prstGeom>
            <a:noFill/>
          </p:spPr>
          <p:txBody>
            <a:bodyPr wrap="square" rtlCol="0">
              <a:spAutoFit/>
            </a:bodyPr>
            <a:lstStyle/>
            <a:p>
              <a:r>
                <a:rPr lang="zh-CN" altLang="en-US" sz="1600" dirty="0"/>
                <a:t>支付</a:t>
              </a:r>
            </a:p>
          </p:txBody>
        </p:sp>
        <p:sp>
          <p:nvSpPr>
            <p:cNvPr id="217" name="文本框 216">
              <a:extLst>
                <a:ext uri="{FF2B5EF4-FFF2-40B4-BE49-F238E27FC236}">
                  <a16:creationId xmlns:a16="http://schemas.microsoft.com/office/drawing/2014/main" id="{486B375D-A7CC-4506-B584-2A0F7CAA325B}"/>
                </a:ext>
              </a:extLst>
            </p:cNvPr>
            <p:cNvSpPr txBox="1"/>
            <p:nvPr/>
          </p:nvSpPr>
          <p:spPr>
            <a:xfrm>
              <a:off x="1382133" y="2501523"/>
              <a:ext cx="1004351" cy="338554"/>
            </a:xfrm>
            <a:prstGeom prst="rect">
              <a:avLst/>
            </a:prstGeom>
            <a:noFill/>
          </p:spPr>
          <p:txBody>
            <a:bodyPr wrap="square" rtlCol="0">
              <a:spAutoFit/>
            </a:bodyPr>
            <a:lstStyle/>
            <a:p>
              <a:r>
                <a:rPr lang="zh-CN" altLang="en-US" sz="1600" dirty="0"/>
                <a:t>直接送券</a:t>
              </a:r>
            </a:p>
          </p:txBody>
        </p:sp>
        <p:sp>
          <p:nvSpPr>
            <p:cNvPr id="222" name="文本框 221">
              <a:extLst>
                <a:ext uri="{FF2B5EF4-FFF2-40B4-BE49-F238E27FC236}">
                  <a16:creationId xmlns:a16="http://schemas.microsoft.com/office/drawing/2014/main" id="{59BD580E-E465-45E9-91BC-7EB7DEDD6A87}"/>
                </a:ext>
              </a:extLst>
            </p:cNvPr>
            <p:cNvSpPr txBox="1"/>
            <p:nvPr/>
          </p:nvSpPr>
          <p:spPr>
            <a:xfrm>
              <a:off x="3559068" y="3986508"/>
              <a:ext cx="674598" cy="350434"/>
            </a:xfrm>
            <a:prstGeom prst="rect">
              <a:avLst/>
            </a:prstGeom>
            <a:noFill/>
          </p:spPr>
          <p:txBody>
            <a:bodyPr wrap="square" rtlCol="0">
              <a:spAutoFit/>
            </a:bodyPr>
            <a:lstStyle/>
            <a:p>
              <a:r>
                <a:rPr lang="zh-CN" altLang="en-US" sz="1600" dirty="0"/>
                <a:t>支付</a:t>
              </a:r>
            </a:p>
          </p:txBody>
        </p:sp>
        <p:sp>
          <p:nvSpPr>
            <p:cNvPr id="229" name="文本框 228">
              <a:extLst>
                <a:ext uri="{FF2B5EF4-FFF2-40B4-BE49-F238E27FC236}">
                  <a16:creationId xmlns:a16="http://schemas.microsoft.com/office/drawing/2014/main" id="{ED214FB8-A097-4377-A1DF-3F07187B8E41}"/>
                </a:ext>
              </a:extLst>
            </p:cNvPr>
            <p:cNvSpPr txBox="1"/>
            <p:nvPr/>
          </p:nvSpPr>
          <p:spPr>
            <a:xfrm rot="424091">
              <a:off x="3057913" y="3597193"/>
              <a:ext cx="674598" cy="338554"/>
            </a:xfrm>
            <a:prstGeom prst="rect">
              <a:avLst/>
            </a:prstGeom>
            <a:noFill/>
          </p:spPr>
          <p:txBody>
            <a:bodyPr wrap="square" rtlCol="0">
              <a:spAutoFit/>
            </a:bodyPr>
            <a:lstStyle/>
            <a:p>
              <a:r>
                <a:rPr lang="zh-CN" altLang="en-US" sz="1600" dirty="0"/>
                <a:t>送券</a:t>
              </a:r>
            </a:p>
          </p:txBody>
        </p:sp>
        <p:cxnSp>
          <p:nvCxnSpPr>
            <p:cNvPr id="233" name="直接箭头连接符 232">
              <a:extLst>
                <a:ext uri="{FF2B5EF4-FFF2-40B4-BE49-F238E27FC236}">
                  <a16:creationId xmlns:a16="http://schemas.microsoft.com/office/drawing/2014/main" id="{E52F8927-4F4D-4D12-BDBF-0A22F8D17CB3}"/>
                </a:ext>
              </a:extLst>
            </p:cNvPr>
            <p:cNvCxnSpPr>
              <a:stCxn id="87" idx="0"/>
              <a:endCxn id="90" idx="2"/>
            </p:cNvCxnSpPr>
            <p:nvPr/>
          </p:nvCxnSpPr>
          <p:spPr>
            <a:xfrm flipH="1" flipV="1">
              <a:off x="4674176" y="3139385"/>
              <a:ext cx="16284" cy="11548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文本框 234">
              <a:extLst>
                <a:ext uri="{FF2B5EF4-FFF2-40B4-BE49-F238E27FC236}">
                  <a16:creationId xmlns:a16="http://schemas.microsoft.com/office/drawing/2014/main" id="{B6C22944-57D6-4F30-835B-F84E47B4C334}"/>
                </a:ext>
              </a:extLst>
            </p:cNvPr>
            <p:cNvSpPr txBox="1"/>
            <p:nvPr/>
          </p:nvSpPr>
          <p:spPr>
            <a:xfrm>
              <a:off x="4739991" y="3359297"/>
              <a:ext cx="430887" cy="1012342"/>
            </a:xfrm>
            <a:prstGeom prst="rect">
              <a:avLst/>
            </a:prstGeom>
            <a:noFill/>
          </p:spPr>
          <p:txBody>
            <a:bodyPr vert="eaVert" wrap="square" rtlCol="0">
              <a:spAutoFit/>
            </a:bodyPr>
            <a:lstStyle/>
            <a:p>
              <a:r>
                <a:rPr lang="zh-CN" altLang="en-US" sz="1600" dirty="0"/>
                <a:t>充值送券</a:t>
              </a:r>
            </a:p>
          </p:txBody>
        </p:sp>
        <p:sp>
          <p:nvSpPr>
            <p:cNvPr id="243" name="矩形: 圆角 242">
              <a:extLst>
                <a:ext uri="{FF2B5EF4-FFF2-40B4-BE49-F238E27FC236}">
                  <a16:creationId xmlns:a16="http://schemas.microsoft.com/office/drawing/2014/main" id="{16FFE6A0-5223-4841-A118-8EAAAA163E97}"/>
                </a:ext>
              </a:extLst>
            </p:cNvPr>
            <p:cNvSpPr/>
            <p:nvPr/>
          </p:nvSpPr>
          <p:spPr>
            <a:xfrm>
              <a:off x="5986005" y="119359"/>
              <a:ext cx="5165949" cy="48384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会员来源渠道</a:t>
              </a:r>
            </a:p>
          </p:txBody>
        </p:sp>
        <p:cxnSp>
          <p:nvCxnSpPr>
            <p:cNvPr id="251" name="直接箭头连接符 250">
              <a:extLst>
                <a:ext uri="{FF2B5EF4-FFF2-40B4-BE49-F238E27FC236}">
                  <a16:creationId xmlns:a16="http://schemas.microsoft.com/office/drawing/2014/main" id="{B93136EE-9129-4F54-A3F4-5E4BB45BA68E}"/>
                </a:ext>
              </a:extLst>
            </p:cNvPr>
            <p:cNvCxnSpPr>
              <a:stCxn id="243" idx="2"/>
              <a:endCxn id="135" idx="0"/>
            </p:cNvCxnSpPr>
            <p:nvPr/>
          </p:nvCxnSpPr>
          <p:spPr>
            <a:xfrm>
              <a:off x="8568980" y="603204"/>
              <a:ext cx="2231" cy="22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C338C804-1458-4A11-9B52-0757CD2CB5A2}"/>
                </a:ext>
              </a:extLst>
            </p:cNvPr>
            <p:cNvCxnSpPr>
              <a:stCxn id="88" idx="1"/>
            </p:cNvCxnSpPr>
            <p:nvPr/>
          </p:nvCxnSpPr>
          <p:spPr>
            <a:xfrm flipH="1" flipV="1">
              <a:off x="3001745" y="5669794"/>
              <a:ext cx="1005814" cy="67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34189C8D-7F32-4724-B66B-C793CCA42C59}"/>
                </a:ext>
              </a:extLst>
            </p:cNvPr>
            <p:cNvCxnSpPr>
              <a:cxnSpLocks/>
            </p:cNvCxnSpPr>
            <p:nvPr/>
          </p:nvCxnSpPr>
          <p:spPr>
            <a:xfrm>
              <a:off x="3014785" y="5740887"/>
              <a:ext cx="992774" cy="335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8" name="矩形: 圆角 257">
              <a:extLst>
                <a:ext uri="{FF2B5EF4-FFF2-40B4-BE49-F238E27FC236}">
                  <a16:creationId xmlns:a16="http://schemas.microsoft.com/office/drawing/2014/main" id="{1705DA5C-46EC-4D99-B9C5-54DC9A2F5382}"/>
                </a:ext>
              </a:extLst>
            </p:cNvPr>
            <p:cNvSpPr/>
            <p:nvPr/>
          </p:nvSpPr>
          <p:spPr>
            <a:xfrm>
              <a:off x="10000036" y="5767445"/>
              <a:ext cx="1096636" cy="427559"/>
            </a:xfrm>
            <a:prstGeom prst="roundRect">
              <a:avLst/>
            </a:prstGeom>
            <a:solidFill>
              <a:srgbClr val="0070C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临时权益</a:t>
              </a:r>
            </a:p>
          </p:txBody>
        </p:sp>
        <p:cxnSp>
          <p:nvCxnSpPr>
            <p:cNvPr id="260" name="直接箭头连接符 259">
              <a:extLst>
                <a:ext uri="{FF2B5EF4-FFF2-40B4-BE49-F238E27FC236}">
                  <a16:creationId xmlns:a16="http://schemas.microsoft.com/office/drawing/2014/main" id="{5D402BC4-7779-4713-A002-6BEA24D75F39}"/>
                </a:ext>
              </a:extLst>
            </p:cNvPr>
            <p:cNvCxnSpPr>
              <a:cxnSpLocks/>
            </p:cNvCxnSpPr>
            <p:nvPr/>
          </p:nvCxnSpPr>
          <p:spPr>
            <a:xfrm flipH="1">
              <a:off x="2969387" y="3183413"/>
              <a:ext cx="1036600" cy="22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A954CD72-D323-4368-B2AF-43EF2EB6DDAF}"/>
                </a:ext>
              </a:extLst>
            </p:cNvPr>
            <p:cNvCxnSpPr>
              <a:cxnSpLocks/>
              <a:endCxn id="90" idx="1"/>
            </p:cNvCxnSpPr>
            <p:nvPr/>
          </p:nvCxnSpPr>
          <p:spPr>
            <a:xfrm flipV="1">
              <a:off x="2992941" y="2905093"/>
              <a:ext cx="1014618" cy="19948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8" name="矩形 267">
              <a:extLst>
                <a:ext uri="{FF2B5EF4-FFF2-40B4-BE49-F238E27FC236}">
                  <a16:creationId xmlns:a16="http://schemas.microsoft.com/office/drawing/2014/main" id="{28F3F943-3F0D-4672-B6E2-79C11B8B7C75}"/>
                </a:ext>
              </a:extLst>
            </p:cNvPr>
            <p:cNvSpPr/>
            <p:nvPr/>
          </p:nvSpPr>
          <p:spPr>
            <a:xfrm>
              <a:off x="5570507" y="167889"/>
              <a:ext cx="415498" cy="369332"/>
            </a:xfrm>
            <a:prstGeom prst="rect">
              <a:avLst/>
            </a:prstGeom>
          </p:spPr>
          <p:txBody>
            <a:bodyPr wrap="none">
              <a:spAutoFit/>
            </a:bodyPr>
            <a:lstStyle/>
            <a:p>
              <a:r>
                <a:rPr lang="zh-CN" altLang="en-US" b="1" dirty="0"/>
                <a:t>①</a:t>
              </a:r>
              <a:endParaRPr lang="zh-CN" altLang="en-US" dirty="0"/>
            </a:p>
          </p:txBody>
        </p:sp>
        <p:sp>
          <p:nvSpPr>
            <p:cNvPr id="269" name="矩形 268">
              <a:extLst>
                <a:ext uri="{FF2B5EF4-FFF2-40B4-BE49-F238E27FC236}">
                  <a16:creationId xmlns:a16="http://schemas.microsoft.com/office/drawing/2014/main" id="{4E3FC2AA-83E5-4F33-8CE2-694D9B980D4F}"/>
                </a:ext>
              </a:extLst>
            </p:cNvPr>
            <p:cNvSpPr/>
            <p:nvPr/>
          </p:nvSpPr>
          <p:spPr>
            <a:xfrm>
              <a:off x="5674908" y="3540627"/>
              <a:ext cx="415498" cy="369332"/>
            </a:xfrm>
            <a:prstGeom prst="rect">
              <a:avLst/>
            </a:prstGeom>
          </p:spPr>
          <p:txBody>
            <a:bodyPr wrap="none">
              <a:spAutoFit/>
            </a:bodyPr>
            <a:lstStyle/>
            <a:p>
              <a:r>
                <a:rPr lang="zh-CN" altLang="en-US" b="1" dirty="0"/>
                <a:t>②</a:t>
              </a:r>
              <a:endParaRPr lang="zh-CN" altLang="en-US" dirty="0"/>
            </a:p>
          </p:txBody>
        </p:sp>
        <p:sp>
          <p:nvSpPr>
            <p:cNvPr id="270" name="矩形 269">
              <a:extLst>
                <a:ext uri="{FF2B5EF4-FFF2-40B4-BE49-F238E27FC236}">
                  <a16:creationId xmlns:a16="http://schemas.microsoft.com/office/drawing/2014/main" id="{6F3FB2A1-1310-4461-9739-6FEC9360CB96}"/>
                </a:ext>
              </a:extLst>
            </p:cNvPr>
            <p:cNvSpPr/>
            <p:nvPr/>
          </p:nvSpPr>
          <p:spPr>
            <a:xfrm>
              <a:off x="11035102" y="3495325"/>
              <a:ext cx="415498" cy="369332"/>
            </a:xfrm>
            <a:prstGeom prst="rect">
              <a:avLst/>
            </a:prstGeom>
          </p:spPr>
          <p:txBody>
            <a:bodyPr wrap="none">
              <a:spAutoFit/>
            </a:bodyPr>
            <a:lstStyle/>
            <a:p>
              <a:r>
                <a:rPr lang="zh-CN" altLang="en-US" b="1" dirty="0"/>
                <a:t>③</a:t>
              </a:r>
              <a:endParaRPr lang="zh-CN" altLang="en-US" dirty="0"/>
            </a:p>
          </p:txBody>
        </p:sp>
        <p:sp>
          <p:nvSpPr>
            <p:cNvPr id="271" name="文本框 270">
              <a:extLst>
                <a:ext uri="{FF2B5EF4-FFF2-40B4-BE49-F238E27FC236}">
                  <a16:creationId xmlns:a16="http://schemas.microsoft.com/office/drawing/2014/main" id="{A813B565-E406-4094-90CF-D62847729F49}"/>
                </a:ext>
              </a:extLst>
            </p:cNvPr>
            <p:cNvSpPr txBox="1"/>
            <p:nvPr/>
          </p:nvSpPr>
          <p:spPr>
            <a:xfrm>
              <a:off x="7666596" y="3740584"/>
              <a:ext cx="415498" cy="369332"/>
            </a:xfrm>
            <a:prstGeom prst="rect">
              <a:avLst/>
            </a:prstGeom>
            <a:noFill/>
          </p:spPr>
          <p:txBody>
            <a:bodyPr wrap="none" rtlCol="0">
              <a:spAutoFit/>
            </a:bodyPr>
            <a:lstStyle/>
            <a:p>
              <a:r>
                <a:rPr lang="zh-CN" altLang="en-US" b="1" dirty="0"/>
                <a:t>④</a:t>
              </a:r>
              <a:endParaRPr lang="zh-CN" altLang="en-US" dirty="0"/>
            </a:p>
          </p:txBody>
        </p:sp>
        <p:sp>
          <p:nvSpPr>
            <p:cNvPr id="272" name="矩形 271">
              <a:extLst>
                <a:ext uri="{FF2B5EF4-FFF2-40B4-BE49-F238E27FC236}">
                  <a16:creationId xmlns:a16="http://schemas.microsoft.com/office/drawing/2014/main" id="{3FD42AD3-2B44-42CA-A72B-BD77399B2349}"/>
                </a:ext>
              </a:extLst>
            </p:cNvPr>
            <p:cNvSpPr/>
            <p:nvPr/>
          </p:nvSpPr>
          <p:spPr>
            <a:xfrm>
              <a:off x="5841365" y="4409553"/>
              <a:ext cx="415498" cy="369332"/>
            </a:xfrm>
            <a:prstGeom prst="rect">
              <a:avLst/>
            </a:prstGeom>
          </p:spPr>
          <p:txBody>
            <a:bodyPr wrap="none">
              <a:spAutoFit/>
            </a:bodyPr>
            <a:lstStyle/>
            <a:p>
              <a:r>
                <a:rPr lang="zh-CN" altLang="en-US" b="1" dirty="0"/>
                <a:t>⑤</a:t>
              </a:r>
            </a:p>
          </p:txBody>
        </p:sp>
        <p:sp>
          <p:nvSpPr>
            <p:cNvPr id="273" name="矩形 272">
              <a:extLst>
                <a:ext uri="{FF2B5EF4-FFF2-40B4-BE49-F238E27FC236}">
                  <a16:creationId xmlns:a16="http://schemas.microsoft.com/office/drawing/2014/main" id="{87C6795D-F3BD-4FD3-A0AB-5DA326F0E7BA}"/>
                </a:ext>
              </a:extLst>
            </p:cNvPr>
            <p:cNvSpPr/>
            <p:nvPr/>
          </p:nvSpPr>
          <p:spPr>
            <a:xfrm>
              <a:off x="7262798" y="5046636"/>
              <a:ext cx="415498" cy="369332"/>
            </a:xfrm>
            <a:prstGeom prst="rect">
              <a:avLst/>
            </a:prstGeom>
          </p:spPr>
          <p:txBody>
            <a:bodyPr wrap="none">
              <a:spAutoFit/>
            </a:bodyPr>
            <a:lstStyle/>
            <a:p>
              <a:r>
                <a:rPr lang="zh-CN" altLang="en-US" b="1" dirty="0"/>
                <a:t>⑥</a:t>
              </a:r>
            </a:p>
          </p:txBody>
        </p:sp>
        <p:sp>
          <p:nvSpPr>
            <p:cNvPr id="274" name="矩形 273">
              <a:extLst>
                <a:ext uri="{FF2B5EF4-FFF2-40B4-BE49-F238E27FC236}">
                  <a16:creationId xmlns:a16="http://schemas.microsoft.com/office/drawing/2014/main" id="{7EE747F0-E75F-46EC-9AE9-7085FD479CA9}"/>
                </a:ext>
              </a:extLst>
            </p:cNvPr>
            <p:cNvSpPr/>
            <p:nvPr/>
          </p:nvSpPr>
          <p:spPr>
            <a:xfrm>
              <a:off x="3663427" y="2545698"/>
              <a:ext cx="415498" cy="369332"/>
            </a:xfrm>
            <a:prstGeom prst="rect">
              <a:avLst/>
            </a:prstGeom>
          </p:spPr>
          <p:txBody>
            <a:bodyPr wrap="none">
              <a:spAutoFit/>
            </a:bodyPr>
            <a:lstStyle/>
            <a:p>
              <a:r>
                <a:rPr lang="zh-CN" altLang="en-US" b="1" dirty="0"/>
                <a:t>⑦</a:t>
              </a:r>
            </a:p>
          </p:txBody>
        </p:sp>
        <p:sp>
          <p:nvSpPr>
            <p:cNvPr id="275" name="矩形: 圆角 274">
              <a:extLst>
                <a:ext uri="{FF2B5EF4-FFF2-40B4-BE49-F238E27FC236}">
                  <a16:creationId xmlns:a16="http://schemas.microsoft.com/office/drawing/2014/main" id="{11DAD6A6-6C48-4094-ACEC-399DFEDCF9BD}"/>
                </a:ext>
              </a:extLst>
            </p:cNvPr>
            <p:cNvSpPr/>
            <p:nvPr/>
          </p:nvSpPr>
          <p:spPr>
            <a:xfrm>
              <a:off x="4010706" y="6158001"/>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积分兑换</a:t>
              </a:r>
            </a:p>
          </p:txBody>
        </p:sp>
        <p:cxnSp>
          <p:nvCxnSpPr>
            <p:cNvPr id="277" name="直接箭头连接符 276">
              <a:extLst>
                <a:ext uri="{FF2B5EF4-FFF2-40B4-BE49-F238E27FC236}">
                  <a16:creationId xmlns:a16="http://schemas.microsoft.com/office/drawing/2014/main" id="{A62EFA65-8E93-4E78-B33F-2B25DB47807D}"/>
                </a:ext>
              </a:extLst>
            </p:cNvPr>
            <p:cNvCxnSpPr>
              <a:stCxn id="88" idx="2"/>
              <a:endCxn id="275" idx="0"/>
            </p:cNvCxnSpPr>
            <p:nvPr/>
          </p:nvCxnSpPr>
          <p:spPr>
            <a:xfrm>
              <a:off x="4690460" y="5910803"/>
              <a:ext cx="3147" cy="2471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接箭头连接符 278">
              <a:extLst>
                <a:ext uri="{FF2B5EF4-FFF2-40B4-BE49-F238E27FC236}">
                  <a16:creationId xmlns:a16="http://schemas.microsoft.com/office/drawing/2014/main" id="{0CC5D191-5FA8-41DD-A5EA-0E99B67621BB}"/>
                </a:ext>
              </a:extLst>
            </p:cNvPr>
            <p:cNvCxnSpPr>
              <a:cxnSpLocks/>
              <a:endCxn id="275" idx="3"/>
            </p:cNvCxnSpPr>
            <p:nvPr/>
          </p:nvCxnSpPr>
          <p:spPr>
            <a:xfrm flipH="1">
              <a:off x="5376508" y="5783731"/>
              <a:ext cx="633500" cy="608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a:extLst>
                <a:ext uri="{FF2B5EF4-FFF2-40B4-BE49-F238E27FC236}">
                  <a16:creationId xmlns:a16="http://schemas.microsoft.com/office/drawing/2014/main" id="{64487DBC-F9B0-40C3-9A5A-6BA349333644}"/>
                </a:ext>
              </a:extLst>
            </p:cNvPr>
            <p:cNvCxnSpPr>
              <a:cxnSpLocks/>
              <a:stCxn id="88" idx="3"/>
              <a:endCxn id="203" idx="1"/>
            </p:cNvCxnSpPr>
            <p:nvPr/>
          </p:nvCxnSpPr>
          <p:spPr>
            <a:xfrm flipV="1">
              <a:off x="5373361" y="5604781"/>
              <a:ext cx="682045" cy="7173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4" name="矩形 283">
              <a:extLst>
                <a:ext uri="{FF2B5EF4-FFF2-40B4-BE49-F238E27FC236}">
                  <a16:creationId xmlns:a16="http://schemas.microsoft.com/office/drawing/2014/main" id="{A3B9B286-0757-4D2B-BF8B-744D7D838306}"/>
                </a:ext>
              </a:extLst>
            </p:cNvPr>
            <p:cNvSpPr/>
            <p:nvPr/>
          </p:nvSpPr>
          <p:spPr>
            <a:xfrm>
              <a:off x="5295740" y="4859156"/>
              <a:ext cx="415498" cy="369332"/>
            </a:xfrm>
            <a:prstGeom prst="rect">
              <a:avLst/>
            </a:prstGeom>
          </p:spPr>
          <p:txBody>
            <a:bodyPr wrap="none">
              <a:spAutoFit/>
            </a:bodyPr>
            <a:lstStyle/>
            <a:p>
              <a:r>
                <a:rPr lang="zh-CN" altLang="en-US" b="1" dirty="0"/>
                <a:t>⑧</a:t>
              </a:r>
            </a:p>
          </p:txBody>
        </p:sp>
        <p:sp>
          <p:nvSpPr>
            <p:cNvPr id="285" name="矩形 284">
              <a:extLst>
                <a:ext uri="{FF2B5EF4-FFF2-40B4-BE49-F238E27FC236}">
                  <a16:creationId xmlns:a16="http://schemas.microsoft.com/office/drawing/2014/main" id="{E5255BA0-A713-41E5-B789-74BDD2AFC8E1}"/>
                </a:ext>
              </a:extLst>
            </p:cNvPr>
            <p:cNvSpPr/>
            <p:nvPr/>
          </p:nvSpPr>
          <p:spPr>
            <a:xfrm>
              <a:off x="5490419" y="5273526"/>
              <a:ext cx="415498" cy="369332"/>
            </a:xfrm>
            <a:prstGeom prst="rect">
              <a:avLst/>
            </a:prstGeom>
          </p:spPr>
          <p:txBody>
            <a:bodyPr wrap="none">
              <a:spAutoFit/>
            </a:bodyPr>
            <a:lstStyle/>
            <a:p>
              <a:r>
                <a:rPr lang="zh-CN" altLang="en-US" b="1" dirty="0"/>
                <a:t>⑨</a:t>
              </a:r>
            </a:p>
          </p:txBody>
        </p:sp>
        <p:sp>
          <p:nvSpPr>
            <p:cNvPr id="286" name="矩形 285">
              <a:extLst>
                <a:ext uri="{FF2B5EF4-FFF2-40B4-BE49-F238E27FC236}">
                  <a16:creationId xmlns:a16="http://schemas.microsoft.com/office/drawing/2014/main" id="{DDDE2EB7-E306-4E56-A22C-3B90CFCBBD38}"/>
                </a:ext>
              </a:extLst>
            </p:cNvPr>
            <p:cNvSpPr/>
            <p:nvPr/>
          </p:nvSpPr>
          <p:spPr>
            <a:xfrm>
              <a:off x="5393597" y="5800122"/>
              <a:ext cx="415498" cy="369332"/>
            </a:xfrm>
            <a:prstGeom prst="rect">
              <a:avLst/>
            </a:prstGeom>
          </p:spPr>
          <p:txBody>
            <a:bodyPr wrap="none">
              <a:spAutoFit/>
            </a:bodyPr>
            <a:lstStyle/>
            <a:p>
              <a:r>
                <a:rPr lang="zh-CN" altLang="en-US" b="1" dirty="0"/>
                <a:t>⑩</a:t>
              </a:r>
            </a:p>
          </p:txBody>
        </p:sp>
      </p:grpSp>
      <p:cxnSp>
        <p:nvCxnSpPr>
          <p:cNvPr id="292" name="连接符: 肘形 291">
            <a:extLst>
              <a:ext uri="{FF2B5EF4-FFF2-40B4-BE49-F238E27FC236}">
                <a16:creationId xmlns:a16="http://schemas.microsoft.com/office/drawing/2014/main" id="{AB039A8D-9641-44F1-BEDF-3472EA99F77D}"/>
              </a:ext>
            </a:extLst>
          </p:cNvPr>
          <p:cNvCxnSpPr>
            <a:cxnSpLocks/>
            <a:stCxn id="91" idx="2"/>
          </p:cNvCxnSpPr>
          <p:nvPr/>
        </p:nvCxnSpPr>
        <p:spPr>
          <a:xfrm rot="16200000" flipH="1">
            <a:off x="4834159" y="1986616"/>
            <a:ext cx="119454" cy="9032781"/>
          </a:xfrm>
          <a:prstGeom prst="bentConnector3">
            <a:avLst>
              <a:gd name="adj1" fmla="val 2217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5" name="矩形 294">
            <a:extLst>
              <a:ext uri="{FF2B5EF4-FFF2-40B4-BE49-F238E27FC236}">
                <a16:creationId xmlns:a16="http://schemas.microsoft.com/office/drawing/2014/main" id="{6DC4198E-42A2-4E33-A22E-C3626D93D23E}"/>
              </a:ext>
            </a:extLst>
          </p:cNvPr>
          <p:cNvSpPr/>
          <p:nvPr/>
        </p:nvSpPr>
        <p:spPr>
          <a:xfrm>
            <a:off x="829410" y="6363734"/>
            <a:ext cx="461986" cy="369332"/>
          </a:xfrm>
          <a:prstGeom prst="rect">
            <a:avLst/>
          </a:prstGeom>
        </p:spPr>
        <p:txBody>
          <a:bodyPr wrap="none">
            <a:spAutoFit/>
          </a:bodyPr>
          <a:lstStyle/>
          <a:p>
            <a:r>
              <a:rPr lang="zh-CN" altLang="en-US" dirty="0"/>
              <a:t>⑪</a:t>
            </a:r>
          </a:p>
        </p:txBody>
      </p:sp>
      <p:sp>
        <p:nvSpPr>
          <p:cNvPr id="74" name="矩形: 圆角 73">
            <a:extLst>
              <a:ext uri="{FF2B5EF4-FFF2-40B4-BE49-F238E27FC236}">
                <a16:creationId xmlns:a16="http://schemas.microsoft.com/office/drawing/2014/main" id="{DFCD9029-D1B9-43D9-B50B-17A93349D70B}"/>
              </a:ext>
            </a:extLst>
          </p:cNvPr>
          <p:cNvSpPr/>
          <p:nvPr/>
        </p:nvSpPr>
        <p:spPr>
          <a:xfrm>
            <a:off x="2154029" y="4545052"/>
            <a:ext cx="584614" cy="18863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商品或服务</a:t>
            </a:r>
          </a:p>
        </p:txBody>
      </p:sp>
      <p:cxnSp>
        <p:nvCxnSpPr>
          <p:cNvPr id="7" name="直接箭头连接符 6">
            <a:extLst>
              <a:ext uri="{FF2B5EF4-FFF2-40B4-BE49-F238E27FC236}">
                <a16:creationId xmlns:a16="http://schemas.microsoft.com/office/drawing/2014/main" id="{B3F5C9F0-75C9-4D2C-9AC1-70799409E41D}"/>
              </a:ext>
            </a:extLst>
          </p:cNvPr>
          <p:cNvCxnSpPr>
            <a:cxnSpLocks/>
          </p:cNvCxnSpPr>
          <p:nvPr/>
        </p:nvCxnSpPr>
        <p:spPr>
          <a:xfrm flipV="1">
            <a:off x="644075" y="5689423"/>
            <a:ext cx="1486204" cy="19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98B2BF3-DD95-4BED-950E-6470568EA512}"/>
              </a:ext>
            </a:extLst>
          </p:cNvPr>
          <p:cNvCxnSpPr>
            <a:cxnSpLocks/>
          </p:cNvCxnSpPr>
          <p:nvPr/>
        </p:nvCxnSpPr>
        <p:spPr>
          <a:xfrm flipV="1">
            <a:off x="2745168" y="5714460"/>
            <a:ext cx="46682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95407DF4-8F10-457E-A4AD-D368483BD3BC}"/>
              </a:ext>
            </a:extLst>
          </p:cNvPr>
          <p:cNvCxnSpPr>
            <a:cxnSpLocks/>
            <a:stCxn id="91" idx="0"/>
          </p:cNvCxnSpPr>
          <p:nvPr/>
        </p:nvCxnSpPr>
        <p:spPr>
          <a:xfrm rot="5400000" flipH="1" flipV="1">
            <a:off x="2902397" y="110275"/>
            <a:ext cx="18775" cy="5068576"/>
          </a:xfrm>
          <a:prstGeom prst="bentConnector3">
            <a:avLst>
              <a:gd name="adj1" fmla="val 131757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15898D87-CEE4-4DBB-BF8A-B185CE3600F9}"/>
              </a:ext>
            </a:extLst>
          </p:cNvPr>
          <p:cNvSpPr txBox="1"/>
          <p:nvPr/>
        </p:nvSpPr>
        <p:spPr>
          <a:xfrm>
            <a:off x="1964029" y="1976843"/>
            <a:ext cx="1504898" cy="338554"/>
          </a:xfrm>
          <a:prstGeom prst="rect">
            <a:avLst/>
          </a:prstGeom>
          <a:noFill/>
        </p:spPr>
        <p:txBody>
          <a:bodyPr wrap="square" rtlCol="0">
            <a:spAutoFit/>
          </a:bodyPr>
          <a:lstStyle/>
          <a:p>
            <a:r>
              <a:rPr lang="zh-CN" altLang="en-US" sz="1600" dirty="0"/>
              <a:t>制定送券规则</a:t>
            </a:r>
          </a:p>
        </p:txBody>
      </p:sp>
      <p:cxnSp>
        <p:nvCxnSpPr>
          <p:cNvPr id="77" name="直接箭头连接符 76">
            <a:extLst>
              <a:ext uri="{FF2B5EF4-FFF2-40B4-BE49-F238E27FC236}">
                <a16:creationId xmlns:a16="http://schemas.microsoft.com/office/drawing/2014/main" id="{57E362F1-244B-42A4-B217-101AE3828C3E}"/>
              </a:ext>
            </a:extLst>
          </p:cNvPr>
          <p:cNvCxnSpPr>
            <a:cxnSpLocks/>
          </p:cNvCxnSpPr>
          <p:nvPr/>
        </p:nvCxnSpPr>
        <p:spPr>
          <a:xfrm flipH="1">
            <a:off x="7668029" y="2897695"/>
            <a:ext cx="5445" cy="5514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3EBE8CF0-0D96-4148-ACAC-7A29E6687174}"/>
              </a:ext>
            </a:extLst>
          </p:cNvPr>
          <p:cNvSpPr txBox="1"/>
          <p:nvPr/>
        </p:nvSpPr>
        <p:spPr>
          <a:xfrm>
            <a:off x="7690493" y="2948775"/>
            <a:ext cx="415512" cy="508268"/>
          </a:xfrm>
          <a:prstGeom prst="rect">
            <a:avLst/>
          </a:prstGeom>
          <a:noFill/>
        </p:spPr>
        <p:txBody>
          <a:bodyPr vert="eaVert" wrap="square" rtlCol="0">
            <a:spAutoFit/>
          </a:bodyPr>
          <a:lstStyle/>
          <a:p>
            <a:r>
              <a:rPr lang="zh-CN" altLang="en-US" sz="1600" dirty="0"/>
              <a:t>升级</a:t>
            </a:r>
          </a:p>
        </p:txBody>
      </p:sp>
      <p:cxnSp>
        <p:nvCxnSpPr>
          <p:cNvPr id="6" name="直接箭头连接符 5">
            <a:extLst>
              <a:ext uri="{FF2B5EF4-FFF2-40B4-BE49-F238E27FC236}">
                <a16:creationId xmlns:a16="http://schemas.microsoft.com/office/drawing/2014/main" id="{E1DBDB4C-225E-4269-8423-0B3BEB0F44E7}"/>
              </a:ext>
            </a:extLst>
          </p:cNvPr>
          <p:cNvCxnSpPr>
            <a:cxnSpLocks/>
          </p:cNvCxnSpPr>
          <p:nvPr/>
        </p:nvCxnSpPr>
        <p:spPr>
          <a:xfrm>
            <a:off x="8572153" y="3606544"/>
            <a:ext cx="1492290" cy="3346"/>
          </a:xfrm>
          <a:prstGeom prst="straightConnector1">
            <a:avLst/>
          </a:prstGeom>
          <a:ln w="1905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C0D4A0C-9BE3-4D76-9E1B-6F650C28605D}"/>
              </a:ext>
            </a:extLst>
          </p:cNvPr>
          <p:cNvCxnSpPr>
            <a:stCxn id="164" idx="1"/>
            <a:endCxn id="163" idx="3"/>
          </p:cNvCxnSpPr>
          <p:nvPr/>
        </p:nvCxnSpPr>
        <p:spPr>
          <a:xfrm flipH="1" flipV="1">
            <a:off x="8572153" y="3725294"/>
            <a:ext cx="1492290" cy="3346"/>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E9543F-63AD-46F2-A56A-484772FFEC97}"/>
              </a:ext>
            </a:extLst>
          </p:cNvPr>
          <p:cNvSpPr txBox="1"/>
          <p:nvPr/>
        </p:nvSpPr>
        <p:spPr>
          <a:xfrm>
            <a:off x="8700730" y="3767255"/>
            <a:ext cx="1233030" cy="338554"/>
          </a:xfrm>
          <a:prstGeom prst="rect">
            <a:avLst/>
          </a:prstGeom>
          <a:noFill/>
        </p:spPr>
        <p:txBody>
          <a:bodyPr wrap="none" rtlCol="0">
            <a:spAutoFit/>
          </a:bodyPr>
          <a:lstStyle/>
          <a:p>
            <a:r>
              <a:rPr lang="zh-CN" altLang="en-US" sz="1600" dirty="0"/>
              <a:t>不付费降级</a:t>
            </a:r>
          </a:p>
        </p:txBody>
      </p:sp>
      <p:sp>
        <p:nvSpPr>
          <p:cNvPr id="94" name="文本框 93">
            <a:extLst>
              <a:ext uri="{FF2B5EF4-FFF2-40B4-BE49-F238E27FC236}">
                <a16:creationId xmlns:a16="http://schemas.microsoft.com/office/drawing/2014/main" id="{FB410719-7B11-4AA1-857F-0D498C32B3D8}"/>
              </a:ext>
            </a:extLst>
          </p:cNvPr>
          <p:cNvSpPr txBox="1"/>
          <p:nvPr/>
        </p:nvSpPr>
        <p:spPr>
          <a:xfrm>
            <a:off x="9417423" y="1453937"/>
            <a:ext cx="1000305" cy="338554"/>
          </a:xfrm>
          <a:prstGeom prst="rect">
            <a:avLst/>
          </a:prstGeom>
          <a:noFill/>
        </p:spPr>
        <p:txBody>
          <a:bodyPr wrap="square" rtlCol="0">
            <a:spAutoFit/>
          </a:bodyPr>
          <a:lstStyle/>
          <a:p>
            <a:r>
              <a:rPr lang="zh-CN" altLang="en-US" sz="1600" dirty="0">
                <a:solidFill>
                  <a:srgbClr val="0070C0"/>
                </a:solidFill>
              </a:rPr>
              <a:t>付费注册</a:t>
            </a:r>
          </a:p>
        </p:txBody>
      </p:sp>
    </p:spTree>
    <p:extLst>
      <p:ext uri="{BB962C8B-B14F-4D97-AF65-F5344CB8AC3E}">
        <p14:creationId xmlns:p14="http://schemas.microsoft.com/office/powerpoint/2010/main" val="326682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0C823F-A319-449E-A6EB-56A80EB1A374}"/>
              </a:ext>
            </a:extLst>
          </p:cNvPr>
          <p:cNvSpPr txBox="1"/>
          <p:nvPr/>
        </p:nvSpPr>
        <p:spPr>
          <a:xfrm>
            <a:off x="214489" y="135465"/>
            <a:ext cx="3149600" cy="369332"/>
          </a:xfrm>
          <a:prstGeom prst="rect">
            <a:avLst/>
          </a:prstGeom>
          <a:noFill/>
        </p:spPr>
        <p:txBody>
          <a:bodyPr wrap="square" rtlCol="0">
            <a:spAutoFit/>
          </a:bodyPr>
          <a:lstStyle/>
          <a:p>
            <a:r>
              <a:rPr lang="zh-CN" altLang="en-US" b="1" dirty="0"/>
              <a:t>会员各维度之间的关系说明</a:t>
            </a:r>
          </a:p>
        </p:txBody>
      </p:sp>
      <p:sp>
        <p:nvSpPr>
          <p:cNvPr id="68" name="矩形 67">
            <a:extLst>
              <a:ext uri="{FF2B5EF4-FFF2-40B4-BE49-F238E27FC236}">
                <a16:creationId xmlns:a16="http://schemas.microsoft.com/office/drawing/2014/main" id="{7F03B85D-9285-4E77-91AB-C2A0D2959996}"/>
              </a:ext>
            </a:extLst>
          </p:cNvPr>
          <p:cNvSpPr/>
          <p:nvPr/>
        </p:nvSpPr>
        <p:spPr>
          <a:xfrm>
            <a:off x="370130" y="553800"/>
            <a:ext cx="11291292" cy="6740307"/>
          </a:xfrm>
          <a:prstGeom prst="rect">
            <a:avLst/>
          </a:prstGeom>
        </p:spPr>
        <p:txBody>
          <a:bodyPr wrap="square">
            <a:spAutoFit/>
          </a:bodyPr>
          <a:lstStyle/>
          <a:p>
            <a:r>
              <a:rPr lang="zh-CN" altLang="en-US" b="1" dirty="0"/>
              <a:t>①会员来源渠道： </a:t>
            </a:r>
            <a:endParaRPr lang="en-US" altLang="zh-CN" b="1" dirty="0"/>
          </a:p>
          <a:p>
            <a:r>
              <a:rPr lang="zh-CN" altLang="en-US" b="1" dirty="0"/>
              <a:t> </a:t>
            </a:r>
            <a:r>
              <a:rPr lang="en-US" altLang="zh-CN" dirty="0"/>
              <a:t>1</a:t>
            </a:r>
            <a:r>
              <a:rPr lang="zh-CN" altLang="en-US" dirty="0"/>
              <a:t>、线上渠道：</a:t>
            </a:r>
            <a:r>
              <a:rPr lang="en-US" altLang="zh-CN" dirty="0"/>
              <a:t>PC</a:t>
            </a:r>
            <a:r>
              <a:rPr lang="zh-CN" altLang="en-US" dirty="0"/>
              <a:t>端、</a:t>
            </a:r>
            <a:r>
              <a:rPr lang="en-US" altLang="zh-CN" dirty="0"/>
              <a:t>app</a:t>
            </a:r>
            <a:r>
              <a:rPr lang="zh-CN" altLang="en-US" dirty="0"/>
              <a:t>端、小程序、 </a:t>
            </a:r>
            <a:r>
              <a:rPr lang="en-US" altLang="zh-CN" dirty="0" err="1"/>
              <a:t>wap</a:t>
            </a:r>
            <a:r>
              <a:rPr lang="en-US" altLang="zh-CN" dirty="0"/>
              <a:t> </a:t>
            </a:r>
            <a:r>
              <a:rPr lang="zh-CN" altLang="en-US" dirty="0"/>
              <a:t>等 。</a:t>
            </a:r>
            <a:r>
              <a:rPr lang="en-US" altLang="zh-CN" dirty="0"/>
              <a:t>2</a:t>
            </a:r>
            <a:r>
              <a:rPr lang="zh-CN" altLang="en-US" dirty="0"/>
              <a:t>、线下渠道：门店、其他。</a:t>
            </a:r>
            <a:endParaRPr lang="en-US" altLang="zh-CN" dirty="0"/>
          </a:p>
          <a:p>
            <a:r>
              <a:rPr lang="zh-CN" altLang="en-US" b="1" dirty="0"/>
              <a:t>②消费积分会员：‘</a:t>
            </a:r>
            <a:endParaRPr lang="en-US" altLang="zh-CN" b="1" dirty="0"/>
          </a:p>
          <a:p>
            <a:r>
              <a:rPr lang="en-US" altLang="zh-CN" b="1" dirty="0"/>
              <a:t>  </a:t>
            </a:r>
            <a:r>
              <a:rPr lang="zh-CN" altLang="en-US" dirty="0"/>
              <a:t>即普通的免费注册或低门槛注册会员，享受消费积分升级，及一般会员</a:t>
            </a:r>
            <a:r>
              <a:rPr lang="zh-CN" altLang="en-US" dirty="0">
                <a:solidFill>
                  <a:srgbClr val="FF0000"/>
                </a:solidFill>
              </a:rPr>
              <a:t>“普通权益”</a:t>
            </a:r>
            <a:r>
              <a:rPr lang="zh-CN" altLang="en-US" dirty="0"/>
              <a:t>。</a:t>
            </a:r>
            <a:endParaRPr lang="en-US" altLang="zh-CN" dirty="0"/>
          </a:p>
          <a:p>
            <a:r>
              <a:rPr lang="zh-CN" altLang="en-US" b="1" dirty="0"/>
              <a:t>③付费会员（有时效限制）：</a:t>
            </a:r>
            <a:endParaRPr lang="en-US" altLang="zh-CN" b="1" dirty="0"/>
          </a:p>
          <a:p>
            <a:r>
              <a:rPr lang="en-US" altLang="zh-CN" b="1" dirty="0"/>
              <a:t>     </a:t>
            </a:r>
            <a:r>
              <a:rPr lang="zh-CN" altLang="en-US" dirty="0"/>
              <a:t>需要顾客首先支付一定的费用来获得成为企业某等级付费高端会员的资格，其享受的权益包括最高等级积分消费会员对应的</a:t>
            </a:r>
            <a:r>
              <a:rPr lang="zh-CN" altLang="en-US" dirty="0">
                <a:solidFill>
                  <a:srgbClr val="FF0000"/>
                </a:solidFill>
              </a:rPr>
              <a:t>“普通权益”</a:t>
            </a:r>
            <a:r>
              <a:rPr lang="zh-CN" altLang="en-US" dirty="0"/>
              <a:t>和其对应等级的付费会员</a:t>
            </a:r>
            <a:r>
              <a:rPr lang="en-US" altLang="zh-CN" dirty="0">
                <a:solidFill>
                  <a:srgbClr val="FF0000"/>
                </a:solidFill>
              </a:rPr>
              <a:t>”</a:t>
            </a:r>
            <a:r>
              <a:rPr lang="zh-CN" altLang="en-US" dirty="0">
                <a:solidFill>
                  <a:srgbClr val="FF0000"/>
                </a:solidFill>
              </a:rPr>
              <a:t>专享权益</a:t>
            </a:r>
            <a:r>
              <a:rPr lang="en-US" altLang="zh-CN" dirty="0">
                <a:solidFill>
                  <a:srgbClr val="FF0000"/>
                </a:solidFill>
              </a:rPr>
              <a:t>”.</a:t>
            </a:r>
            <a:r>
              <a:rPr lang="zh-CN" altLang="en-US" dirty="0"/>
              <a:t>企业为付费会员提供的专享权益包括，专享会员价格、专享高端商品、定期不定期的发放各种优惠及专享券，消费返利、专属售后（专属客服、专享退换货政策），以及其他会员专享</a:t>
            </a:r>
            <a:r>
              <a:rPr lang="en-US" altLang="zh-CN" dirty="0"/>
              <a:t>VIP</a:t>
            </a:r>
            <a:r>
              <a:rPr lang="zh-CN" altLang="en-US" dirty="0"/>
              <a:t>服务等会员权益。 </a:t>
            </a:r>
            <a:endParaRPr lang="en-US" altLang="zh-CN" dirty="0"/>
          </a:p>
          <a:p>
            <a:r>
              <a:rPr lang="zh-CN" altLang="en-US" b="1" dirty="0">
                <a:solidFill>
                  <a:srgbClr val="FF0000"/>
                </a:solidFill>
              </a:rPr>
              <a:t>④消费积分会员与付费会员的转换</a:t>
            </a:r>
            <a:r>
              <a:rPr lang="zh-CN" altLang="en-US" b="1" dirty="0"/>
              <a:t>：</a:t>
            </a:r>
            <a:endParaRPr lang="en-US" altLang="zh-CN" b="1" dirty="0"/>
          </a:p>
          <a:p>
            <a:r>
              <a:rPr lang="en-US" altLang="zh-CN" b="1" dirty="0"/>
              <a:t>    </a:t>
            </a:r>
            <a:r>
              <a:rPr lang="zh-CN" altLang="en-US" dirty="0"/>
              <a:t>消费积分会员可以通过付费的方式升级成付费会员（根据付费的多少升级成对应等级的付费会员），付费会员到期后停止续费则会降级为消费积分会员（根据付费会员的积分情况降级成对应等级的积分消费会员）。</a:t>
            </a:r>
            <a:endParaRPr lang="en-US" altLang="zh-CN" dirty="0"/>
          </a:p>
          <a:p>
            <a:r>
              <a:rPr lang="zh-CN" altLang="en-US" b="1" dirty="0"/>
              <a:t>⑤等级（会员卡（权益））</a:t>
            </a:r>
            <a:endParaRPr lang="en-US" altLang="zh-CN" b="1" dirty="0"/>
          </a:p>
          <a:p>
            <a:r>
              <a:rPr lang="zh-CN" altLang="en-US" dirty="0"/>
              <a:t>    会员卡（不同等级的会员卡）是等级的表现形式，等级与会员卡一一对应，权益是这张会员卡的实质内容。</a:t>
            </a:r>
            <a:endParaRPr lang="en-US" altLang="zh-CN" dirty="0"/>
          </a:p>
          <a:p>
            <a:r>
              <a:rPr lang="zh-CN" altLang="en-US" b="1" dirty="0">
                <a:solidFill>
                  <a:srgbClr val="FF0000"/>
                </a:solidFill>
              </a:rPr>
              <a:t>⑥会员权益</a:t>
            </a:r>
            <a:endParaRPr lang="en-US" altLang="zh-CN" b="1" dirty="0">
              <a:solidFill>
                <a:srgbClr val="FF0000"/>
              </a:solidFill>
            </a:endParaRPr>
          </a:p>
          <a:p>
            <a:r>
              <a:rPr lang="en-US" altLang="zh-CN" b="1" dirty="0"/>
              <a:t>    </a:t>
            </a:r>
            <a:r>
              <a:rPr lang="zh-CN" altLang="en-US" dirty="0"/>
              <a:t>会员权益包括“普通权益”、“专享权益”、“临时权益”三部分。消费积分会员只享受其对应等级的“普通权益”，付费会员除享受消费积分会员中最高等级的“普通权益”外，还享受其对应等级付费会员的“专享权益” 。临时权益</a:t>
            </a:r>
            <a:r>
              <a:rPr lang="en-US" altLang="zh-CN" dirty="0"/>
              <a:t>”</a:t>
            </a:r>
            <a:r>
              <a:rPr lang="zh-CN" altLang="en-US" dirty="0"/>
              <a:t>是商家在举行营销活动时制定的会员“临时权益”，该权益与会员类型及等级无关，只要会员满足营销活动所制定的条件要求即可享受商家提供的“临时权益”，临时权益一般有时间或其他限制；</a:t>
            </a:r>
            <a:endParaRPr lang="en-US" altLang="zh-CN" dirty="0"/>
          </a:p>
          <a:p>
            <a:endParaRPr lang="zh-CN" altLang="en-US" dirty="0"/>
          </a:p>
          <a:p>
            <a:endParaRPr lang="en-US" altLang="zh-CN" b="1" dirty="0"/>
          </a:p>
          <a:p>
            <a:endParaRPr lang="zh-CN" altLang="en-US" b="1" dirty="0"/>
          </a:p>
          <a:p>
            <a:endParaRPr lang="en-US" altLang="zh-CN" dirty="0"/>
          </a:p>
          <a:p>
            <a:endParaRPr lang="en-US" altLang="zh-CN" dirty="0"/>
          </a:p>
        </p:txBody>
      </p:sp>
    </p:spTree>
    <p:extLst>
      <p:ext uri="{BB962C8B-B14F-4D97-AF65-F5344CB8AC3E}">
        <p14:creationId xmlns:p14="http://schemas.microsoft.com/office/powerpoint/2010/main" val="7899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0C823F-A319-449E-A6EB-56A80EB1A374}"/>
              </a:ext>
            </a:extLst>
          </p:cNvPr>
          <p:cNvSpPr txBox="1"/>
          <p:nvPr/>
        </p:nvSpPr>
        <p:spPr>
          <a:xfrm>
            <a:off x="214489" y="135465"/>
            <a:ext cx="3149600" cy="369332"/>
          </a:xfrm>
          <a:prstGeom prst="rect">
            <a:avLst/>
          </a:prstGeom>
          <a:noFill/>
        </p:spPr>
        <p:txBody>
          <a:bodyPr wrap="square" rtlCol="0">
            <a:spAutoFit/>
          </a:bodyPr>
          <a:lstStyle/>
          <a:p>
            <a:r>
              <a:rPr lang="zh-CN" altLang="en-US" b="1" dirty="0"/>
              <a:t>会员各维度之间的关系说明</a:t>
            </a:r>
          </a:p>
        </p:txBody>
      </p:sp>
      <p:sp>
        <p:nvSpPr>
          <p:cNvPr id="68" name="矩形 67">
            <a:extLst>
              <a:ext uri="{FF2B5EF4-FFF2-40B4-BE49-F238E27FC236}">
                <a16:creationId xmlns:a16="http://schemas.microsoft.com/office/drawing/2014/main" id="{7F03B85D-9285-4E77-91AB-C2A0D2959996}"/>
              </a:ext>
            </a:extLst>
          </p:cNvPr>
          <p:cNvSpPr/>
          <p:nvPr/>
        </p:nvSpPr>
        <p:spPr>
          <a:xfrm>
            <a:off x="370130" y="553800"/>
            <a:ext cx="11291292" cy="6463308"/>
          </a:xfrm>
          <a:prstGeom prst="rect">
            <a:avLst/>
          </a:prstGeom>
        </p:spPr>
        <p:txBody>
          <a:bodyPr wrap="square">
            <a:spAutoFit/>
          </a:bodyPr>
          <a:lstStyle/>
          <a:p>
            <a:r>
              <a:rPr lang="zh-CN" altLang="en-US" b="1" dirty="0"/>
              <a:t>⑦卡、券（各类券）：</a:t>
            </a:r>
            <a:endParaRPr lang="en-US" altLang="zh-CN" b="1" dirty="0"/>
          </a:p>
          <a:p>
            <a:r>
              <a:rPr lang="en-US" altLang="zh-CN" b="1" dirty="0"/>
              <a:t>    </a:t>
            </a:r>
            <a:r>
              <a:rPr lang="en-US" altLang="zh-CN" b="1" dirty="0">
                <a:solidFill>
                  <a:srgbClr val="FF0000"/>
                </a:solidFill>
              </a:rPr>
              <a:t>1</a:t>
            </a:r>
            <a:r>
              <a:rPr lang="zh-CN" altLang="en-US" b="1" dirty="0">
                <a:solidFill>
                  <a:srgbClr val="FF0000"/>
                </a:solidFill>
              </a:rPr>
              <a:t>、卡：</a:t>
            </a:r>
            <a:endParaRPr lang="en-US" altLang="zh-CN" b="1" dirty="0">
              <a:solidFill>
                <a:srgbClr val="FF0000"/>
              </a:solidFill>
            </a:endParaRPr>
          </a:p>
          <a:p>
            <a:r>
              <a:rPr lang="en-US" altLang="zh-CN" b="1" dirty="0"/>
              <a:t>      </a:t>
            </a:r>
            <a:r>
              <a:rPr lang="zh-CN" altLang="en-US" dirty="0"/>
              <a:t>这里定义的“卡”与会员卡不同、他是指企业在重大节假日发行的</a:t>
            </a:r>
            <a:r>
              <a:rPr lang="zh-CN" altLang="zh-CN" dirty="0"/>
              <a:t>单次储值，可以一次性消费</a:t>
            </a:r>
            <a:r>
              <a:rPr lang="zh-CN" altLang="en-US" dirty="0"/>
              <a:t>或</a:t>
            </a:r>
            <a:r>
              <a:rPr lang="zh-CN" altLang="zh-CN" dirty="0"/>
              <a:t>多次消费的礼品卡</a:t>
            </a:r>
            <a:r>
              <a:rPr lang="zh-CN" altLang="en-US" dirty="0"/>
              <a:t>，这种卡不记名、不挂失，可转让使用（包括实体礼品卡和电子礼品卡）。</a:t>
            </a:r>
            <a:endParaRPr lang="en-US" altLang="zh-CN" dirty="0"/>
          </a:p>
          <a:p>
            <a:r>
              <a:rPr lang="en-US" altLang="zh-CN" dirty="0"/>
              <a:t>    </a:t>
            </a:r>
            <a:r>
              <a:rPr lang="en-US" altLang="zh-CN" b="1" dirty="0"/>
              <a:t> 1</a:t>
            </a:r>
            <a:r>
              <a:rPr lang="zh-CN" altLang="en-US" b="1" dirty="0"/>
              <a:t>、券：</a:t>
            </a:r>
            <a:endParaRPr lang="en-US" altLang="zh-CN" b="1" dirty="0"/>
          </a:p>
          <a:p>
            <a:r>
              <a:rPr lang="en-US" altLang="zh-CN" dirty="0"/>
              <a:t>     </a:t>
            </a:r>
            <a:r>
              <a:rPr lang="zh-CN" altLang="en-US" dirty="0"/>
              <a:t> 券一般包括现金抵用券、运费券、税费券（跨境电商）、特定商品（或服务）领用（使用）券、付费会员</a:t>
            </a:r>
            <a:endParaRPr lang="en-US" altLang="zh-CN" dirty="0"/>
          </a:p>
          <a:p>
            <a:r>
              <a:rPr lang="en-US" altLang="zh-CN" dirty="0"/>
              <a:t>   </a:t>
            </a:r>
            <a:r>
              <a:rPr lang="zh-CN" altLang="en-US" dirty="0"/>
              <a:t>的专项券等。</a:t>
            </a:r>
            <a:endParaRPr lang="en-US" altLang="zh-CN" dirty="0"/>
          </a:p>
          <a:p>
            <a:r>
              <a:rPr lang="en-US" altLang="zh-CN" dirty="0"/>
              <a:t>  </a:t>
            </a:r>
            <a:r>
              <a:rPr lang="zh-CN" altLang="en-US" b="1" dirty="0"/>
              <a:t> </a:t>
            </a:r>
            <a:r>
              <a:rPr lang="zh-CN" altLang="en-US" dirty="0"/>
              <a:t>券的来源途径：会员注册送券、营销活动送券、充值送券、付费会员定时不定时的送券（例如 </a:t>
            </a:r>
            <a:r>
              <a:rPr lang="en-US" altLang="zh-CN" dirty="0"/>
              <a:t>plus</a:t>
            </a:r>
            <a:r>
              <a:rPr lang="zh-CN" altLang="en-US" dirty="0"/>
              <a:t>会员京东   </a:t>
            </a:r>
            <a:endParaRPr lang="en-US" altLang="zh-CN" dirty="0"/>
          </a:p>
          <a:p>
            <a:r>
              <a:rPr lang="en-US" altLang="zh-CN" dirty="0"/>
              <a:t>   </a:t>
            </a:r>
            <a:r>
              <a:rPr lang="zh-CN" altLang="en-US" dirty="0"/>
              <a:t>每月送</a:t>
            </a:r>
            <a:r>
              <a:rPr lang="en-US" altLang="zh-CN" dirty="0"/>
              <a:t>5</a:t>
            </a:r>
            <a:r>
              <a:rPr lang="zh-CN" altLang="en-US" dirty="0"/>
              <a:t>张额度</a:t>
            </a:r>
            <a:r>
              <a:rPr lang="en-US" altLang="zh-CN" dirty="0"/>
              <a:t>6</a:t>
            </a:r>
            <a:r>
              <a:rPr lang="zh-CN" altLang="en-US" dirty="0"/>
              <a:t>元运费券）等获取途径等。</a:t>
            </a:r>
            <a:endParaRPr lang="en-US" altLang="zh-CN" dirty="0"/>
          </a:p>
          <a:p>
            <a:r>
              <a:rPr lang="zh-CN" altLang="en-US" b="1" dirty="0">
                <a:solidFill>
                  <a:srgbClr val="FF0000"/>
                </a:solidFill>
              </a:rPr>
              <a:t>⑧钱包与等级（会员卡（权益））关系</a:t>
            </a:r>
            <a:endParaRPr lang="en-US" altLang="zh-CN" b="1" dirty="0">
              <a:solidFill>
                <a:srgbClr val="FF0000"/>
              </a:solidFill>
            </a:endParaRPr>
          </a:p>
          <a:p>
            <a:r>
              <a:rPr lang="en-US" altLang="zh-CN" b="1" dirty="0"/>
              <a:t>    1</a:t>
            </a:r>
            <a:r>
              <a:rPr lang="zh-CN" altLang="en-US" b="1" dirty="0"/>
              <a:t>、</a:t>
            </a:r>
            <a:r>
              <a:rPr lang="zh-CN" altLang="en-US" dirty="0"/>
              <a:t>钱包是会员卡其中的一个功能模块，广义上优惠券和积分应属钱包的一部分，钱包除包含余额外还包含优惠券和积分，因他们都用于消费结算。</a:t>
            </a:r>
            <a:endParaRPr lang="en-US" altLang="zh-CN" dirty="0"/>
          </a:p>
          <a:p>
            <a:r>
              <a:rPr lang="en-US" altLang="zh-CN" dirty="0"/>
              <a:t>   </a:t>
            </a:r>
            <a:r>
              <a:rPr lang="en-US" altLang="zh-CN" b="1" dirty="0"/>
              <a:t> </a:t>
            </a:r>
            <a:r>
              <a:rPr lang="en-US" altLang="zh-CN" dirty="0"/>
              <a:t>2</a:t>
            </a:r>
            <a:r>
              <a:rPr lang="zh-CN" altLang="en-US" dirty="0"/>
              <a:t>、根据企业营销活动策划，会员卡充值可为会员带来会员等级升级和其他“临时权益”增加。</a:t>
            </a:r>
            <a:endParaRPr lang="en-US" altLang="zh-CN" dirty="0"/>
          </a:p>
          <a:p>
            <a:r>
              <a:rPr lang="zh-CN" altLang="en-US" b="1" dirty="0"/>
              <a:t>⑨积分与会员等级的关系</a:t>
            </a:r>
            <a:endParaRPr lang="en-US" altLang="zh-CN" b="1" dirty="0"/>
          </a:p>
          <a:p>
            <a:r>
              <a:rPr lang="zh-CN" altLang="en-US" dirty="0"/>
              <a:t>积分直接对应会员等级，积分累计量的多少（考虑积分过期因素），直接决定消费积分会员等级的升级。</a:t>
            </a:r>
            <a:endParaRPr lang="en-US" altLang="zh-CN" dirty="0"/>
          </a:p>
          <a:p>
            <a:r>
              <a:rPr lang="en-US" altLang="zh-CN" dirty="0"/>
              <a:t>     </a:t>
            </a:r>
            <a:r>
              <a:rPr lang="zh-CN" altLang="en-US" dirty="0">
                <a:solidFill>
                  <a:srgbClr val="FF0000"/>
                </a:solidFill>
              </a:rPr>
              <a:t>积分变化并不影响“付费会员”与“消费积分会员”的转变。</a:t>
            </a:r>
            <a:endParaRPr lang="en-US" altLang="zh-CN" dirty="0">
              <a:solidFill>
                <a:srgbClr val="FF0000"/>
              </a:solidFill>
            </a:endParaRPr>
          </a:p>
          <a:p>
            <a:r>
              <a:rPr lang="zh-CN" altLang="en-US" b="1" dirty="0"/>
              <a:t>⑩积分兑换</a:t>
            </a:r>
            <a:endParaRPr lang="en-US" altLang="zh-CN" b="1" dirty="0"/>
          </a:p>
          <a:p>
            <a:r>
              <a:rPr lang="en-US" altLang="zh-CN" b="1" dirty="0"/>
              <a:t>   </a:t>
            </a:r>
            <a:r>
              <a:rPr lang="zh-CN" altLang="en-US" dirty="0"/>
              <a:t>积分兑换是会员权益的组成部分，是积分消耗的一种方式，不同企业积分兑换内容（产品或服务）各不相同。</a:t>
            </a:r>
            <a:endParaRPr lang="en-US" altLang="zh-CN" dirty="0"/>
          </a:p>
          <a:p>
            <a:r>
              <a:rPr lang="en-US" altLang="zh-CN" dirty="0"/>
              <a:t>   </a:t>
            </a:r>
            <a:r>
              <a:rPr lang="zh-CN" altLang="en-US" dirty="0"/>
              <a:t>积分来源途径：消费商品</a:t>
            </a:r>
            <a:r>
              <a:rPr lang="en-US" altLang="zh-CN" dirty="0"/>
              <a:t>/</a:t>
            </a:r>
            <a:r>
              <a:rPr lang="zh-CN" altLang="en-US" dirty="0"/>
              <a:t>服务获得积分、分享商品或信息获得积分、会员推荐拉新获得积分等</a:t>
            </a:r>
          </a:p>
          <a:p>
            <a:r>
              <a:rPr lang="zh-CN" altLang="en-US" b="1" dirty="0"/>
              <a:t>    会员营销与会员等级的关系</a:t>
            </a:r>
            <a:endParaRPr lang="en-US" altLang="zh-CN" b="1" dirty="0"/>
          </a:p>
          <a:p>
            <a:r>
              <a:rPr lang="en-US" altLang="zh-CN" b="1" dirty="0"/>
              <a:t>     </a:t>
            </a:r>
            <a:r>
              <a:rPr lang="zh-CN" altLang="en-US" dirty="0"/>
              <a:t>针对不同等级的会员开展差别营销活动，例如付费会员专项产品或套餐服务等，只针对金卡会员发券。</a:t>
            </a:r>
            <a:endParaRPr lang="en-US" altLang="zh-CN" dirty="0"/>
          </a:p>
          <a:p>
            <a:endParaRPr lang="en-US" altLang="zh-CN" b="1" dirty="0"/>
          </a:p>
          <a:p>
            <a:endParaRPr lang="en-US" altLang="zh-CN" dirty="0"/>
          </a:p>
        </p:txBody>
      </p:sp>
      <p:sp>
        <p:nvSpPr>
          <p:cNvPr id="4" name="矩形 3">
            <a:extLst>
              <a:ext uri="{FF2B5EF4-FFF2-40B4-BE49-F238E27FC236}">
                <a16:creationId xmlns:a16="http://schemas.microsoft.com/office/drawing/2014/main" id="{680122ED-A53B-4207-A3BD-D03C3FA9625C}"/>
              </a:ext>
            </a:extLst>
          </p:cNvPr>
          <p:cNvSpPr/>
          <p:nvPr/>
        </p:nvSpPr>
        <p:spPr>
          <a:xfrm>
            <a:off x="367727" y="5733314"/>
            <a:ext cx="461986" cy="369332"/>
          </a:xfrm>
          <a:prstGeom prst="rect">
            <a:avLst/>
          </a:prstGeom>
        </p:spPr>
        <p:txBody>
          <a:bodyPr wrap="none">
            <a:spAutoFit/>
          </a:bodyPr>
          <a:lstStyle/>
          <a:p>
            <a:r>
              <a:rPr lang="zh-CN" altLang="en-US" dirty="0"/>
              <a:t>⑪</a:t>
            </a:r>
          </a:p>
        </p:txBody>
      </p:sp>
    </p:spTree>
    <p:extLst>
      <p:ext uri="{BB962C8B-B14F-4D97-AF65-F5344CB8AC3E}">
        <p14:creationId xmlns:p14="http://schemas.microsoft.com/office/powerpoint/2010/main" val="15789447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913</Words>
  <Application>Microsoft Office PowerPoint</Application>
  <PresentationFormat>宽屏</PresentationFormat>
  <Paragraphs>84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nanfangsihang</dc:creator>
  <cp:lastModifiedBy>nanfangsihang</cp:lastModifiedBy>
  <cp:revision>104</cp:revision>
  <cp:lastPrinted>2018-09-10T01:28:19Z</cp:lastPrinted>
  <dcterms:created xsi:type="dcterms:W3CDTF">2018-09-08T11:54:18Z</dcterms:created>
  <dcterms:modified xsi:type="dcterms:W3CDTF">2018-09-10T02:53:41Z</dcterms:modified>
</cp:coreProperties>
</file>