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31954788" cy="50149125"/>
  <p:embeddedFontLst>
    <p:embeddedFont>
      <p:font typeface="Libre Baskerville" panose="02000000000000000000" pitchFamily="2" charset="0"/>
      <p:regular r:id="rId5"/>
      <p:bold r:id="rId6"/>
      <p:italic r:id="rId7"/>
    </p:embeddedFont>
    <p:embeddedFont>
      <p:font typeface="Montserrat Light" panose="00000400000000000000" pitchFamily="2" charset="0"/>
      <p:regular r:id="rId8"/>
    </p:embeddedFont>
  </p:embeddedFontLst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8">
          <p15:clr>
            <a:srgbClr val="A4A3A4"/>
          </p15:clr>
        </p15:guide>
        <p15:guide id="2" orient="horz" pos="5632">
          <p15:clr>
            <a:srgbClr val="A4A3A4"/>
          </p15:clr>
        </p15:guide>
        <p15:guide id="3" orient="horz" pos="3533">
          <p15:clr>
            <a:srgbClr val="A4A3A4"/>
          </p15:clr>
        </p15:guide>
        <p15:guide id="4" orient="horz" pos="6246">
          <p15:clr>
            <a:srgbClr val="A4A3A4"/>
          </p15:clr>
        </p15:guide>
        <p15:guide id="5" pos="720">
          <p15:clr>
            <a:srgbClr val="A4A3A4"/>
          </p15:clr>
        </p15:guide>
        <p15:guide id="6" pos="6912">
          <p15:clr>
            <a:srgbClr val="A4A3A4"/>
          </p15:clr>
        </p15:guide>
        <p15:guide id="7" pos="7392">
          <p15:clr>
            <a:srgbClr val="A4A3A4"/>
          </p15:clr>
        </p15:guide>
        <p15:guide id="8" pos="13584">
          <p15:clr>
            <a:srgbClr val="A4A3A4"/>
          </p15:clr>
        </p15:guide>
        <p15:guide id="9" pos="14064">
          <p15:clr>
            <a:srgbClr val="A4A3A4"/>
          </p15:clr>
        </p15:guide>
        <p15:guide id="10" pos="20256">
          <p15:clr>
            <a:srgbClr val="A4A3A4"/>
          </p15:clr>
        </p15:guide>
        <p15:guide id="11" pos="20736">
          <p15:clr>
            <a:srgbClr val="A4A3A4"/>
          </p15:clr>
        </p15:guide>
        <p15:guide id="12" pos="2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>
        <p:scale>
          <a:sx n="50" d="100"/>
          <a:sy n="50" d="100"/>
        </p:scale>
        <p:origin x="174" y="-2448"/>
      </p:cViewPr>
      <p:guideLst>
        <p:guide orient="horz" pos="19968"/>
        <p:guide orient="horz" pos="5632"/>
        <p:guide orient="horz" pos="3533"/>
        <p:guide orient="horz" pos="6246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78200" y="3757613"/>
            <a:ext cx="249967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1635" y="2925763"/>
            <a:ext cx="9326033" cy="26335038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4" y="2925763"/>
            <a:ext cx="27842635" cy="26335038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0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0"/>
            <a:ext cx="1940136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8"/>
            <a:ext cx="26334157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267200">
              <a:defRPr sz="6500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persuadingsapphire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3657600" y="1385518"/>
            <a:ext cx="36576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Identifikace</a:t>
            </a:r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 </a:t>
            </a:r>
            <a:r>
              <a:rPr lang="en-US" sz="8500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popisů</a:t>
            </a:r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 </a:t>
            </a:r>
            <a:r>
              <a:rPr lang="en-US" sz="8500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obrázků</a:t>
            </a:r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 v </a:t>
            </a:r>
            <a:r>
              <a:rPr lang="en-US" sz="8500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tištěných</a:t>
            </a:r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 </a:t>
            </a:r>
            <a:r>
              <a:rPr lang="en-US" sz="8500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dokumentech</a:t>
            </a:r>
            <a:endParaRPr lang="en-US" sz="8500" dirty="0">
              <a:solidFill>
                <a:srgbClr val="235078"/>
              </a:solidFill>
              <a:latin typeface="Libre Baskerville" panose="02000000000000000000" pitchFamily="2" charset="0"/>
            </a:endParaRP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3657600" y="4528006"/>
            <a:ext cx="36576000" cy="991041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Patrik Gáfrik, Adrián Horváth, Ondřej </a:t>
            </a:r>
            <a:r>
              <a:rPr lang="en-US" sz="5600" dirty="0" err="1">
                <a:solidFill>
                  <a:srgbClr val="1482A5"/>
                </a:solidFill>
                <a:latin typeface="Montserrat Light" panose="00000400000000000000" pitchFamily="50" charset="0"/>
              </a:rPr>
              <a:t>Bahounek</a:t>
            </a:r>
            <a:endParaRPr lang="en-US" sz="5600" dirty="0">
              <a:solidFill>
                <a:srgbClr val="1482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685800" y="7745166"/>
            <a:ext cx="10058400" cy="10074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22321684" y="7766747"/>
            <a:ext cx="10058400" cy="244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685800" y="18464271"/>
            <a:ext cx="10058400" cy="13768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801B80-E24E-4773-AC4E-37DC17B0424E}"/>
              </a:ext>
            </a:extLst>
          </p:cNvPr>
          <p:cNvSpPr/>
          <p:nvPr/>
        </p:nvSpPr>
        <p:spPr>
          <a:xfrm>
            <a:off x="11506200" y="7766747"/>
            <a:ext cx="10058400" cy="24465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914400" y="8745118"/>
            <a:ext cx="96012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Táto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práca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zaoberá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identifikáciou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textových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častí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stránkach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ktoré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súvisia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obrázkami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či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už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ide o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priame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popisky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pod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nimi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alebo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textové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pasáže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roztrúsené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v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hlavnom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obsahu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Navrhujeme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dvojstupňový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prístup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V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prvom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kroku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detegujeme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 ich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bezprostredné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popisky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pomocou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modelu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YOLOv8,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ktorý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dolaďovali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vlastnom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anotovanom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datasete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dvoma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triedami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(„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Obrázok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“ a „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Popis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pod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obrázkom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“).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Dosiahnuté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hodnoty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mAP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potvrdzujú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že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model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dokáže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robustne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lokalizovať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dvojice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obrázok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popis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aj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v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dokumentoch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náročným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rozvrhnutím.V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druhom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kroku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vyhľadávame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súvisiace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popisky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voľne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v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texte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Využívame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multimodálny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model CLIP: pre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každý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OCR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riadok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aj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detegovaný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obrázok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počítame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embedding a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základe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kosínovej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podobnosti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hodnotíme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relevanciu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Teksty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priamo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pod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obrázkami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filtrujeme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aby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zamerali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len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popisky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v tele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dokumentu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a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spájame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susedné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riadky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koherentných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blokov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914400" y="8077206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cs-CZ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Abstrakt</a:t>
            </a:r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33147000" y="7766747"/>
            <a:ext cx="10058400" cy="24465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914400" y="19385468"/>
            <a:ext cx="9601200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naskenovaných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historických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dokumentoch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chýba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strojovo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čitateľné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prepojenie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obrázkov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textom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takže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hľadanie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„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odseku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ktorý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opisuje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tento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obrázok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“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zostáva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prácne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Automatické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párovanie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by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uľahčilo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vyhľadávanie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tvorbu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znalostných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grafov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aj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bádateľskú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prácu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Cieľom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je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identifikovať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časti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textu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stránke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ktoré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súvisia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obrázkami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Môže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ísť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o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priame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titulky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alebo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textové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pasáže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ktoré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opisujú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či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vysvetľujú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K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dispozícii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máme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rozsiahly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dataset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fotografií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stránok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z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ktorých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časť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je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označená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štítkami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identifikujúcimi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objekty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ako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diagramy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popisky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Ďalej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máme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OCR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výstupy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týchto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stránok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ktoré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obsahujú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text.</a:t>
            </a:r>
            <a:r>
              <a:rPr lang="cs-CZ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Medzi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najpoužívanejšie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prístupy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patria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vizuálny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detektor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YOLOv8 a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multimodálny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model OpenAI CLIP. YOLOv8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jedným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prechodom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lokalizuje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objekty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či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rámiky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textom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podľa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ich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vzhľadu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takže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spoľahlivo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nájde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titulky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priamo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obrázkoch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no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nedokáže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priradiť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rozptýlené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textové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pasáže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Naproti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tomu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CLIP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mapuje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texty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spoločného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vektorového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priestoru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kontrastným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trénovaním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učí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posudzovať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ich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sémantickú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podobnosť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vďaka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čomu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dokáže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bez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ďalšieho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ladenia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(zero‑shot)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identifikovať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popisy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aj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v 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odsekoch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vzdialených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od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Kombináciou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oboch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modelov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tak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možno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pokryť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titulky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blízko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obrázkov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aj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rozptýlené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textové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popisy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914400" y="18739137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sk-SK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Úvod</a:t>
            </a:r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117348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Detekce</a:t>
            </a:r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 </a:t>
            </a:r>
            <a:r>
              <a:rPr lang="en-US" sz="3600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popisků</a:t>
            </a:r>
            <a:r>
              <a:rPr lang="sk-SK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 u obrázkú (YOLOv8m)</a:t>
            </a:r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22764136" y="8428622"/>
            <a:ext cx="9601200" cy="2175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endParaRPr lang="en-US" sz="32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sk-SK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1. 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Vstupy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získať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bbox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obrázkov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(YOLO/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anotácie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) a OCR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riadky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súradnicami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cs-CZ" sz="3200" dirty="0">
              <a:solidFill>
                <a:srgbClr val="0070C0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Filtrácia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odstrániť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OCR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riadky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prekrývajúce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popisky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pod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obrázkami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IoU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  <a:endParaRPr lang="cs-CZ" sz="3200" dirty="0">
              <a:solidFill>
                <a:srgbClr val="0070C0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cs-CZ" sz="3200" dirty="0">
              <a:solidFill>
                <a:srgbClr val="0070C0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s-CZ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3. Príprava dát pre CLIP </a:t>
            </a:r>
          </a:p>
          <a:p>
            <a:r>
              <a:rPr lang="cs-CZ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 - Orezať každý obrázok → samostatný obrazový vstup.  </a:t>
            </a:r>
          </a:p>
          <a:p>
            <a:r>
              <a:rPr lang="cs-CZ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 - Každý OCR riadok spracovať samostatne (≈ 70 tokenov limit modelu).</a:t>
            </a:r>
          </a:p>
          <a:p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cs-CZ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4. 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Výpočet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embeddingov</a:t>
            </a:r>
            <a:endParaRPr lang="en-US" sz="3200" dirty="0">
              <a:solidFill>
                <a:srgbClr val="0070C0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 -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Obrazové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embeddingy</a:t>
            </a:r>
            <a:r>
              <a:rPr lang="cs-CZ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: pôvodná obrazová časť CLIP</a:t>
            </a:r>
            <a:endParaRPr lang="en-US" sz="3200" dirty="0">
              <a:solidFill>
                <a:srgbClr val="0070C0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 -</a:t>
            </a:r>
            <a:r>
              <a:rPr lang="sk-SK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Textové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embeddingy</a:t>
            </a:r>
            <a:r>
              <a:rPr lang="cs-CZ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: viacjazyčný transformer Multilingual‑CLIP.</a:t>
            </a:r>
          </a:p>
          <a:p>
            <a:endParaRPr lang="en-US" sz="3200" dirty="0">
              <a:solidFill>
                <a:srgbClr val="0070C0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s-CZ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5. Porovnanie podobnosti</a:t>
            </a:r>
          </a:p>
          <a:p>
            <a:r>
              <a:rPr lang="cs-CZ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 - Pre ka</a:t>
            </a:r>
            <a:r>
              <a:rPr lang="sk-SK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ždý riadok sa </a:t>
            </a:r>
            <a:r>
              <a:rPr lang="cs-CZ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vypočíta kosínová podobnosť s obrázkom</a:t>
            </a:r>
          </a:p>
          <a:p>
            <a:r>
              <a:rPr lang="cs-CZ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 -Ak je podobnosť riadku vyššia než nastavený prah, riadok je označný ako kandidát na popisok</a:t>
            </a:r>
          </a:p>
          <a:p>
            <a:endParaRPr lang="en-US" sz="3200" dirty="0">
              <a:solidFill>
                <a:srgbClr val="0070C0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s-CZ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sk-SK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Zo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skupovanie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blokov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 -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Zoradiť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kandidátov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podľa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skóre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sk-SK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nastaviť parameter pre výber k najlepších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stránku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sk-SK" sz="3200" dirty="0">
              <a:solidFill>
                <a:srgbClr val="0070C0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 - Ku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každému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vybranému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riadku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pridať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susedné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riadky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nad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/pod,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ak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tiež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presiahnu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prah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→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vytvoriť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súvislý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textový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blok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sk-SK" sz="3200" dirty="0">
              <a:solidFill>
                <a:srgbClr val="0070C0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sk-SK" sz="3200" dirty="0">
              <a:solidFill>
                <a:srgbClr val="0070C0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7.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Výstup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validácia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 - </a:t>
            </a:r>
            <a:r>
              <a:rPr lang="sk-SK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Nakresliť bloky textu na pôvodné obrázky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ako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detegované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popis</a:t>
            </a:r>
            <a:r>
              <a:rPr lang="sk-SK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ky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 - </a:t>
            </a:r>
            <a:r>
              <a:rPr lang="sk-SK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izualizovať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bounding boxy pre</a:t>
            </a:r>
            <a:r>
              <a:rPr lang="cs-CZ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manu</a:t>
            </a:r>
            <a:r>
              <a:rPr lang="sk-SK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álnu kontrolu a automatizované porovnanie prienikov bounding boxov s anotovanými dátami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sz="3200" dirty="0">
              <a:solidFill>
                <a:srgbClr val="0070C0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8.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Ladenie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 -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Optimalizovať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k-SK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prah podobnosti,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počet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top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kandidátov</a:t>
            </a:r>
            <a:r>
              <a:rPr lang="en-US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3200" dirty="0" err="1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pravidlá</a:t>
            </a:r>
            <a:r>
              <a:rPr lang="sk-SK" sz="3200" dirty="0">
                <a:solidFill>
                  <a:srgbClr val="0070C0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zoskupovania</a:t>
            </a:r>
            <a:endParaRPr lang="en-US" sz="3200" dirty="0">
              <a:solidFill>
                <a:srgbClr val="0070C0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22550284" y="795152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Detekce</a:t>
            </a:r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 </a:t>
            </a:r>
            <a:r>
              <a:rPr lang="en-US" sz="3600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popisků</a:t>
            </a:r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 v </a:t>
            </a:r>
            <a:r>
              <a:rPr lang="en-US" sz="3600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textu</a:t>
            </a:r>
            <a:r>
              <a:rPr lang="sk-SK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  (OpenAI CLIP)</a:t>
            </a:r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F717BC-0897-4243-A282-98EF911708EA}"/>
              </a:ext>
            </a:extLst>
          </p:cNvPr>
          <p:cNvSpPr txBox="1"/>
          <p:nvPr/>
        </p:nvSpPr>
        <p:spPr>
          <a:xfrm>
            <a:off x="11781503" y="8923980"/>
            <a:ext cx="9097297" cy="1400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742950" indent="-742950">
              <a:buFont typeface="+mj-lt"/>
              <a:buAutoNum type="arabicPeriod"/>
            </a:pP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Príprava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datasetu</a:t>
            </a:r>
            <a:r>
              <a:rPr lang="sk-SK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~6000 vzoriek</a:t>
            </a:r>
          </a:p>
          <a:p>
            <a:pPr marL="1657350" marR="0" lvl="2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Dve triedy:</a:t>
            </a:r>
          </a:p>
          <a:p>
            <a:pPr marL="2114550" lvl="3" indent="-742950">
              <a:buFont typeface="Arial" panose="020B0604020202020204" pitchFamily="34" charset="0"/>
              <a:buChar char="•"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Popis u obrázku</a:t>
            </a:r>
          </a:p>
          <a:p>
            <a:pPr marL="2114550" lvl="3" indent="-742950">
              <a:buFont typeface="Arial" panose="020B0604020202020204" pitchFamily="34" charset="0"/>
              <a:buChar char="•"/>
              <a:defRPr/>
            </a:pPr>
            <a:r>
              <a:rPr lang="sk-SK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Obrázok/Fotografia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rgbClr val="1482A5"/>
              </a:solidFill>
              <a:effectLst/>
              <a:uLnTx/>
              <a:uFillTx/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657350" marR="0" lvl="2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Rozdelenie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: train /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/ test (≈ 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80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 / 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 / 1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 %).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rgbClr val="1482A5"/>
              </a:solidFill>
              <a:effectLst/>
              <a:uLnTx/>
              <a:uFillTx/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657350" marR="0" lvl="2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Normalizácia súradníc pre model YOLO</a:t>
            </a:r>
          </a:p>
          <a:p>
            <a:pPr lvl="1"/>
            <a:endParaRPr lang="sk-SK" sz="32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sk-SK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2. Tréning modelu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YOLOv8m (≈ 25,9 M 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parametrov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sk-SK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sme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učili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clustre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 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MetaCentrum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nad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k-SK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dvojtriednym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datasetom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(„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Popisek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 pod 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obrázkem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“, „</a:t>
            </a:r>
            <a:r>
              <a:rPr lang="en-US" sz="3200" dirty="0" err="1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Obrázek</a:t>
            </a:r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“)</a:t>
            </a:r>
            <a:endParaRPr lang="sk-SK" sz="32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buFontTx/>
              <a:buChar char="-"/>
            </a:pPr>
            <a:endParaRPr lang="sk-SK" sz="32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sk-SK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- Pôvodne detegované len popisky, neskôr aj obrázky</a:t>
            </a:r>
          </a:p>
          <a:p>
            <a:pPr lvl="1"/>
            <a:endParaRPr lang="sk-SK" sz="32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00150" lvl="1" indent="-742950">
              <a:buAutoNum type="arabicPeriod" startAt="3"/>
            </a:pPr>
            <a:endParaRPr lang="sk-SK" sz="32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00150" lvl="1" indent="-742950">
              <a:buAutoNum type="arabicPeriod" startAt="3"/>
            </a:pPr>
            <a:r>
              <a:rPr lang="sk-SK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Testovanie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sk-SK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Na nevidených dátach: mAP@0.5 = 0,804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sk-SK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Manuálne párovanie popiskov s obrázkami – 100</a:t>
            </a:r>
            <a:r>
              <a:rPr lang="cs-CZ" sz="3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% na testovacej vzorke</a:t>
            </a:r>
            <a:endParaRPr lang="sk-SK" sz="32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sk-SK" sz="40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A0BB3C-427E-42CA-963C-DA612C8F2B9C}"/>
              </a:ext>
            </a:extLst>
          </p:cNvPr>
          <p:cNvSpPr txBox="1"/>
          <p:nvPr/>
        </p:nvSpPr>
        <p:spPr>
          <a:xfrm>
            <a:off x="33626323" y="795152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sk-SK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Výsledky práce</a:t>
            </a:r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</p:txBody>
      </p:sp>
      <p:pic>
        <p:nvPicPr>
          <p:cNvPr id="14" name="Picture 13" descr="A graph of a curve">
            <a:extLst>
              <a:ext uri="{FF2B5EF4-FFF2-40B4-BE49-F238E27FC236}">
                <a16:creationId xmlns:a16="http://schemas.microsoft.com/office/drawing/2014/main" id="{C8D59D0C-D477-9877-F957-302B3AF1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658" y="25513137"/>
            <a:ext cx="10055942" cy="67039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C8804F-6727-B970-381E-22E9E77AE33A}"/>
              </a:ext>
            </a:extLst>
          </p:cNvPr>
          <p:cNvSpPr txBox="1"/>
          <p:nvPr/>
        </p:nvSpPr>
        <p:spPr>
          <a:xfrm>
            <a:off x="33626323" y="8923980"/>
            <a:ext cx="8534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CLIP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často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správne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identifikuje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tematicky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súvisiace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texty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aj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keď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nie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vždy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presne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.</a:t>
            </a:r>
          </a:p>
          <a:p>
            <a:endParaRPr lang="sk-SK" sz="2800" dirty="0">
              <a:solidFill>
                <a:srgbClr val="0070C0"/>
              </a:solidFill>
              <a:latin typeface="Montserrat Light" panose="000004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Na 100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stránkach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model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detegoval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109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popisov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anotácie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mali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49.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Prekrývanie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s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anotáciami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bolo 21 %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detekcií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a 17 %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stránok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.</a:t>
            </a:r>
          </a:p>
          <a:p>
            <a:endParaRPr lang="en-US" sz="2800" dirty="0">
              <a:solidFill>
                <a:srgbClr val="0070C0"/>
              </a:solidFill>
              <a:latin typeface="Montserrat Light" panose="000004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Problémy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s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historickými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alebo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málo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známymi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objektmi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kvôli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slabšej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reprezentácii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v CLIP</a:t>
            </a:r>
          </a:p>
          <a:p>
            <a:endParaRPr lang="en-US" sz="2800" dirty="0">
              <a:solidFill>
                <a:srgbClr val="0070C0"/>
              </a:solidFill>
              <a:latin typeface="Montserrat Light" panose="000004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Manuálna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kontrola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potvrdila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že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systém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dobre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zachytáva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vzťah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medzi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obrazom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a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textom</a:t>
            </a:r>
            <a:r>
              <a:rPr lang="sk-SK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napriek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obmedzeniam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a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nekonzistentným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ontserrat Light" panose="00000400000000000000" pitchFamily="2" charset="0"/>
              </a:rPr>
              <a:t>anotáciám</a:t>
            </a:r>
            <a:r>
              <a:rPr lang="en-US" sz="2800" dirty="0">
                <a:solidFill>
                  <a:srgbClr val="0070C0"/>
                </a:solidFill>
                <a:latin typeface="Montserrat Light" panose="00000400000000000000" pitchFamily="2" charset="0"/>
              </a:rPr>
              <a:t>.</a:t>
            </a:r>
            <a:endParaRPr lang="sk-SK" sz="2800" dirty="0">
              <a:solidFill>
                <a:srgbClr val="0070C0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26" name="Picture 25" descr="A page of a book with pictures of a person and a plane&#10;&#10;AI-generated content may be incorrect.">
            <a:extLst>
              <a:ext uri="{FF2B5EF4-FFF2-40B4-BE49-F238E27FC236}">
                <a16:creationId xmlns:a16="http://schemas.microsoft.com/office/drawing/2014/main" id="{22B7357E-9B9F-84A8-903A-17A73FA38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822" y="16700108"/>
            <a:ext cx="9914756" cy="1509004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ersuadingsapphire|08-2022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3808</TotalTime>
  <Words>729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Libre Baskerville</vt:lpstr>
      <vt:lpstr>Arial</vt:lpstr>
      <vt:lpstr>Montserrat Light</vt:lpstr>
      <vt:lpstr>Times New Roman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Patrik Gáfrik</cp:lastModifiedBy>
  <cp:revision>300</cp:revision>
  <cp:lastPrinted>2006-11-15T16:04:57Z</cp:lastPrinted>
  <dcterms:modified xsi:type="dcterms:W3CDTF">2025-05-18T21:31:59Z</dcterms:modified>
  <cp:category>templates for scientific poster</cp:category>
</cp:coreProperties>
</file>