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1" r:id="rId4"/>
    <p:sldId id="264" r:id="rId5"/>
    <p:sldId id="270" r:id="rId6"/>
    <p:sldId id="271" r:id="rId7"/>
    <p:sldId id="272" r:id="rId8"/>
    <p:sldId id="277" r:id="rId9"/>
    <p:sldId id="280" r:id="rId10"/>
    <p:sldId id="281" r:id="rId11"/>
    <p:sldId id="282" r:id="rId12"/>
    <p:sldId id="283" r:id="rId13"/>
    <p:sldId id="263" r:id="rId14"/>
    <p:sldId id="284" r:id="rId15"/>
    <p:sldId id="278" r:id="rId16"/>
    <p:sldId id="279" r:id="rId17"/>
    <p:sldId id="267" r:id="rId18"/>
    <p:sldId id="285" r:id="rId19"/>
    <p:sldId id="28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118" d="100"/>
          <a:sy n="118" d="100"/>
        </p:scale>
        <p:origin x="-1434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70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"/>
  <c:chart>
    <c:title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865582774375428"/>
          <c:y val="0.24344881038313432"/>
          <c:w val="0.63319602410809761"/>
          <c:h val="0.66668466344447586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Довольни ли вы своей фигурой</c:v>
                </c:pt>
              </c:strCache>
            </c:strRef>
          </c:tx>
          <c:explosion val="4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8EB7-42FA-A397-BF09124C85E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EB7-42FA-A397-BF09124C85E8}"/>
              </c:ext>
            </c:extLst>
          </c:dPt>
          <c:dLbls>
            <c:dLbl>
              <c:idx val="0"/>
              <c:layout>
                <c:manualLayout>
                  <c:x val="-0.17176667152717021"/>
                  <c:y val="-9.39118080325430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800" dirty="0">
                        <a:solidFill>
                          <a:schemeClr val="bg1"/>
                        </a:solidFill>
                      </a:rPr>
                      <a:t>56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12125935646933024"/>
                      <c:h val="0.1545044903575087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8EB7-42FA-A397-BF09124C85E8}"/>
                </c:ext>
              </c:extLst>
            </c:dLbl>
            <c:dLbl>
              <c:idx val="1"/>
              <c:layout>
                <c:manualLayout>
                  <c:x val="9.3084718576844555E-2"/>
                  <c:y val="8.5884349926344611E-2"/>
                </c:manualLayout>
              </c:layout>
              <c:tx>
                <c:rich>
                  <a:bodyPr/>
                  <a:lstStyle/>
                  <a:p>
                    <a:r>
                      <a:rPr lang="en-US" sz="2400">
                        <a:solidFill>
                          <a:schemeClr val="bg1"/>
                        </a:solidFill>
                      </a:rPr>
                      <a:t>24</a:t>
                    </a:r>
                  </a:p>
                </c:rich>
              </c:tx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EB7-42FA-A397-BF09124C85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56</c:v>
                </c:pt>
                <c:pt idx="1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B7-42FA-A397-BF09124C85E8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98391173325559"/>
          <c:y val="0.18528945087736842"/>
          <c:w val="0.29190847671818798"/>
          <c:h val="5.4291246375802911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1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Задумывались ли Вы о диете?</a:t>
            </a:r>
          </a:p>
        </c:rich>
      </c:tx>
      <c:layout>
        <c:manualLayout>
          <c:xMode val="edge"/>
          <c:yMode val="edge"/>
          <c:x val="0.10818483936567434"/>
          <c:y val="0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9003025575017436E-2"/>
          <c:y val="0.18067308308507851"/>
          <c:w val="0.80309673236788015"/>
          <c:h val="0.77698292761525689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Задумывались ли Вы о диете?</c:v>
                </c:pt>
              </c:strCache>
            </c:strRef>
          </c:tx>
          <c:explosion val="29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381-446F-9480-52CCD5CE004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0381-446F-9480-52CCD5CE0041}"/>
              </c:ext>
            </c:extLst>
          </c:dPt>
          <c:dLbls>
            <c:dLbl>
              <c:idx val="0"/>
              <c:layout>
                <c:manualLayout>
                  <c:x val="-6.8694318124421075E-2"/>
                  <c:y val="-0.18123236875974094"/>
                </c:manualLayout>
              </c:layout>
              <c:tx>
                <c:rich>
                  <a:bodyPr/>
                  <a:lstStyle/>
                  <a:p>
                    <a:r>
                      <a:rPr lang="en-US" sz="2800">
                        <a:solidFill>
                          <a:schemeClr val="bg1"/>
                        </a:solidFill>
                      </a:rPr>
                      <a:t>79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381-446F-9480-52CCD5CE0041}"/>
                </c:ext>
              </c:extLst>
            </c:dLbl>
            <c:dLbl>
              <c:idx val="1"/>
              <c:layout>
                <c:manualLayout>
                  <c:x val="2.7232534117507316E-2"/>
                  <c:y val="0.1868965293638910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>
                        <a:solidFill>
                          <a:schemeClr val="bg1"/>
                        </a:solidFill>
                      </a:rPr>
                      <a:t>1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0.23291543653813387"/>
                      <c:h val="0.2263813942517034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0381-446F-9480-52CCD5CE00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79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81-446F-9480-52CCD5CE0041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09674846431669"/>
          <c:y val="0.12747964547164778"/>
          <c:w val="0.38897649420722552"/>
          <c:h val="6.114173228346450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1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"/>
  <c:chart>
    <c:title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404539710313988"/>
          <c:y val="0.31905839493016702"/>
          <c:w val="0.5429357441430932"/>
          <c:h val="0.665380425103035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 нужна ли диета в подростковом возрасте?</c:v>
                </c:pt>
              </c:strCache>
            </c:strRef>
          </c:tx>
          <c:explosion val="25"/>
          <c:dPt>
            <c:idx val="0"/>
            <c:bubble3D val="0"/>
            <c:explosion val="39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97C-4E3B-BD9B-D22C7B6708C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97C-4E3B-BD9B-D22C7B6708C4}"/>
              </c:ext>
            </c:extLst>
          </c:dPt>
          <c:dLbls>
            <c:dLbl>
              <c:idx val="0"/>
              <c:layout>
                <c:manualLayout>
                  <c:x val="-0.22055215320307184"/>
                  <c:y val="-0.1227152483957224"/>
                </c:manualLayout>
              </c:layout>
              <c:tx>
                <c:rich>
                  <a:bodyPr/>
                  <a:lstStyle/>
                  <a:p>
                    <a:r>
                      <a:rPr lang="en-US" sz="3200" dirty="0">
                        <a:solidFill>
                          <a:schemeClr val="bg1"/>
                        </a:solidFill>
                      </a:rPr>
                      <a:t>50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97C-4E3B-BD9B-D22C7B6708C4}"/>
                </c:ext>
              </c:extLst>
            </c:dLbl>
            <c:dLbl>
              <c:idx val="1"/>
              <c:layout>
                <c:manualLayout>
                  <c:x val="0.15187955672207637"/>
                  <c:y val="6.8831595080513203E-2"/>
                </c:manualLayout>
              </c:layout>
              <c:tx>
                <c:rich>
                  <a:bodyPr/>
                  <a:lstStyle/>
                  <a:p>
                    <a:r>
                      <a:rPr lang="en-US" sz="3200" dirty="0">
                        <a:solidFill>
                          <a:schemeClr val="bg1"/>
                        </a:solidFill>
                      </a:rPr>
                      <a:t>30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97C-4E3B-BD9B-D22C7B6708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7C-4E3B-BD9B-D22C7B6708C4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14304461942256"/>
          <c:y val="0.25093415328751068"/>
          <c:w val="0.34985588606979684"/>
          <c:h val="9.8710786151731053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1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"/>
  <c:chart>
    <c:title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261960152708184"/>
          <c:y val="0.27214212168438212"/>
          <c:w val="0.602808100691959"/>
          <c:h val="0.6287021224309502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Нужно ли соблюдать режим дня?</c:v>
                </c:pt>
              </c:strCache>
            </c:strRef>
          </c:tx>
          <c:explosion val="2"/>
          <c:dPt>
            <c:idx val="0"/>
            <c:bubble3D val="0"/>
            <c:explosion val="48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54CC-4CA6-A99C-18B84F70866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CC-4CA6-A99C-18B84F708661}"/>
              </c:ext>
            </c:extLst>
          </c:dPt>
          <c:dLbls>
            <c:dLbl>
              <c:idx val="0"/>
              <c:layout>
                <c:manualLayout>
                  <c:x val="-0.2115062037699833"/>
                  <c:y val="-0.14206880247362905"/>
                </c:manualLayout>
              </c:layout>
              <c:tx>
                <c:rich>
                  <a:bodyPr/>
                  <a:lstStyle/>
                  <a:p>
                    <a:r>
                      <a:rPr lang="en-US" sz="3200">
                        <a:solidFill>
                          <a:schemeClr val="bg1"/>
                        </a:solidFill>
                      </a:rPr>
                      <a:t>60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4CC-4CA6-A99C-18B84F708661}"/>
                </c:ext>
              </c:extLst>
            </c:dLbl>
            <c:dLbl>
              <c:idx val="1"/>
              <c:layout>
                <c:manualLayout>
                  <c:x val="0.17404825817227387"/>
                  <c:y val="0.18309178743961352"/>
                </c:manualLayout>
              </c:layout>
              <c:tx>
                <c:rich>
                  <a:bodyPr/>
                  <a:lstStyle/>
                  <a:p>
                    <a:r>
                      <a:rPr lang="en-US" sz="3200">
                        <a:solidFill>
                          <a:schemeClr val="bg1"/>
                        </a:solidFill>
                      </a:rPr>
                      <a:t>20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4CC-4CA6-A99C-18B84F7086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4CC-4CA6-A99C-18B84F708661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64483416845622"/>
          <c:y val="0.21040684851821781"/>
          <c:w val="0.38584078978764019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1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"/>
  <c:chart>
    <c:title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31126749781277357"/>
          <c:y val="0.32166666666666704"/>
          <c:w val="0.48343797397006288"/>
          <c:h val="0.6783333171449940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считаете нужны ли особые тренировки для похудени или достаточно зарядки с утра?</c:v>
                </c:pt>
              </c:strCache>
            </c:strRef>
          </c:tx>
          <c:dPt>
            <c:idx val="0"/>
            <c:bubble3D val="0"/>
            <c:explosion val="7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E40-45A8-83E7-999E49610B3F}"/>
              </c:ext>
            </c:extLst>
          </c:dPt>
          <c:dPt>
            <c:idx val="1"/>
            <c:bubble3D val="0"/>
            <c:explosion val="3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E40-45A8-83E7-999E49610B3F}"/>
              </c:ext>
            </c:extLst>
          </c:dPt>
          <c:dLbls>
            <c:dLbl>
              <c:idx val="0"/>
              <c:layout>
                <c:manualLayout>
                  <c:x val="-0.16180737824438618"/>
                  <c:y val="-7.9365079365079413E-3"/>
                </c:manualLayout>
              </c:layout>
              <c:tx>
                <c:rich>
                  <a:bodyPr/>
                  <a:lstStyle/>
                  <a:p>
                    <a:r>
                      <a:rPr lang="en-US" sz="3600">
                        <a:solidFill>
                          <a:schemeClr val="bg1"/>
                        </a:solidFill>
                      </a:rPr>
                      <a:t>45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E40-45A8-83E7-999E49610B3F}"/>
                </c:ext>
              </c:extLst>
            </c:dLbl>
            <c:dLbl>
              <c:idx val="1"/>
              <c:layout>
                <c:manualLayout>
                  <c:x val="0.16031733012540117"/>
                  <c:y val="-7.9365079365079413E-3"/>
                </c:manualLayout>
              </c:layout>
              <c:tx>
                <c:rich>
                  <a:bodyPr/>
                  <a:lstStyle/>
                  <a:p>
                    <a:r>
                      <a:rPr lang="en-US" sz="3600">
                        <a:solidFill>
                          <a:schemeClr val="bg1"/>
                        </a:solidFill>
                      </a:rPr>
                      <a:t>45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E40-45A8-83E7-999E49610B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 нужно</c:v>
                </c:pt>
                <c:pt idx="1">
                  <c:v>нет ненужно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E40-45A8-83E7-999E49610B3F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585231149659764"/>
          <c:y val="0.31205937959046548"/>
          <c:w val="0.51698122832332716"/>
          <c:h val="7.67923463491978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1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roundedCorners val="1"/>
  <c:style val="2"/>
  <c:chart>
    <c:title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920766680404013"/>
          <c:y val="0.30890007608963571"/>
          <c:w val="0.53231609681733905"/>
          <c:h val="0.7558333728519264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 какими методами похудения Вы знакомы?</c:v>
                </c:pt>
              </c:strCache>
            </c:strRef>
          </c:tx>
          <c:explosion val="32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B25-4BDD-9DBA-297ACF57756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B25-4BDD-9DBA-297ACF57756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B25-4BDD-9DBA-297ACF57756F}"/>
              </c:ext>
            </c:extLst>
          </c:dPt>
          <c:dLbls>
            <c:dLbl>
              <c:idx val="0"/>
              <c:layout>
                <c:manualLayout>
                  <c:x val="-9.5765529308836556E-2"/>
                  <c:y val="0.17653275824598355"/>
                </c:manualLayout>
              </c:layout>
              <c:tx>
                <c:rich>
                  <a:bodyPr/>
                  <a:lstStyle/>
                  <a:p>
                    <a:r>
                      <a:rPr lang="en-US" sz="3200">
                        <a:solidFill>
                          <a:schemeClr val="bg1"/>
                        </a:solidFill>
                      </a:rPr>
                      <a:t>20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B25-4BDD-9DBA-297ACF57756F}"/>
                </c:ext>
              </c:extLst>
            </c:dLbl>
            <c:dLbl>
              <c:idx val="1"/>
              <c:layout>
                <c:manualLayout>
                  <c:x val="-7.4810075823855501E-2"/>
                  <c:y val="-9.9593760970961509E-2"/>
                </c:manualLayout>
              </c:layout>
              <c:tx>
                <c:rich>
                  <a:bodyPr/>
                  <a:lstStyle/>
                  <a:p>
                    <a:r>
                      <a:rPr lang="en-US" sz="3200">
                        <a:solidFill>
                          <a:schemeClr val="bg1"/>
                        </a:solidFill>
                      </a:rPr>
                      <a:t>30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B25-4BDD-9DBA-297ACF57756F}"/>
                </c:ext>
              </c:extLst>
            </c:dLbl>
            <c:dLbl>
              <c:idx val="2"/>
              <c:layout>
                <c:manualLayout>
                  <c:x val="0.10664570574511531"/>
                  <c:y val="8.287811157363284E-2"/>
                </c:manualLayout>
              </c:layout>
              <c:tx>
                <c:rich>
                  <a:bodyPr/>
                  <a:lstStyle/>
                  <a:p>
                    <a:r>
                      <a:rPr lang="en-US" sz="3200">
                        <a:solidFill>
                          <a:schemeClr val="bg1"/>
                        </a:solidFill>
                      </a:rPr>
                      <a:t>30</a:t>
                    </a:r>
                  </a:p>
                </c:rich>
              </c:tx>
              <c:dLblPos val="bestFit"/>
              <c:showLegendKey val="1"/>
              <c:showVal val="1"/>
              <c:showCatName val="1"/>
              <c:showSerName val="1"/>
              <c:showPercent val="1"/>
              <c:showBubbleSize val="1"/>
              <c:extLst xmlns:c16r2="http://schemas.microsoft.com/office/drawing/2015/06/chart"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B25-4BDD-9DBA-297ACF5775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Диета</c:v>
                </c:pt>
                <c:pt idx="1">
                  <c:v>Тренировки</c:v>
                </c:pt>
                <c:pt idx="2">
                  <c:v>Интервальное голодание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25-4BDD-9DBA-297ACF57756F}"/>
            </c:ext>
          </c:extLst>
        </c:ser>
        <c:dLbls>
          <c:showLegendKey val="1"/>
          <c:showVal val="1"/>
          <c:showCatName val="1"/>
          <c:showSerName val="1"/>
          <c:showPercent val="1"/>
          <c:showBubbleSize val="1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95390600940506"/>
          <c:y val="0.17861328018987208"/>
          <c:w val="0.54488790463692038"/>
          <c:h val="0.1333341141826421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1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B14374E0-6F7D-CA8B-01EF-D506DCEDB7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80CDA39-E442-6093-99B7-32E6D78DD4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B4BA3-7940-45A2-82FB-1F7806BB6B70}" type="datetime1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6353292-0360-E227-A7B8-74F34936F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F474A55-8FFA-5933-208B-7376DB1E43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A30D-96E9-4108-95B2-957E8CFDC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21217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035A-3BAC-4C1A-AEC9-68F1A68CE283}" type="datetime1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B6A25-2E32-4C39-BAC8-34EA6CB14F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9646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5079271-793B-48AD-B817-E271B1763C0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0CC2D33-57A3-4015-99A5-136780AB24BB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C5839BE-9C6B-D1B1-4602-3583D9D83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158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376DD80-8274-D765-5537-F735369CF9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E94FB98-EB03-4072-A7AA-563F24258585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87CA71E-E7A9-AD7C-232F-5146D2587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60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6ED6135-3097-55F5-4A09-22899E0C12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441134-C0F6-4DA8-BA42-52522AE8014F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4525440-3E45-CF65-E27D-438F8F88E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06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4B10237-34CB-2190-FF96-5C5370294A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C53126C-533B-45C0-8DB4-E9793AC46D0A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774163-62AC-937D-88B4-C68249D5F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26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CEEAC64-B785-D578-A08B-F140B20DA0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26AC57E-053E-426B-93C0-799E811C5BDD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5B8ED5-2929-3AA7-492A-230B64537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317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E0FC710-7D8F-BFA7-4AAD-2614797E2C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334939A-CDDF-4974-A78D-87E89FB6B0D3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A550655-BD4E-3A14-F0D1-E7EE01B85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02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B586E3D-6EB0-28AD-62E8-346CCECBEC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5618FFB-E180-423E-B6C7-A4C9B4563F23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07B7A7C-EC5E-8028-9F00-1A22C0617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659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6A6FC0E-93A7-B57A-BFEF-4D8E896D4B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171156D-10A6-450C-8A9E-76D810250D4A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11EDD1D-F846-2126-FD5F-4961F6FED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16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867CB1B-4837-6E68-FB31-AF71720B7A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6E455AD-55A9-403F-A2E9-DA1B2D7B7CA2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5D819D2-5818-E5BB-2FCB-5D89EDF3E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1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A5EDFB7-EA41-90C2-791F-D220F8AD252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2B3FC1-04EE-45D1-B554-115728459FD6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C8332D1-2B5D-2EF9-27B4-B08CB1C7B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192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B3868E7-013D-3356-DD78-5FD702AD48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8E3F987-E638-4A5F-9D14-1695DC2F301D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98C65AD-2C2E-0BA8-BD26-645EE2A81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13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B0BC154-753C-8F52-7445-8CEC6B3400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FECE126-3C05-4340-9F69-35BD6C6634C1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AE08E69-CD92-A99B-3A70-F463117F3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3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C5F2750-D936-196A-5D03-2B5C481692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28DCAE1-A988-410B-91CD-D4D5634587D8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A78B3D9-2C27-FBA7-D70C-91828E39F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1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FFEB805-9C65-8CD2-AE7E-A6171F4030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DFD64A-586E-44A5-AE9D-FEFA49F0BF06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9EADC66-8135-5F4B-4667-812A12EF7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7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35D6EA8-A162-C08A-CC30-61C9A40434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902B70-4A2D-4D6F-8B77-63A02E110BD9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3E30DE-0EEB-2F6F-68AB-F463F184A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32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239C9FD-54B1-B564-D041-54680FAEEB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3FD7D4-FBC3-4105-B0F0-CF122AD4D413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E7EFD7F-3860-2D5D-6EA1-D03F60ED2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91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1F50DAE-192F-A2B3-B293-2AD818334AF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7A0EC3-7153-4C2F-B10E-64DE12F710D7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83CF74-5959-CFEC-4A05-14F0C6EE3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5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D13D31E-4CE6-1380-FDF2-57FE49A4FF9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A7F38D-2572-429A-A80D-114DB7F14B6B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ACB394E-CA07-09FE-D89E-746C9B02D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8A69302-970E-6BA2-73C8-81F69CE93B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4B7B48F-59F9-4FF2-B238-4F537B5B6822}" type="datetime1">
              <a:rPr lang="ru-RU" smtClean="0"/>
              <a:t>12.03.2024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A6FE468-0ED3-3B8C-4427-3083D4AEA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B6A25-2E32-4C39-BAC8-34EA6CB14FC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7704" y="188640"/>
            <a:ext cx="6768752" cy="93610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            Муниципальное </a:t>
            </a:r>
            <a:r>
              <a:rPr lang="ru-RU" sz="1200" dirty="0"/>
              <a:t>бюджетное общеобразовательное учреждение</a:t>
            </a:r>
            <a:br>
              <a:rPr lang="ru-RU" sz="1200" dirty="0"/>
            </a:br>
            <a:r>
              <a:rPr lang="ru-RU" sz="1200" dirty="0" smtClean="0"/>
              <a:t>                                            «</a:t>
            </a:r>
            <a:r>
              <a:rPr lang="ru-RU" sz="1200" dirty="0"/>
              <a:t>Гимназия №122 им. Ж.А. Зайцевой»</a:t>
            </a:r>
            <a:br>
              <a:rPr lang="ru-RU" sz="1200" dirty="0"/>
            </a:br>
            <a:r>
              <a:rPr lang="ru-RU" sz="1200" dirty="0" smtClean="0"/>
              <a:t>                                                 г</a:t>
            </a:r>
            <a:r>
              <a:rPr lang="ru-RU" sz="1200" dirty="0"/>
              <a:t>. Казани Республики Татарстан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4071942"/>
            <a:ext cx="5500694" cy="2786058"/>
          </a:xfrm>
        </p:spPr>
        <p:txBody>
          <a:bodyPr>
            <a:normAutofit/>
          </a:bodyPr>
          <a:lstStyle/>
          <a:p>
            <a:r>
              <a:rPr lang="ru-RU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r>
              <a:rPr lang="ru-RU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ученик:</a:t>
            </a:r>
            <a:endParaRPr lang="ru-RU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Мазеев</a:t>
            </a:r>
            <a:r>
              <a:rPr lang="ru-RU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Артур </a:t>
            </a:r>
            <a:r>
              <a:rPr lang="ru-RU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Дмитриевич, 7В </a:t>
            </a:r>
            <a:r>
              <a:rPr lang="ru-RU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</a:p>
          <a:p>
            <a:r>
              <a:rPr lang="ru-RU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работы:</a:t>
            </a:r>
            <a:endParaRPr lang="ru-RU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Приказчикова</a:t>
            </a:r>
            <a:r>
              <a:rPr lang="ru-RU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Татьяна Викторовна</a:t>
            </a: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443038" y="2338013"/>
            <a:ext cx="79152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085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 </a:t>
            </a:r>
            <a:r>
              <a:rPr lang="ru-RU" sz="2000" dirty="0"/>
              <a:t>Проектно-исследовательская </a:t>
            </a: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kumimoji="0" 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 тему:</a:t>
            </a:r>
            <a:endParaRPr kumimoji="0" 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етоды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похудения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подростка</a:t>
            </a:r>
            <a:r>
              <a:rPr kumimoji="0" 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»</a:t>
            </a:r>
            <a:endParaRPr kumimoji="0" 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898610274"/>
              </p:ext>
            </p:extLst>
          </p:nvPr>
        </p:nvGraphicFramePr>
        <p:xfrm>
          <a:off x="457200" y="2000240"/>
          <a:ext cx="375476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3776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426891870"/>
              </p:ext>
            </p:extLst>
          </p:nvPr>
        </p:nvGraphicFramePr>
        <p:xfrm>
          <a:off x="4572000" y="2000240"/>
          <a:ext cx="3352800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633662104"/>
              </p:ext>
            </p:extLst>
          </p:nvPr>
        </p:nvGraphicFramePr>
        <p:xfrm>
          <a:off x="4500530" y="1928801"/>
          <a:ext cx="3959902" cy="373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2593730328"/>
              </p:ext>
            </p:extLst>
          </p:nvPr>
        </p:nvGraphicFramePr>
        <p:xfrm>
          <a:off x="323528" y="1928802"/>
          <a:ext cx="4105596" cy="3732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3500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диета?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16832"/>
          </a:xfrm>
        </p:spPr>
        <p:txBody>
          <a:bodyPr/>
          <a:lstStyle/>
          <a:p>
            <a:r>
              <a:rPr lang="ru-RU" b="1" dirty="0"/>
              <a:t>Диета</a:t>
            </a:r>
            <a:r>
              <a:rPr lang="ru-RU" dirty="0"/>
              <a:t> – совокупность правил употребления пищи человеком</a:t>
            </a:r>
          </a:p>
          <a:p>
            <a:r>
              <a:rPr lang="ru-RU" dirty="0"/>
              <a:t>Так же есть виды диет . Самые популярные виды диет - </a:t>
            </a:r>
            <a:r>
              <a:rPr lang="ru-RU" b="1" dirty="0" err="1"/>
              <a:t>Кетодиета</a:t>
            </a:r>
            <a:r>
              <a:rPr lang="ru-RU" dirty="0"/>
              <a:t>, </a:t>
            </a:r>
            <a:r>
              <a:rPr lang="ru-RU" b="1" dirty="0"/>
              <a:t>Вегетарианская</a:t>
            </a:r>
            <a:r>
              <a:rPr lang="ru-RU" dirty="0"/>
              <a:t>, </a:t>
            </a:r>
            <a:r>
              <a:rPr lang="ru-RU" b="1" dirty="0" err="1"/>
              <a:t>Детоксная</a:t>
            </a:r>
            <a:r>
              <a:rPr lang="ru-RU" b="1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диета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764904"/>
          </a:xfrm>
        </p:spPr>
        <p:txBody>
          <a:bodyPr/>
          <a:lstStyle/>
          <a:p>
            <a:r>
              <a:rPr lang="ru-RU" b="1" dirty="0"/>
              <a:t>Диета</a:t>
            </a:r>
            <a:r>
              <a:rPr lang="ru-RU" dirty="0"/>
              <a:t> - это просто определенная программа питания, которая должна быть правильно сбалансирована с точки зрения индивидуальных потребностей человеческого организма и его диетических предпочтений. В настоящее время все большее значение приобретает здоровое питание.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режим 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052936"/>
          </a:xfrm>
        </p:spPr>
        <p:txBody>
          <a:bodyPr/>
          <a:lstStyle/>
          <a:p>
            <a:r>
              <a:rPr lang="ru-RU" b="1" dirty="0"/>
              <a:t>Режим дня </a:t>
            </a:r>
            <a:r>
              <a:rPr lang="ru-RU" dirty="0"/>
              <a:t>– это определенный распорядок труда, отдыха, гигиены, питания и сна. Это четкий распорядок жизни в течение суток, предусматривающий чередование бодрствования и сна, рациональную организацию различных видов деятельности, а также самодисциплину и добровольное выполнение принятых на себя обязательств.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режим дня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56992"/>
          </a:xfrm>
        </p:spPr>
        <p:txBody>
          <a:bodyPr/>
          <a:lstStyle/>
          <a:p>
            <a:pPr fontAlgn="t"/>
            <a:r>
              <a:rPr lang="ru-RU" dirty="0"/>
              <a:t>Польза режима дня в полноценном отдыхе, повышении качества сна, улучшении работы иммунной системы, нормализации функционирования нервной системы, стабилизации психологического состояния, достаточной физической активности, улучшении работы внутренних органов, улучшении усвоения пищи, а также в увеличении свободного времени.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Рацион питания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3917032"/>
          </a:xfrm>
        </p:spPr>
        <p:txBody>
          <a:bodyPr>
            <a:normAutofit/>
          </a:bodyPr>
          <a:lstStyle/>
          <a:p>
            <a:pPr fontAlgn="t"/>
            <a:r>
              <a:rPr lang="ru-RU" dirty="0"/>
              <a:t>Основы для рациона питания в течение дня я решил посмотреть на просторах интернета на сайтах о здоровом питании.</a:t>
            </a:r>
          </a:p>
          <a:p>
            <a:pPr lvl="0"/>
            <a:r>
              <a:rPr lang="ru-RU" dirty="0"/>
              <a:t>Завтрак — 20–25 % от дневного рациона;</a:t>
            </a:r>
          </a:p>
          <a:p>
            <a:pPr lvl="0"/>
            <a:r>
              <a:rPr lang="ru-RU" dirty="0"/>
              <a:t>Второй завтрак — 5 %;</a:t>
            </a:r>
          </a:p>
          <a:p>
            <a:pPr lvl="0"/>
            <a:r>
              <a:rPr lang="ru-RU" dirty="0"/>
              <a:t>Обед — 30–35 %;</a:t>
            </a:r>
          </a:p>
          <a:p>
            <a:pPr lvl="0"/>
            <a:r>
              <a:rPr lang="ru-RU" dirty="0"/>
              <a:t>Полдник — 10–15 %;</a:t>
            </a:r>
          </a:p>
          <a:p>
            <a:pPr lvl="0"/>
            <a:r>
              <a:rPr lang="ru-RU" dirty="0"/>
              <a:t>Ужин — 20–25 %;</a:t>
            </a:r>
          </a:p>
          <a:p>
            <a:pPr lvl="0"/>
            <a:r>
              <a:rPr lang="ru-RU" dirty="0"/>
              <a:t>Второй ужин — до 5 %.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08450"/>
            <a:ext cx="7200800" cy="7722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Примерный список продуктов по режиму питания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13184" y="980728"/>
            <a:ext cx="3322712" cy="2381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Первый завтрак:  каша овсяная на молоке с изюмом — 200 г (330,4 ккал), чай подслащённый (14 ккал), бутерброд с чёрным хлебом и нежирным сыром — 83 г (187 ккал).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95936" y="980727"/>
            <a:ext cx="45365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/>
              <a:t>Обед: суп из индейки с вермишелью и сухариками (90 ккал), гречка рассыпчатая с мясной паровой котлетой (230,4 ккал), винегрет (130 ккал), морковный сок (94,4 ккал), чёрный хлеб — два куска (138 ккал), масло сливочное — 2 ч. л. (140 ккал).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3414885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ru-RU" dirty="0">
                <a:solidFill>
                  <a:prstClr val="black"/>
                </a:solidFill>
              </a:rPr>
              <a:t>Полдник :  яйцо варёное (76 ккал), груша (96 ккал), молоко — 200 мл (103 ккал), с тост с вареньем (155,15 ккал).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95936" y="3433359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rgbClr val="FE8637"/>
              </a:buClr>
              <a:buSzPct val="70000"/>
            </a:pPr>
            <a:r>
              <a:rPr lang="ru-RU" dirty="0">
                <a:solidFill>
                  <a:prstClr val="black"/>
                </a:solidFill>
              </a:rPr>
              <a:t>Ужин: рыбная котлета с рисом и овощами на пару (277 ккал), салат из помидоров и огурцов (89,2 ккал), томатный сок (40 ккал), хлебцы ржаные — 2 шт. (42 ккал).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5589240"/>
            <a:ext cx="489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Второй ужин: несладкий йогурт (56 ккал) с тремя сушками (63 ккал), яблоко (82,7).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тренировок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458616" cy="3139321"/>
          </a:xfrm>
        </p:spPr>
        <p:txBody>
          <a:bodyPr>
            <a:normAutofit fontScale="92500" lnSpcReduction="20000"/>
          </a:bodyPr>
          <a:lstStyle/>
          <a:p>
            <a:pPr marL="0" lvl="0" indent="0" fontAlgn="t">
              <a:buNone/>
            </a:pPr>
            <a:r>
              <a:rPr lang="ru-RU" sz="1800" b="1" dirty="0"/>
              <a:t>День первый – грудь + руки</a:t>
            </a:r>
            <a:endParaRPr lang="ru-RU" sz="1800" dirty="0"/>
          </a:p>
          <a:p>
            <a:pPr marL="0" indent="0" fontAlgn="t">
              <a:buNone/>
            </a:pPr>
            <a:r>
              <a:rPr lang="ru-RU" sz="1800" dirty="0"/>
              <a:t>Примеры основных упражнений:</a:t>
            </a:r>
          </a:p>
          <a:p>
            <a:pPr marL="0" lvl="0" indent="0" fontAlgn="t">
              <a:buNone/>
            </a:pPr>
            <a:r>
              <a:rPr lang="ru-RU" sz="1800" dirty="0"/>
              <a:t>- Отжимания</a:t>
            </a:r>
          </a:p>
          <a:p>
            <a:pPr marL="0" lvl="0" indent="0" fontAlgn="t">
              <a:buNone/>
            </a:pPr>
            <a:r>
              <a:rPr lang="ru-RU" sz="1800" dirty="0"/>
              <a:t>- Отжимания на брусьях</a:t>
            </a:r>
          </a:p>
          <a:p>
            <a:pPr marL="0" lvl="0" indent="0" fontAlgn="t">
              <a:buNone/>
            </a:pPr>
            <a:r>
              <a:rPr lang="ru-RU" sz="1800" dirty="0"/>
              <a:t>- Подтягивания обратным узким хватом</a:t>
            </a:r>
          </a:p>
          <a:p>
            <a:pPr marL="0" lvl="0" indent="0" fontAlgn="t">
              <a:buNone/>
            </a:pPr>
            <a:r>
              <a:rPr lang="ru-RU" sz="1800" dirty="0"/>
              <a:t>- Пресс (классические скручивания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9852" y="1600200"/>
            <a:ext cx="2016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/>
            <a:r>
              <a:rPr lang="ru-RU" b="1" dirty="0"/>
              <a:t>День второй - спина + плечи</a:t>
            </a:r>
            <a:endParaRPr lang="ru-RU" dirty="0"/>
          </a:p>
          <a:p>
            <a:pPr fontAlgn="t"/>
            <a:r>
              <a:rPr lang="ru-RU" dirty="0"/>
              <a:t>Примеры основных упражнений:</a:t>
            </a:r>
          </a:p>
          <a:p>
            <a:pPr lvl="0" fontAlgn="t"/>
            <a:r>
              <a:rPr lang="ru-RU" dirty="0"/>
              <a:t>- Подтягивания</a:t>
            </a:r>
          </a:p>
          <a:p>
            <a:pPr lvl="0" fontAlgn="t"/>
            <a:r>
              <a:rPr lang="ru-RU" dirty="0"/>
              <a:t>- Лодочка</a:t>
            </a:r>
          </a:p>
          <a:p>
            <a:pPr lvl="0" fontAlgn="t"/>
            <a:r>
              <a:rPr lang="ru-RU" dirty="0"/>
              <a:t>- </a:t>
            </a:r>
            <a:r>
              <a:rPr lang="ru-RU" dirty="0" err="1"/>
              <a:t>Шраги</a:t>
            </a:r>
            <a:endParaRPr lang="ru-RU" dirty="0"/>
          </a:p>
          <a:p>
            <a:pPr lvl="0" fontAlgn="t"/>
            <a:r>
              <a:rPr lang="ru-RU" dirty="0"/>
              <a:t>- Пресс (поднятие ног лежа)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24128" y="1600200"/>
            <a:ext cx="26024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/>
            <a:r>
              <a:rPr lang="ru-RU" b="1" dirty="0"/>
              <a:t>День третий – ноги</a:t>
            </a:r>
            <a:endParaRPr lang="ru-RU" dirty="0"/>
          </a:p>
          <a:p>
            <a:pPr fontAlgn="t"/>
            <a:r>
              <a:rPr lang="ru-RU" dirty="0"/>
              <a:t>Примеры основных упражнений</a:t>
            </a:r>
          </a:p>
          <a:p>
            <a:pPr lvl="0" fontAlgn="t"/>
            <a:r>
              <a:rPr lang="ru-RU" dirty="0"/>
              <a:t>- Приседания</a:t>
            </a:r>
          </a:p>
          <a:p>
            <a:pPr lvl="0" fontAlgn="t"/>
            <a:r>
              <a:rPr lang="ru-RU" dirty="0"/>
              <a:t>- Выпады</a:t>
            </a:r>
          </a:p>
          <a:p>
            <a:pPr lvl="0" fontAlgn="t"/>
            <a:r>
              <a:rPr lang="ru-RU" dirty="0"/>
              <a:t>- Пресс (подъем ног в висе)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В рамках данного проекта по разработке метода похудения подростка были выполнены основные поставленные задачи успешно. Изучение телосложения человека позволило нам получить глубокое понимание физиологических особенностей подросткового организма и выявить особенности, влияющие на процесс жирового сгорания.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071538" y="1124744"/>
            <a:ext cx="7043758" cy="5184576"/>
          </a:xfrm>
        </p:spPr>
        <p:txBody>
          <a:bodyPr>
            <a:normAutofit fontScale="92500" lnSpcReduction="10000"/>
          </a:bodyPr>
          <a:lstStyle/>
          <a:p>
            <a:r>
              <a:rPr lang="ru-RU" sz="2300" i="1" dirty="0" smtClean="0">
                <a:latin typeface="+mj-lt"/>
              </a:rPr>
              <a:t>Цель:</a:t>
            </a:r>
            <a:endParaRPr lang="ru-RU" sz="2300" dirty="0">
              <a:latin typeface="+mj-lt"/>
            </a:endParaRPr>
          </a:p>
          <a:p>
            <a:r>
              <a:rPr lang="ru-RU" sz="2300" dirty="0">
                <a:latin typeface="+mj-lt"/>
              </a:rPr>
              <a:t>разработать эффективный метод похудения </a:t>
            </a:r>
            <a:r>
              <a:rPr lang="ru-RU" sz="2300" dirty="0" smtClean="0">
                <a:latin typeface="+mj-lt"/>
              </a:rPr>
              <a:t>подростков.</a:t>
            </a:r>
          </a:p>
          <a:p>
            <a:r>
              <a:rPr lang="ru-RU" sz="2300" dirty="0" smtClean="0">
                <a:latin typeface="+mj-lt"/>
              </a:rPr>
              <a:t>Задачи:</a:t>
            </a:r>
            <a:endParaRPr lang="ru-RU" sz="2300" dirty="0">
              <a:latin typeface="+mj-lt"/>
            </a:endParaRPr>
          </a:p>
          <a:p>
            <a:r>
              <a:rPr lang="ru-RU" sz="2300" dirty="0" smtClean="0">
                <a:latin typeface="+mj-lt"/>
              </a:rPr>
              <a:t>Изучить </a:t>
            </a:r>
            <a:r>
              <a:rPr lang="ru-RU" sz="2300" dirty="0">
                <a:latin typeface="+mj-lt"/>
              </a:rPr>
              <a:t>телосложения человека;</a:t>
            </a:r>
          </a:p>
          <a:p>
            <a:r>
              <a:rPr lang="ru-RU" sz="2300" dirty="0">
                <a:latin typeface="+mj-lt"/>
              </a:rPr>
              <a:t>Найти самые эффективные тренировки и диету для телосложения подростка;</a:t>
            </a:r>
          </a:p>
          <a:p>
            <a:r>
              <a:rPr lang="ru-RU" sz="2300" dirty="0">
                <a:latin typeface="+mj-lt"/>
              </a:rPr>
              <a:t>Составить план тренировок</a:t>
            </a:r>
            <a:r>
              <a:rPr lang="ru-RU" sz="2300" dirty="0" smtClean="0">
                <a:latin typeface="+mj-lt"/>
              </a:rPr>
              <a:t>.</a:t>
            </a:r>
            <a:endParaRPr lang="ru-RU" sz="2300" i="1" dirty="0" smtClean="0">
              <a:latin typeface="+mj-lt"/>
            </a:endParaRPr>
          </a:p>
          <a:p>
            <a:r>
              <a:rPr lang="ru-RU" sz="2300" i="1" dirty="0" smtClean="0">
                <a:latin typeface="+mj-lt"/>
              </a:rPr>
              <a:t>Гипотеза</a:t>
            </a:r>
            <a:r>
              <a:rPr lang="ru-RU" sz="2300" i="1" dirty="0">
                <a:latin typeface="+mj-lt"/>
              </a:rPr>
              <a:t>: </a:t>
            </a:r>
            <a:endParaRPr lang="ru-RU" sz="2300" i="1" dirty="0" smtClean="0">
              <a:latin typeface="+mj-lt"/>
            </a:endParaRPr>
          </a:p>
          <a:p>
            <a:r>
              <a:rPr lang="ru-RU" sz="2300" i="1" dirty="0" smtClean="0">
                <a:latin typeface="+mj-lt"/>
              </a:rPr>
              <a:t>предположим</a:t>
            </a:r>
            <a:r>
              <a:rPr lang="ru-RU" sz="2300" i="1" dirty="0">
                <a:latin typeface="+mj-lt"/>
              </a:rPr>
              <a:t>, что без диеты и тренировки нельзя сбросить вес в подростковом </a:t>
            </a:r>
            <a:r>
              <a:rPr lang="ru-RU" sz="2300" i="1" dirty="0" smtClean="0">
                <a:latin typeface="+mj-lt"/>
              </a:rPr>
              <a:t>возрасте</a:t>
            </a:r>
          </a:p>
          <a:p>
            <a:r>
              <a:rPr lang="ru-RU" sz="2300" dirty="0">
                <a:latin typeface="+mj-lt"/>
              </a:rPr>
              <a:t>Объект</a:t>
            </a:r>
            <a:r>
              <a:rPr lang="en-US" sz="2300" dirty="0">
                <a:latin typeface="+mj-lt"/>
              </a:rPr>
              <a:t> </a:t>
            </a:r>
            <a:r>
              <a:rPr lang="ru-RU" sz="2300" dirty="0">
                <a:latin typeface="+mj-lt"/>
              </a:rPr>
              <a:t>исследования: организм человека</a:t>
            </a:r>
          </a:p>
          <a:p>
            <a:r>
              <a:rPr lang="ru-RU" sz="2300" dirty="0">
                <a:latin typeface="+mj-lt"/>
              </a:rPr>
              <a:t>Предмет исследования: методы похудения и физ. нагрузки для </a:t>
            </a:r>
            <a:r>
              <a:rPr lang="ru-RU" sz="2300" dirty="0" smtClean="0">
                <a:latin typeface="+mj-lt"/>
              </a:rPr>
              <a:t>подростка. </a:t>
            </a:r>
            <a:endParaRPr lang="ru-RU" sz="2300" dirty="0">
              <a:latin typeface="+mj-lt"/>
            </a:endParaRPr>
          </a:p>
          <a:p>
            <a:endParaRPr lang="ru-RU" dirty="0"/>
          </a:p>
          <a:p>
            <a:endParaRPr lang="ru-RU" i="1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Что такое </a:t>
            </a:r>
            <a:r>
              <a:rPr lang="ru-RU" sz="2000" dirty="0" smtClean="0"/>
              <a:t>телосложение?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Телосложение — пропорции и особенности частей тела, а также особенности развития костной, жировой и мышечной тканей.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ru-RU" sz="1800" dirty="0"/>
              <a:t>пубертатный скачок роста что это </a:t>
            </a:r>
            <a:r>
              <a:rPr lang="ru-RU" sz="1800" dirty="0" smtClean="0"/>
              <a:t>такое?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556791"/>
            <a:ext cx="7283152" cy="5317841"/>
          </a:xfrm>
        </p:spPr>
        <p:txBody>
          <a:bodyPr>
            <a:normAutofit/>
          </a:bodyPr>
          <a:lstStyle/>
          <a:p>
            <a:r>
              <a:rPr lang="ru-RU" sz="1800" dirty="0"/>
              <a:t>Увеличение скорости роста на определённых стадиях полового созревания. </a:t>
            </a:r>
          </a:p>
          <a:p>
            <a:r>
              <a:rPr lang="ru-RU" sz="1800" dirty="0"/>
              <a:t>Различают два</a:t>
            </a:r>
            <a:r>
              <a:rPr lang="ru-RU" dirty="0"/>
              <a:t>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2967335"/>
            <a:ext cx="29523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первый</a:t>
            </a:r>
            <a:r>
              <a:rPr lang="ru-RU" dirty="0"/>
              <a:t> -на начальных стадиях </a:t>
            </a:r>
            <a:br>
              <a:rPr lang="ru-RU" dirty="0"/>
            </a:br>
            <a:r>
              <a:rPr lang="ru-RU" dirty="0"/>
              <a:t>полового созревания (12-13 лет) связан преимущественно с ростом </a:t>
            </a:r>
            <a:br>
              <a:rPr lang="ru-RU" dirty="0"/>
            </a:br>
            <a:r>
              <a:rPr lang="ru-RU" dirty="0"/>
              <a:t>конечностей (сначала верхних, затем нижних),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4721661"/>
            <a:ext cx="3473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второй</a:t>
            </a:r>
            <a:r>
              <a:rPr lang="ru-RU" dirty="0"/>
              <a:t> (14-16 лет) -на более поздних стадиях связан с ростом туловища, а также скелетных мышц. У девочек эти процессы начинаются в среднем на 2 года раньше, чем у мальчиков.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7654FE4-6F8B-D7AB-698A-C2F7BF9D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964797"/>
            <a:ext cx="3243353" cy="1816765"/>
          </a:xfrm>
          <a:prstGeom prst="rect">
            <a:avLst/>
          </a:prstGeom>
        </p:spPr>
      </p:pic>
      <p:pic>
        <p:nvPicPr>
          <p:cNvPr id="7" name="Рисунок 6" descr="пацан.jpg">
            <a:extLst>
              <a:ext uri="{FF2B5EF4-FFF2-40B4-BE49-F238E27FC236}">
                <a16:creationId xmlns:a16="http://schemas.microsoft.com/office/drawing/2014/main" xmlns="" id="{4C13B209-D323-53BF-BE8C-0F13A1AD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500" y="2489257"/>
            <a:ext cx="2952328" cy="2070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Возрастные изменение тела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Подростковый возраст характеризуется бурным ростом и развитием всего организма. Наблюдается интенсивный рост тела, продолжается окостенение скелета, возрастает сила мышц. Улучшается контроль коры головного мозга над инстинктами и эмоциями. Однако процессы возбуждения все еще преобладают над процессами торможения.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Функциональные показатели тела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79793"/>
            <a:ext cx="7643192" cy="2253263"/>
          </a:xfrm>
        </p:spPr>
        <p:txBody>
          <a:bodyPr/>
          <a:lstStyle/>
          <a:p>
            <a:r>
              <a:rPr lang="ru-RU" dirty="0"/>
              <a:t>К главным показателям жизненно важных функций относятся: </a:t>
            </a:r>
          </a:p>
          <a:p>
            <a:pPr marL="0" indent="0">
              <a:buNone/>
            </a:pPr>
            <a:r>
              <a:rPr lang="ru-RU" dirty="0"/>
              <a:t>	Температура тела;</a:t>
            </a:r>
          </a:p>
          <a:p>
            <a:pPr marL="0" indent="0">
              <a:buNone/>
            </a:pPr>
            <a:r>
              <a:rPr lang="ru-RU" dirty="0"/>
              <a:t>	Частота сердечных сокращений или пульс;</a:t>
            </a:r>
            <a:br>
              <a:rPr lang="ru-RU" dirty="0"/>
            </a:br>
            <a:r>
              <a:rPr lang="ru-RU" dirty="0"/>
              <a:t>	Частота дыхания.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Типы телосложения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7972452" cy="161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АСТЕНОИДНЫЙ ТИП;</a:t>
            </a:r>
            <a:br>
              <a:rPr lang="ru-RU" sz="2000" dirty="0"/>
            </a:br>
            <a:r>
              <a:rPr lang="ru-RU" sz="2000" dirty="0"/>
              <a:t>ДИГЕСТИВНЫЙ ТИП;</a:t>
            </a:r>
            <a:br>
              <a:rPr lang="ru-RU" sz="2000" dirty="0"/>
            </a:br>
            <a:r>
              <a:rPr lang="ru-RU" sz="2000" dirty="0"/>
              <a:t>ТОРАКАЛЬНЫЙ ТИП; </a:t>
            </a:r>
            <a:br>
              <a:rPr lang="ru-RU" sz="2000" dirty="0"/>
            </a:br>
            <a:r>
              <a:rPr lang="ru-RU" sz="2000" dirty="0"/>
              <a:t>МЫШЕЧНЫЙ ТИП</a:t>
            </a:r>
            <a:r>
              <a:rPr lang="ru-RU" dirty="0"/>
              <a:t>.</a:t>
            </a:r>
          </a:p>
        </p:txBody>
      </p:sp>
      <p:pic>
        <p:nvPicPr>
          <p:cNvPr id="5" name="Рисунок 4" descr="АСТЕНОИДНЫЙ ТИП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3350856"/>
            <a:ext cx="5429288" cy="31871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441032" cy="11430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анкетирование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t"/>
            <a:r>
              <a:rPr lang="ru-RU" sz="1800" dirty="0" smtClean="0"/>
              <a:t>Довольны </a:t>
            </a:r>
            <a:r>
              <a:rPr lang="ru-RU" sz="1800" dirty="0"/>
              <a:t>ли вы своей фигурой?</a:t>
            </a:r>
          </a:p>
          <a:p>
            <a:pPr lvl="0" fontAlgn="t"/>
            <a:r>
              <a:rPr lang="ru-RU" sz="1800" dirty="0"/>
              <a:t>Задумывались ли вы о диете?</a:t>
            </a:r>
          </a:p>
          <a:p>
            <a:pPr lvl="0" fontAlgn="t"/>
            <a:r>
              <a:rPr lang="ru-RU" sz="1800" dirty="0"/>
              <a:t>Как вы думаете, нужна ли диете в подростковом возрасте?</a:t>
            </a:r>
          </a:p>
          <a:p>
            <a:pPr lvl="0" fontAlgn="t"/>
            <a:r>
              <a:rPr lang="ru-RU" sz="1800" dirty="0"/>
              <a:t>Нужно ли соблюдать режим дня?</a:t>
            </a:r>
          </a:p>
          <a:p>
            <a:pPr lvl="0" fontAlgn="t"/>
            <a:r>
              <a:rPr lang="ru-RU" sz="1800" dirty="0"/>
              <a:t>Как вы считаете нужны ли особые тренировки для похудения или достаточно зарядки с утра?</a:t>
            </a:r>
          </a:p>
          <a:p>
            <a:pPr lvl="0" fontAlgn="t"/>
            <a:r>
              <a:rPr lang="en-US" sz="1800" dirty="0"/>
              <a:t>C</a:t>
            </a:r>
            <a:r>
              <a:rPr lang="ru-RU" sz="1800" dirty="0"/>
              <a:t> какими методами похудения вы знакомы?</a:t>
            </a:r>
          </a:p>
          <a:p>
            <a:pPr marL="0" indent="0" fontAlgn="t">
              <a:buNone/>
            </a:pPr>
            <a:endParaRPr lang="ru-RU" sz="18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624347572"/>
              </p:ext>
            </p:extLst>
          </p:nvPr>
        </p:nvGraphicFramePr>
        <p:xfrm>
          <a:off x="457200" y="1897149"/>
          <a:ext cx="4114800" cy="3764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3852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4180242527"/>
              </p:ext>
            </p:extLst>
          </p:nvPr>
        </p:nvGraphicFramePr>
        <p:xfrm>
          <a:off x="5005063" y="1857364"/>
          <a:ext cx="3312368" cy="3803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4014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238</TotalTime>
  <Words>599</Words>
  <Application>Microsoft Office PowerPoint</Application>
  <PresentationFormat>Экран (4:3)</PresentationFormat>
  <Paragraphs>142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Эркер</vt:lpstr>
      <vt:lpstr>            Муниципальное бюджетное общеобразовательное учреждение                                             «Гимназия №122 им. Ж.А. Зайцевой»                                                  г. Казани Республики Татарстан </vt:lpstr>
      <vt:lpstr>Презентация PowerPoint</vt:lpstr>
      <vt:lpstr>Что такое телосложение?</vt:lpstr>
      <vt:lpstr>пубертатный скачок роста что это такое?</vt:lpstr>
      <vt:lpstr>Возрастные изменение тела</vt:lpstr>
      <vt:lpstr>Функциональные показатели тела</vt:lpstr>
      <vt:lpstr>Типы телосложения</vt:lpstr>
      <vt:lpstr>анкетирование</vt:lpstr>
      <vt:lpstr>Презентация PowerPoint</vt:lpstr>
      <vt:lpstr>Презентация PowerPoint</vt:lpstr>
      <vt:lpstr>Презентация PowerPoint</vt:lpstr>
      <vt:lpstr>Что такое диета?</vt:lpstr>
      <vt:lpstr>Зачем нужна диета</vt:lpstr>
      <vt:lpstr>что такое режим дня</vt:lpstr>
      <vt:lpstr>зачем нужен режим дня</vt:lpstr>
      <vt:lpstr>Рацион питания</vt:lpstr>
      <vt:lpstr>Примерный список продуктов по режиму питания </vt:lpstr>
      <vt:lpstr>План тренировок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МБОУ "Гимназия №122 имени Ж.А.Зайцевой Московского района г. Казани </dc:title>
  <dc:creator>Пользователь</dc:creator>
  <cp:lastModifiedBy>Lenovo</cp:lastModifiedBy>
  <cp:revision>38</cp:revision>
  <cp:lastPrinted>2024-02-25T22:47:29Z</cp:lastPrinted>
  <dcterms:created xsi:type="dcterms:W3CDTF">2024-02-25T16:59:04Z</dcterms:created>
  <dcterms:modified xsi:type="dcterms:W3CDTF">2024-03-12T08:10:18Z</dcterms:modified>
</cp:coreProperties>
</file>