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9" r:id="rId2"/>
  </p:sldMasterIdLst>
  <p:notesMasterIdLst>
    <p:notesMasterId r:id="rId17"/>
  </p:notesMasterIdLst>
  <p:sldIdLst>
    <p:sldId id="282" r:id="rId3"/>
    <p:sldId id="256" r:id="rId4"/>
    <p:sldId id="315" r:id="rId5"/>
    <p:sldId id="317" r:id="rId6"/>
    <p:sldId id="283" r:id="rId7"/>
    <p:sldId id="284" r:id="rId8"/>
    <p:sldId id="305" r:id="rId9"/>
    <p:sldId id="291" r:id="rId10"/>
    <p:sldId id="319" r:id="rId11"/>
    <p:sldId id="320" r:id="rId12"/>
    <p:sldId id="293" r:id="rId13"/>
    <p:sldId id="301" r:id="rId14"/>
    <p:sldId id="323" r:id="rId15"/>
    <p:sldId id="299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02E04"/>
    <a:srgbClr val="333333"/>
    <a:srgbClr val="F80E08"/>
    <a:srgbClr val="FF0000"/>
    <a:srgbClr val="CC0099"/>
    <a:srgbClr val="800000"/>
    <a:srgbClr val="0000CC"/>
    <a:srgbClr val="D84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37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19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CDF222-41CF-4642-ACB8-BDC4A379E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0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3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DF222-41CF-4642-ACB8-BDC4A379E93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ctrTitle"/>
          </p:nvPr>
        </p:nvSpPr>
        <p:spPr>
          <a:xfrm>
            <a:off x="180975" y="2678113"/>
            <a:ext cx="6696075" cy="1109662"/>
          </a:xfrm>
        </p:spPr>
        <p:txBody>
          <a:bodyPr/>
          <a:lstStyle>
            <a:lvl1pPr>
              <a:defRPr sz="3600" b="1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subTitle" idx="1"/>
          </p:nvPr>
        </p:nvSpPr>
        <p:spPr>
          <a:xfrm>
            <a:off x="180975" y="3933825"/>
            <a:ext cx="6400800" cy="863600"/>
          </a:xfrm>
        </p:spPr>
        <p:txBody>
          <a:bodyPr/>
          <a:lstStyle>
            <a:lvl1pPr marL="0" indent="0">
              <a:buFont typeface="Arial" pitchFamily="34" charset="0"/>
              <a:buNone/>
              <a:defRPr sz="28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458E8E3-2E49-4B4E-8D6C-F582E79E69B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AEFA4-1445-4B37-AD91-42EC4AE2022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1002053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A9A58-37C6-4FD5-91BA-823DD68384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2829091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12875"/>
            <a:ext cx="7772400" cy="1325563"/>
          </a:xfrm>
        </p:spPr>
        <p:txBody>
          <a:bodyPr/>
          <a:lstStyle>
            <a:lvl1pPr algn="ctr">
              <a:defRPr sz="4000" b="1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2924175"/>
            <a:ext cx="6400800" cy="79375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24FF9E9-F414-42B2-9BA8-E4B6C923567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AB9D7-886C-4E4E-B02E-7393CFED7F6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0902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2EC9C-1934-4DD7-A418-096024C8737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8196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60BA-C498-4932-8EC6-8EB1370BA7E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490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92E81-7BF3-47B8-8391-DC3545F4E36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187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D52E2-10D3-459B-B10A-DAE19F0515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2295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376F8-B591-4B77-BD4E-96A9A1D921A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2691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F9A93-87E4-4F55-AEA8-CA9FEAED2FE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014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BB892-858D-4661-A811-60C9F62449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2313441"/>
      </p:ext>
    </p:extLst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81841-1884-464D-89E5-43A1E309BE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9256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65F04-41C8-4EAE-B332-9017BB82C2E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8561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499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19800" cy="58499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07D5A-BAD1-4979-BC3A-17CC24FDC3C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355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6225"/>
            <a:ext cx="8229600" cy="11414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21FF503-1BAF-4E22-9D7D-EDD14F48B83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12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7C4CA-A7F7-4228-8A1D-25FEE18CDF3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1667105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A1D08-EF0B-4A0A-8FED-088657C92A6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35033678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BF9C6-1171-473F-BAB3-BE85B80B132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5473742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A462F-F1F6-4D17-9846-A7605C4DFBA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9560454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35C84-9440-4036-8AF3-928E92815ED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4364727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595F2-F42E-4D25-987D-5B22B61206A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343415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2691B-CB41-44C2-B805-D55E0604D76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0933205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48CC03A-B479-423F-9DF7-54AAADD35B81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 spd="med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02E0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02E04"/>
          </a:solidFill>
          <a:latin typeface="时尚中黑简体" pitchFamily="2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02E04"/>
          </a:solidFill>
          <a:latin typeface="时尚中黑简体" pitchFamily="2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02E04"/>
          </a:solidFill>
          <a:latin typeface="时尚中黑简体" pitchFamily="2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02E04"/>
          </a:solidFill>
          <a:latin typeface="时尚中黑简体" pitchFamily="2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02E04"/>
          </a:solidFill>
          <a:latin typeface="时尚中黑简体" pitchFamily="2" charset="-122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02E04"/>
          </a:solidFill>
          <a:latin typeface="时尚中黑简体" pitchFamily="2" charset="-122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02E04"/>
          </a:solidFill>
          <a:latin typeface="时尚中黑简体" pitchFamily="2" charset="-122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02E04"/>
          </a:solidFill>
          <a:latin typeface="时尚中黑简体" pitchFamily="2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rgbClr val="602E0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rgbClr val="602E04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rgbClr val="602E04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602E04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rgbClr val="602E04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rgbClr val="602E04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rgbClr val="602E04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rgbClr val="602E04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rgbClr val="602E04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6225"/>
            <a:ext cx="8229600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0F1951-F2A9-4EDC-BA23-B295E6CF27D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55788" y="701318"/>
            <a:ext cx="4394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9600" b="1" dirty="0">
                <a:latin typeface="微软雅黑" pitchFamily="34" charset="-122"/>
                <a:ea typeface="微软雅黑" pitchFamily="34" charset="-122"/>
              </a:rPr>
              <a:t>诚信</a:t>
            </a:r>
          </a:p>
          <a:p>
            <a:r>
              <a:rPr lang="zh-CN" altLang="en-US" sz="9600" b="1" dirty="0">
                <a:latin typeface="微软雅黑" pitchFamily="34" charset="-122"/>
                <a:ea typeface="微软雅黑" pitchFamily="34" charset="-122"/>
              </a:rPr>
              <a:t>考试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516688" y="4149725"/>
            <a:ext cx="2195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5229200"/>
            <a:ext cx="9144000" cy="128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主讲人：孙峥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计科</a:t>
            </a: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203</a:t>
            </a:r>
            <a:r>
              <a:rPr lang="zh-CN" altLang="en-US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2020.12.10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auto"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52500"/>
          </a:xfrm>
        </p:spPr>
        <p:txBody>
          <a:bodyPr/>
          <a:lstStyle/>
          <a:p>
            <a:r>
              <a:rPr lang="zh-CN" sz="4000" b="1" dirty="0">
                <a:solidFill>
                  <a:srgbClr val="FF0066"/>
                </a:solidFill>
                <a:ea typeface="隶书" pitchFamily="49" charset="-122"/>
              </a:rPr>
              <a:t>不诚信的考试可能会带来一些后果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0574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chemeClr val="bg1"/>
                </a:solidFill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</a:rPr>
              <a:t>学校记于考试作弊处分。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bg1"/>
                </a:solidFill>
              </a:rPr>
              <a:t>2.</a:t>
            </a:r>
            <a:r>
              <a:rPr lang="zh-CN" altLang="en-US" sz="2800" b="1" dirty="0">
                <a:solidFill>
                  <a:schemeClr val="bg1"/>
                </a:solidFill>
              </a:rPr>
              <a:t>自己的诚信度在老师和同学们眼里会大大折扣。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bg1"/>
                </a:solidFill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</a:rPr>
              <a:t>与你预期想得到的奖学金、助学金失之交臂。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bg1"/>
                </a:solidFill>
              </a:rPr>
              <a:t>4.</a:t>
            </a:r>
            <a:r>
              <a:rPr lang="zh-CN" altLang="en-US" sz="2800" b="1" dirty="0">
                <a:solidFill>
                  <a:schemeClr val="bg1"/>
                </a:solidFill>
              </a:rPr>
              <a:t>自己会长时间感到后悔难过。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bg1"/>
                </a:solidFill>
              </a:rPr>
              <a:t>5.</a:t>
            </a:r>
            <a:r>
              <a:rPr lang="zh-CN" altLang="en-US" sz="2800" b="1" dirty="0">
                <a:solidFill>
                  <a:schemeClr val="bg1"/>
                </a:solidFill>
              </a:rPr>
              <a:t>连累他人，影响同学之间的友谊。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……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827088" y="1411288"/>
            <a:ext cx="2305050" cy="936625"/>
            <a:chOff x="0" y="0"/>
            <a:chExt cx="1452" cy="590"/>
          </a:xfrm>
        </p:grpSpPr>
        <p:sp>
          <p:nvSpPr>
            <p:cNvPr id="25603" name="AutoShape 3"/>
            <p:cNvSpPr>
              <a:spLocks noChangeArrowheads="1"/>
            </p:cNvSpPr>
            <p:nvPr/>
          </p:nvSpPr>
          <p:spPr bwMode="auto">
            <a:xfrm>
              <a:off x="0" y="91"/>
              <a:ext cx="1452" cy="499"/>
            </a:xfrm>
            <a:prstGeom prst="downArrowCallout">
              <a:avLst>
                <a:gd name="adj1" fmla="val 72692"/>
                <a:gd name="adj2" fmla="val 36346"/>
                <a:gd name="adj3" fmla="val 14028"/>
                <a:gd name="adj4" fmla="val 8594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4600" i="1">
                <a:solidFill>
                  <a:schemeClr val="bg1"/>
                </a:solidFill>
              </a:endParaRPr>
            </a:p>
          </p:txBody>
        </p:sp>
        <p:sp>
          <p:nvSpPr>
            <p:cNvPr id="25604" name="AutoShape 4"/>
            <p:cNvSpPr>
              <a:spLocks noChangeArrowheads="1"/>
            </p:cNvSpPr>
            <p:nvPr/>
          </p:nvSpPr>
          <p:spPr bwMode="auto">
            <a:xfrm rot="10800000">
              <a:off x="4" y="0"/>
              <a:ext cx="1448" cy="91"/>
            </a:xfrm>
            <a:custGeom>
              <a:avLst/>
              <a:gdLst>
                <a:gd name="G0" fmla="+- 721 0 0"/>
                <a:gd name="G1" fmla="+- 21600 0 721"/>
                <a:gd name="G2" fmla="*/ 721 1 2"/>
                <a:gd name="G3" fmla="+- 21600 0 G2"/>
                <a:gd name="G4" fmla="+/ 721 21600 2"/>
                <a:gd name="G5" fmla="+/ G1 0 2"/>
                <a:gd name="G6" fmla="*/ 21600 21600 721"/>
                <a:gd name="G7" fmla="*/ G6 1 2"/>
                <a:gd name="G8" fmla="+- 21600 0 G7"/>
                <a:gd name="G9" fmla="*/ 21600 1 2"/>
                <a:gd name="G10" fmla="+- 721 0 G9"/>
                <a:gd name="G11" fmla="?: G10 G8 0"/>
                <a:gd name="G12" fmla="?: G10 G7 21600"/>
                <a:gd name="T0" fmla="*/ 21239 w 21600"/>
                <a:gd name="T1" fmla="*/ 10800 h 21600"/>
                <a:gd name="T2" fmla="*/ 10800 w 21600"/>
                <a:gd name="T3" fmla="*/ 21600 h 21600"/>
                <a:gd name="T4" fmla="*/ 361 w 21600"/>
                <a:gd name="T5" fmla="*/ 10800 h 21600"/>
                <a:gd name="T6" fmla="*/ 10800 w 21600"/>
                <a:gd name="T7" fmla="*/ 0 h 21600"/>
                <a:gd name="T8" fmla="*/ 2161 w 21600"/>
                <a:gd name="T9" fmla="*/ 2161 h 21600"/>
                <a:gd name="T10" fmla="*/ 19439 w 21600"/>
                <a:gd name="T11" fmla="*/ 1943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21" y="21600"/>
                  </a:lnTo>
                  <a:lnTo>
                    <a:pt x="2087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3419475" y="1411288"/>
            <a:ext cx="2305050" cy="936625"/>
            <a:chOff x="0" y="0"/>
            <a:chExt cx="1452" cy="590"/>
          </a:xfrm>
        </p:grpSpPr>
        <p:sp>
          <p:nvSpPr>
            <p:cNvPr id="25606" name="AutoShape 6"/>
            <p:cNvSpPr>
              <a:spLocks noChangeArrowheads="1"/>
            </p:cNvSpPr>
            <p:nvPr/>
          </p:nvSpPr>
          <p:spPr bwMode="auto">
            <a:xfrm>
              <a:off x="0" y="91"/>
              <a:ext cx="1452" cy="499"/>
            </a:xfrm>
            <a:prstGeom prst="downArrowCallout">
              <a:avLst>
                <a:gd name="adj1" fmla="val 72692"/>
                <a:gd name="adj2" fmla="val 36346"/>
                <a:gd name="adj3" fmla="val 14060"/>
                <a:gd name="adj4" fmla="val 8594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4600" i="1">
                <a:solidFill>
                  <a:schemeClr val="bg1"/>
                </a:solidFill>
              </a:endParaRPr>
            </a:p>
          </p:txBody>
        </p:sp>
        <p:sp>
          <p:nvSpPr>
            <p:cNvPr id="25607" name="AutoShape 7"/>
            <p:cNvSpPr>
              <a:spLocks noChangeArrowheads="1"/>
            </p:cNvSpPr>
            <p:nvPr/>
          </p:nvSpPr>
          <p:spPr bwMode="auto">
            <a:xfrm rot="10800000">
              <a:off x="2" y="0"/>
              <a:ext cx="1448" cy="91"/>
            </a:xfrm>
            <a:custGeom>
              <a:avLst/>
              <a:gdLst>
                <a:gd name="G0" fmla="+- 721 0 0"/>
                <a:gd name="G1" fmla="+- 21600 0 721"/>
                <a:gd name="G2" fmla="*/ 721 1 2"/>
                <a:gd name="G3" fmla="+- 21600 0 G2"/>
                <a:gd name="G4" fmla="+/ 721 21600 2"/>
                <a:gd name="G5" fmla="+/ G1 0 2"/>
                <a:gd name="G6" fmla="*/ 21600 21600 721"/>
                <a:gd name="G7" fmla="*/ G6 1 2"/>
                <a:gd name="G8" fmla="+- 21600 0 G7"/>
                <a:gd name="G9" fmla="*/ 21600 1 2"/>
                <a:gd name="G10" fmla="+- 721 0 G9"/>
                <a:gd name="G11" fmla="?: G10 G8 0"/>
                <a:gd name="G12" fmla="?: G10 G7 21600"/>
                <a:gd name="T0" fmla="*/ 21239 w 21600"/>
                <a:gd name="T1" fmla="*/ 10800 h 21600"/>
                <a:gd name="T2" fmla="*/ 10800 w 21600"/>
                <a:gd name="T3" fmla="*/ 21600 h 21600"/>
                <a:gd name="T4" fmla="*/ 361 w 21600"/>
                <a:gd name="T5" fmla="*/ 10800 h 21600"/>
                <a:gd name="T6" fmla="*/ 10800 w 21600"/>
                <a:gd name="T7" fmla="*/ 0 h 21600"/>
                <a:gd name="T8" fmla="*/ 2161 w 21600"/>
                <a:gd name="T9" fmla="*/ 2161 h 21600"/>
                <a:gd name="T10" fmla="*/ 19439 w 21600"/>
                <a:gd name="T11" fmla="*/ 1943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21" y="21600"/>
                  </a:lnTo>
                  <a:lnTo>
                    <a:pt x="2087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08" name="Group 8"/>
          <p:cNvGrpSpPr>
            <a:grpSpLocks/>
          </p:cNvGrpSpPr>
          <p:nvPr/>
        </p:nvGrpSpPr>
        <p:grpSpPr bwMode="auto">
          <a:xfrm>
            <a:off x="6011863" y="1411288"/>
            <a:ext cx="2305050" cy="936625"/>
            <a:chOff x="0" y="0"/>
            <a:chExt cx="1452" cy="590"/>
          </a:xfrm>
        </p:grpSpPr>
        <p:sp>
          <p:nvSpPr>
            <p:cNvPr id="25609" name="AutoShape 9"/>
            <p:cNvSpPr>
              <a:spLocks noChangeArrowheads="1"/>
            </p:cNvSpPr>
            <p:nvPr/>
          </p:nvSpPr>
          <p:spPr bwMode="auto">
            <a:xfrm>
              <a:off x="0" y="91"/>
              <a:ext cx="1452" cy="499"/>
            </a:xfrm>
            <a:prstGeom prst="downArrowCallout">
              <a:avLst>
                <a:gd name="adj1" fmla="val 72692"/>
                <a:gd name="adj2" fmla="val 36346"/>
                <a:gd name="adj3" fmla="val 14060"/>
                <a:gd name="adj4" fmla="val 8594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4600" i="1">
                <a:solidFill>
                  <a:schemeClr val="bg1"/>
                </a:solidFill>
              </a:endParaRPr>
            </a:p>
          </p:txBody>
        </p:sp>
        <p:sp>
          <p:nvSpPr>
            <p:cNvPr id="25610" name="AutoShape 10"/>
            <p:cNvSpPr>
              <a:spLocks noChangeArrowheads="1"/>
            </p:cNvSpPr>
            <p:nvPr/>
          </p:nvSpPr>
          <p:spPr bwMode="auto">
            <a:xfrm rot="10800000">
              <a:off x="0" y="0"/>
              <a:ext cx="1448" cy="91"/>
            </a:xfrm>
            <a:custGeom>
              <a:avLst/>
              <a:gdLst>
                <a:gd name="G0" fmla="+- 721 0 0"/>
                <a:gd name="G1" fmla="+- 21600 0 721"/>
                <a:gd name="G2" fmla="*/ 721 1 2"/>
                <a:gd name="G3" fmla="+- 21600 0 G2"/>
                <a:gd name="G4" fmla="+/ 721 21600 2"/>
                <a:gd name="G5" fmla="+/ G1 0 2"/>
                <a:gd name="G6" fmla="*/ 21600 21600 721"/>
                <a:gd name="G7" fmla="*/ G6 1 2"/>
                <a:gd name="G8" fmla="+- 21600 0 G7"/>
                <a:gd name="G9" fmla="*/ 21600 1 2"/>
                <a:gd name="G10" fmla="+- 721 0 G9"/>
                <a:gd name="G11" fmla="?: G10 G8 0"/>
                <a:gd name="G12" fmla="?: G10 G7 21600"/>
                <a:gd name="T0" fmla="*/ 21239 w 21600"/>
                <a:gd name="T1" fmla="*/ 10800 h 21600"/>
                <a:gd name="T2" fmla="*/ 10800 w 21600"/>
                <a:gd name="T3" fmla="*/ 21600 h 21600"/>
                <a:gd name="T4" fmla="*/ 361 w 21600"/>
                <a:gd name="T5" fmla="*/ 10800 h 21600"/>
                <a:gd name="T6" fmla="*/ 10800 w 21600"/>
                <a:gd name="T7" fmla="*/ 0 h 21600"/>
                <a:gd name="T8" fmla="*/ 2161 w 21600"/>
                <a:gd name="T9" fmla="*/ 2161 h 21600"/>
                <a:gd name="T10" fmla="*/ 19439 w 21600"/>
                <a:gd name="T11" fmla="*/ 1943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21" y="21600"/>
                  </a:lnTo>
                  <a:lnTo>
                    <a:pt x="2087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11" name="Group 11"/>
          <p:cNvGrpSpPr>
            <a:grpSpLocks/>
          </p:cNvGrpSpPr>
          <p:nvPr/>
        </p:nvGrpSpPr>
        <p:grpSpPr bwMode="auto">
          <a:xfrm>
            <a:off x="684213" y="2205038"/>
            <a:ext cx="2519362" cy="4176712"/>
            <a:chOff x="0" y="0"/>
            <a:chExt cx="1452" cy="1814"/>
          </a:xfrm>
        </p:grpSpPr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 rot="10800000">
              <a:off x="0" y="181"/>
              <a:ext cx="1452" cy="163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317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 rot="10800000">
              <a:off x="0" y="0"/>
              <a:ext cx="1452" cy="181"/>
            </a:xfrm>
            <a:custGeom>
              <a:avLst/>
              <a:gdLst>
                <a:gd name="G0" fmla="+- 1072 0 0"/>
                <a:gd name="G1" fmla="+- 21600 0 1072"/>
                <a:gd name="G2" fmla="*/ 1072 1 2"/>
                <a:gd name="G3" fmla="+- 21600 0 G2"/>
                <a:gd name="G4" fmla="+/ 1072 21600 2"/>
                <a:gd name="G5" fmla="+/ G1 0 2"/>
                <a:gd name="G6" fmla="*/ 21600 21600 1072"/>
                <a:gd name="G7" fmla="*/ G6 1 2"/>
                <a:gd name="G8" fmla="+- 21600 0 G7"/>
                <a:gd name="G9" fmla="*/ 21600 1 2"/>
                <a:gd name="G10" fmla="+- 1072 0 G9"/>
                <a:gd name="G11" fmla="?: G10 G8 0"/>
                <a:gd name="G12" fmla="?: G10 G7 21600"/>
                <a:gd name="T0" fmla="*/ 21064 w 21600"/>
                <a:gd name="T1" fmla="*/ 10800 h 21600"/>
                <a:gd name="T2" fmla="*/ 10800 w 21600"/>
                <a:gd name="T3" fmla="*/ 21600 h 21600"/>
                <a:gd name="T4" fmla="*/ 536 w 21600"/>
                <a:gd name="T5" fmla="*/ 10800 h 21600"/>
                <a:gd name="T6" fmla="*/ 10800 w 21600"/>
                <a:gd name="T7" fmla="*/ 0 h 21600"/>
                <a:gd name="T8" fmla="*/ 2336 w 21600"/>
                <a:gd name="T9" fmla="*/ 2336 h 21600"/>
                <a:gd name="T10" fmla="*/ 19264 w 21600"/>
                <a:gd name="T11" fmla="*/ 192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4" name="WordArt 14"/>
          <p:cNvSpPr>
            <a:spLocks noChangeArrowheads="1" noChangeShapeType="1"/>
          </p:cNvSpPr>
          <p:nvPr/>
        </p:nvSpPr>
        <p:spPr bwMode="auto">
          <a:xfrm>
            <a:off x="996950" y="1779588"/>
            <a:ext cx="1943100" cy="2381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dirty="0">
                <a:ln w="9525" cmpd="sng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引起考生的焦虑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755650" y="2709863"/>
            <a:ext cx="2376488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b="1" dirty="0">
                <a:solidFill>
                  <a:srgbClr val="333333"/>
                </a:solidFill>
              </a:rPr>
              <a:t>作弊是一种欺骗行为，作弊过程要躲过监考老师，这就必然引起考生的紧张不安，使得本来没有考试焦虑的考生可能因为这种特殊的情景与心理状态，而产生不必要的考试焦虑，影响考试作答。</a:t>
            </a:r>
          </a:p>
        </p:txBody>
      </p:sp>
      <p:grpSp>
        <p:nvGrpSpPr>
          <p:cNvPr id="25616" name="Group 16"/>
          <p:cNvGrpSpPr>
            <a:grpSpLocks/>
          </p:cNvGrpSpPr>
          <p:nvPr/>
        </p:nvGrpSpPr>
        <p:grpSpPr bwMode="auto">
          <a:xfrm>
            <a:off x="3348038" y="2278063"/>
            <a:ext cx="2520950" cy="4103687"/>
            <a:chOff x="0" y="0"/>
            <a:chExt cx="1452" cy="1814"/>
          </a:xfrm>
        </p:grpSpPr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 rot="10800000">
              <a:off x="0" y="181"/>
              <a:ext cx="1452" cy="163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317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AutoShape 18"/>
            <p:cNvSpPr>
              <a:spLocks noChangeArrowheads="1"/>
            </p:cNvSpPr>
            <p:nvPr/>
          </p:nvSpPr>
          <p:spPr bwMode="auto">
            <a:xfrm rot="10800000">
              <a:off x="0" y="0"/>
              <a:ext cx="1452" cy="181"/>
            </a:xfrm>
            <a:custGeom>
              <a:avLst/>
              <a:gdLst>
                <a:gd name="G0" fmla="+- 1072 0 0"/>
                <a:gd name="G1" fmla="+- 21600 0 1072"/>
                <a:gd name="G2" fmla="*/ 1072 1 2"/>
                <a:gd name="G3" fmla="+- 21600 0 G2"/>
                <a:gd name="G4" fmla="+/ 1072 21600 2"/>
                <a:gd name="G5" fmla="+/ G1 0 2"/>
                <a:gd name="G6" fmla="*/ 21600 21600 1072"/>
                <a:gd name="G7" fmla="*/ G6 1 2"/>
                <a:gd name="G8" fmla="+- 21600 0 G7"/>
                <a:gd name="G9" fmla="*/ 21600 1 2"/>
                <a:gd name="G10" fmla="+- 1072 0 G9"/>
                <a:gd name="G11" fmla="?: G10 G8 0"/>
                <a:gd name="G12" fmla="?: G10 G7 21600"/>
                <a:gd name="T0" fmla="*/ 21064 w 21600"/>
                <a:gd name="T1" fmla="*/ 10800 h 21600"/>
                <a:gd name="T2" fmla="*/ 10800 w 21600"/>
                <a:gd name="T3" fmla="*/ 21600 h 21600"/>
                <a:gd name="T4" fmla="*/ 536 w 21600"/>
                <a:gd name="T5" fmla="*/ 10800 h 21600"/>
                <a:gd name="T6" fmla="*/ 10800 w 21600"/>
                <a:gd name="T7" fmla="*/ 0 h 21600"/>
                <a:gd name="T8" fmla="*/ 2336 w 21600"/>
                <a:gd name="T9" fmla="*/ 2336 h 21600"/>
                <a:gd name="T10" fmla="*/ 19264 w 21600"/>
                <a:gd name="T11" fmla="*/ 192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9" name="WordArt 19"/>
          <p:cNvSpPr>
            <a:spLocks noChangeArrowheads="1" noChangeShapeType="1"/>
          </p:cNvSpPr>
          <p:nvPr/>
        </p:nvSpPr>
        <p:spPr bwMode="auto">
          <a:xfrm>
            <a:off x="3589338" y="1779588"/>
            <a:ext cx="1943100" cy="2381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dirty="0">
                <a:ln w="9525" cmpd="sng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对未来发展的影响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3348038" y="2711450"/>
            <a:ext cx="2376487" cy="359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sz="1600" b="1" dirty="0">
                <a:solidFill>
                  <a:srgbClr val="333333"/>
                </a:solidFill>
              </a:rPr>
              <a:t>作弊可能使考生在某一次考试中获得高分，但这并不等于他真正掌握了知识，而在以后的学习工作中，考试分数并非衡量一个人知识水平高低的标准。所以，从表面看来，作弊是考生欺骗老师，但从本质上看，作弊则是一种自欺欺人的行为，它并不能使考生得到任何实际的利益，既不会有利于考生的学习，更不会有利于他今后的工作。</a:t>
            </a:r>
          </a:p>
        </p:txBody>
      </p:sp>
      <p:grpSp>
        <p:nvGrpSpPr>
          <p:cNvPr id="25621" name="Group 21"/>
          <p:cNvGrpSpPr>
            <a:grpSpLocks/>
          </p:cNvGrpSpPr>
          <p:nvPr/>
        </p:nvGrpSpPr>
        <p:grpSpPr bwMode="auto">
          <a:xfrm>
            <a:off x="6011863" y="2276475"/>
            <a:ext cx="2449512" cy="4178300"/>
            <a:chOff x="0" y="0"/>
            <a:chExt cx="1452" cy="1814"/>
          </a:xfrm>
        </p:grpSpPr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 rot="10800000">
              <a:off x="0" y="181"/>
              <a:ext cx="1452" cy="163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317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AutoShape 23"/>
            <p:cNvSpPr>
              <a:spLocks noChangeArrowheads="1"/>
            </p:cNvSpPr>
            <p:nvPr/>
          </p:nvSpPr>
          <p:spPr bwMode="auto">
            <a:xfrm rot="10800000">
              <a:off x="0" y="0"/>
              <a:ext cx="1452" cy="181"/>
            </a:xfrm>
            <a:custGeom>
              <a:avLst/>
              <a:gdLst>
                <a:gd name="G0" fmla="+- 1072 0 0"/>
                <a:gd name="G1" fmla="+- 21600 0 1072"/>
                <a:gd name="G2" fmla="*/ 1072 1 2"/>
                <a:gd name="G3" fmla="+- 21600 0 G2"/>
                <a:gd name="G4" fmla="+/ 1072 21600 2"/>
                <a:gd name="G5" fmla="+/ G1 0 2"/>
                <a:gd name="G6" fmla="*/ 21600 21600 1072"/>
                <a:gd name="G7" fmla="*/ G6 1 2"/>
                <a:gd name="G8" fmla="+- 21600 0 G7"/>
                <a:gd name="G9" fmla="*/ 21600 1 2"/>
                <a:gd name="G10" fmla="+- 1072 0 G9"/>
                <a:gd name="G11" fmla="?: G10 G8 0"/>
                <a:gd name="G12" fmla="?: G10 G7 21600"/>
                <a:gd name="T0" fmla="*/ 21064 w 21600"/>
                <a:gd name="T1" fmla="*/ 10800 h 21600"/>
                <a:gd name="T2" fmla="*/ 10800 w 21600"/>
                <a:gd name="T3" fmla="*/ 21600 h 21600"/>
                <a:gd name="T4" fmla="*/ 536 w 21600"/>
                <a:gd name="T5" fmla="*/ 10800 h 21600"/>
                <a:gd name="T6" fmla="*/ 10800 w 21600"/>
                <a:gd name="T7" fmla="*/ 0 h 21600"/>
                <a:gd name="T8" fmla="*/ 2336 w 21600"/>
                <a:gd name="T9" fmla="*/ 2336 h 21600"/>
                <a:gd name="T10" fmla="*/ 19264 w 21600"/>
                <a:gd name="T11" fmla="*/ 192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24" name="WordArt 24"/>
          <p:cNvSpPr>
            <a:spLocks noChangeArrowheads="1" noChangeShapeType="1"/>
          </p:cNvSpPr>
          <p:nvPr/>
        </p:nvSpPr>
        <p:spPr bwMode="auto">
          <a:xfrm>
            <a:off x="6181725" y="1779588"/>
            <a:ext cx="1943100" cy="2381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dirty="0">
                <a:ln w="9525" cmpd="sng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不利于心理健康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6011863" y="2709863"/>
            <a:ext cx="2449512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b="1" dirty="0">
                <a:solidFill>
                  <a:srgbClr val="333333"/>
                </a:solidFill>
              </a:rPr>
              <a:t>在作弊过程中，难免不被发现，一旦被发现。考生就会感到羞愧与失望，各种沮丧心情都可能产生。有时还会在考后保持许久，从而影响考生的心理健康。假如作弊被发现后，下面还有别的考试，这种羞愧感就会影响下一个科目的成绩，更不利于考生心理上的恢复</a:t>
            </a:r>
            <a:r>
              <a:rPr lang="zh-CN" i="1" dirty="0">
                <a:solidFill>
                  <a:srgbClr val="333333"/>
                </a:solidFill>
              </a:rPr>
              <a:t>。</a:t>
            </a:r>
          </a:p>
          <a:p>
            <a:pPr algn="ctr"/>
            <a:endParaRPr lang="zh-CN" altLang="zh-CN" sz="1200" i="1" dirty="0">
              <a:solidFill>
                <a:srgbClr val="333333"/>
              </a:solidFill>
            </a:endParaRPr>
          </a:p>
        </p:txBody>
      </p:sp>
      <p:pic>
        <p:nvPicPr>
          <p:cNvPr id="25626" name="Picture 26" descr="蓝色环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4250" y="6310313"/>
            <a:ext cx="387350" cy="387350"/>
          </a:xfrm>
          <a:ln/>
        </p:spPr>
      </p:pic>
      <p:sp>
        <p:nvSpPr>
          <p:cNvPr id="25627" name="WordArt 27"/>
          <p:cNvSpPr>
            <a:spLocks noChangeArrowheads="1" noChangeShapeType="1"/>
          </p:cNvSpPr>
          <p:nvPr/>
        </p:nvSpPr>
        <p:spPr bwMode="auto">
          <a:xfrm>
            <a:off x="2052638" y="514350"/>
            <a:ext cx="4895850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 cmpd="sng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作弊危害心理健康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7" dur="10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" grpId="0" bldLvl="0" autoUpdateAnimBg="0"/>
      <p:bldP spid="25615" grpId="1" bldLvl="0" autoUpdateAnimBg="0"/>
      <p:bldP spid="25615" grpId="2" bldLvl="0" autoUpdateAnimBg="0"/>
      <p:bldP spid="25615" grpId="3" bldLvl="0" autoUpdateAnimBg="0"/>
      <p:bldP spid="25615" grpId="4" bldLvl="0" autoUpdateAnimBg="0"/>
      <p:bldP spid="25615" grpId="5" bldLvl="0" autoUpdateAnimBg="0"/>
      <p:bldP spid="25615" grpId="6" bldLvl="0" autoUpdateAnimBg="0"/>
      <p:bldP spid="25615" grpId="7" bldLvl="0" autoUpdateAnimBg="0"/>
      <p:bldP spid="25615" grpId="8" bldLvl="0" autoUpdateAnimBg="0"/>
      <p:bldP spid="25615" grpId="9" bldLvl="0" autoUpdateAnimBg="0"/>
      <p:bldP spid="25620" grpId="0" bldLvl="0" autoUpdateAnimBg="0"/>
      <p:bldP spid="25620" grpId="1" bldLvl="0" autoUpdateAnimBg="0"/>
      <p:bldP spid="25620" grpId="2" bldLvl="0" autoUpdateAnimBg="0"/>
      <p:bldP spid="25620" grpId="3" bldLvl="0" autoUpdateAnimBg="0"/>
      <p:bldP spid="25625" grpId="0" bldLvl="0" autoUpdateAnimBg="0"/>
      <p:bldP spid="25625" grpId="1" bldLvl="0" autoUpdateAnimBg="0"/>
      <p:bldP spid="25625" grpId="2" bldLvl="0" autoUpdateAnimBg="0"/>
      <p:bldP spid="25625" grpId="3" bldLvl="0" autoUpdateAnimBg="0"/>
      <p:bldP spid="25625" grpId="4" bldLvl="0" autoUpdateAnimBg="0"/>
      <p:bldP spid="256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5838" y="80814"/>
            <a:ext cx="7174317" cy="2325688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自古以来，读书人都是以节操为本，以诚信为基。轻院学生更应该传承民族美德，树道德之新风。学习在于点滴积累，亲手采的蜜最甜，亲自酿的酒最香。期中考试即将开始，值此本班向全体同学发出倡议：</a:t>
            </a:r>
            <a:endParaRPr lang="zh-CN" altLang="en-US" sz="2800" b="1" dirty="0">
              <a:ea typeface="宋体" pitchFamily="2" charset="-122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79613" y="2565400"/>
            <a:ext cx="66611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  <a:buFont typeface="Wingdings" pitchFamily="2" charset="2"/>
              <a:buChar char="ü"/>
            </a:pPr>
            <a:r>
              <a:rPr lang="zh-CN" altLang="en-US" sz="2800" dirty="0">
                <a:solidFill>
                  <a:srgbClr val="FF0000"/>
                </a:solidFill>
              </a:rPr>
              <a:t>1、全体同学认真复习，积极备考，自觉抵制考试中的各种不良风气</a:t>
            </a:r>
          </a:p>
          <a:p>
            <a:pPr>
              <a:buSzPct val="100000"/>
              <a:buFont typeface="Wingdings" pitchFamily="2" charset="2"/>
              <a:buNone/>
            </a:pPr>
            <a:endParaRPr lang="zh-CN" altLang="en-US" sz="2800" dirty="0">
              <a:solidFill>
                <a:srgbClr val="FF0000"/>
              </a:solidFill>
            </a:endParaRPr>
          </a:p>
          <a:p>
            <a:pPr>
              <a:buSzPct val="100000"/>
              <a:buFont typeface="Wingdings" pitchFamily="2" charset="2"/>
              <a:buChar char="ü"/>
            </a:pPr>
            <a:r>
              <a:rPr lang="zh-CN" altLang="en-US" sz="2800" dirty="0">
                <a:solidFill>
                  <a:srgbClr val="FF0000"/>
                </a:solidFill>
              </a:rPr>
              <a:t>2、学生干部带头遵守考场纪律，以身作则，为全体同学做出表率。</a:t>
            </a:r>
          </a:p>
          <a:p>
            <a:pPr>
              <a:buSzPct val="100000"/>
              <a:buFont typeface="Wingdings" pitchFamily="2" charset="2"/>
              <a:buNone/>
            </a:pPr>
            <a:endParaRPr lang="zh-CN" altLang="en-US" sz="2800" dirty="0">
              <a:solidFill>
                <a:srgbClr val="FF0000"/>
              </a:solidFill>
            </a:endParaRPr>
          </a:p>
          <a:p>
            <a:pPr>
              <a:buSzPct val="100000"/>
              <a:buFont typeface="Wingdings" pitchFamily="2" charset="2"/>
              <a:buChar char="ü"/>
            </a:pPr>
            <a:r>
              <a:rPr lang="zh-CN" altLang="en-US" sz="2800" dirty="0">
                <a:solidFill>
                  <a:srgbClr val="FF0000"/>
                </a:solidFill>
              </a:rPr>
              <a:t>3、同学之间互相督促，互相警策，制止作弊，弘扬正气。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180975" y="685800"/>
            <a:ext cx="8839200" cy="4038600"/>
          </a:xfrm>
        </p:spPr>
        <p:txBody>
          <a:bodyPr/>
          <a:lstStyle/>
          <a:p>
            <a:r>
              <a:rPr lang="zh-CN" altLang="en-US" sz="4400" dirty="0">
                <a:solidFill>
                  <a:srgbClr val="FF0066"/>
                </a:solidFill>
                <a:ea typeface="华文琥珀" pitchFamily="2" charset="-122"/>
              </a:rPr>
              <a:t>人生途中会经历无数次的考试，这其中不仅仅是考一个人的诚信度，而更多地是折射出一个更加公平、公正的社会，那就让我们从诚信考试做起吧</a:t>
            </a:r>
            <a:r>
              <a:rPr lang="en-US" sz="4400" dirty="0">
                <a:solidFill>
                  <a:srgbClr val="FF0066"/>
                </a:solidFill>
                <a:ea typeface="华文琥珀" pitchFamily="2" charset="-122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 descr="water"/>
          <p:cNvSpPr>
            <a:spLocks noChangeArrowheads="1" noChangeShapeType="1"/>
          </p:cNvSpPr>
          <p:nvPr/>
        </p:nvSpPr>
        <p:spPr bwMode="auto">
          <a:xfrm>
            <a:off x="1835150" y="765175"/>
            <a:ext cx="3636963" cy="11160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dirty="0">
                <a:ln w="9525" cmpd="sng">
                  <a:solidFill>
                    <a:srgbClr val="0066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107763" dir="13500000" sx="125000" sy="125000" rotWithShape="0">
                    <a:srgbClr val="C7DFD3">
                      <a:alpha val="78000"/>
                    </a:srgbClr>
                  </a:outerShdw>
                </a:effectLst>
                <a:latin typeface="宋体"/>
                <a:ea typeface="宋体"/>
              </a:rPr>
              <a:t>诚信倡议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727201" y="2205038"/>
            <a:ext cx="482491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sz="2800" b="1" i="1" dirty="0">
                <a:solidFill>
                  <a:srgbClr val="FF0000"/>
                </a:solidFill>
              </a:rPr>
              <a:t>我们真诚希望各位同学凭自己辛勤的汗水和真才实学，在考场上发挥出色水平，以诚信考试为荣，以违纪作弊为耻，弘扬求实学风，维护知识的尊严！用诚信品德向自己、向老师、向家人交上一份高水平的答卷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385763" y="438150"/>
            <a:ext cx="1677987" cy="738188"/>
          </a:xfrm>
          <a:prstGeom prst="diamond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3" name="WordArt 3"/>
          <p:cNvSpPr>
            <a:spLocks noChangeArrowheads="1" noChangeShapeType="1"/>
          </p:cNvSpPr>
          <p:nvPr/>
        </p:nvSpPr>
        <p:spPr bwMode="auto">
          <a:xfrm>
            <a:off x="777875" y="577850"/>
            <a:ext cx="914400" cy="520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 cmpd="sng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999"/>
                    </a:srgbClr>
                  </a:prstShdw>
                </a:effectLst>
                <a:latin typeface="宋体"/>
                <a:ea typeface="宋体"/>
              </a:rPr>
              <a:t>讨论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50875" y="1660525"/>
            <a:ext cx="79057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· 如果无人监考，你会怎么样？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96900" y="5126038"/>
            <a:ext cx="8389938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· 如果答案就在试卷背面，你又会怎么样？</a:t>
            </a:r>
          </a:p>
        </p:txBody>
      </p:sp>
      <p:pic>
        <p:nvPicPr>
          <p:cNvPr id="10246" name="Picture 6" descr="hatesep_93_YDdFPnQMWNw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60363" y="801688"/>
            <a:ext cx="8066087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班会目的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476375" y="2312988"/>
            <a:ext cx="4645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345304" y="2089151"/>
            <a:ext cx="651689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(1) </a:t>
            </a:r>
            <a:r>
              <a:rPr lang="zh-CN" altLang="en-US" sz="2400" b="1" dirty="0">
                <a:solidFill>
                  <a:srgbClr val="FF0000"/>
                </a:solidFill>
              </a:rPr>
              <a:t>使同学明确“诚信”的含义，理解“诚信”对学生自身发展和为人处世的重要意义。 </a:t>
            </a:r>
          </a:p>
          <a:p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(2) </a:t>
            </a:r>
            <a:r>
              <a:rPr lang="zh-CN" altLang="en-US" sz="2400" b="1" dirty="0">
                <a:solidFill>
                  <a:srgbClr val="FF0000"/>
                </a:solidFill>
              </a:rPr>
              <a:t>使同学崇尚诚信，远离虚伪欺诈，把诚信作为同学之间、师生之间、家庭成员之间相处的基本原则。 </a:t>
            </a:r>
          </a:p>
          <a:p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(3) </a:t>
            </a:r>
            <a:r>
              <a:rPr lang="zh-CN" altLang="en-US" sz="2400" b="1" dirty="0">
                <a:solidFill>
                  <a:srgbClr val="FF0000"/>
                </a:solidFill>
              </a:rPr>
              <a:t>使同学重视学习，重视考试，懂得诚实守信必须从我做起，从现在做起，落实在日常的学习生活中。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0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175978" y="2139391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23950"/>
            <a:ext cx="8137525" cy="2017713"/>
          </a:xfrm>
        </p:spPr>
        <p:txBody>
          <a:bodyPr/>
          <a:lstStyle/>
          <a:p>
            <a:r>
              <a:rPr lang="zh-CN" altLang="en-US" sz="2800" dirty="0">
                <a:solidFill>
                  <a:srgbClr val="CC0099"/>
                </a:solidFill>
              </a:rPr>
              <a:t>诚信是一个道德范畴，是公民的第二个“身份证”，是日常行为的诚实和正式交流的信用的合称。即待人处事真诚、老实、讲信誉，言必信、行必果，一言九鼎，一诺千金</a:t>
            </a:r>
            <a:r>
              <a:rPr lang="zh-CN" altLang="en-US" dirty="0"/>
              <a:t>。</a:t>
            </a:r>
          </a:p>
        </p:txBody>
      </p:sp>
      <p:sp>
        <p:nvSpPr>
          <p:cNvPr id="11267" name="WordArt 3" descr="weave"/>
          <p:cNvSpPr>
            <a:spLocks noChangeArrowheads="1" noChangeShapeType="1"/>
          </p:cNvSpPr>
          <p:nvPr/>
        </p:nvSpPr>
        <p:spPr bwMode="auto">
          <a:xfrm>
            <a:off x="827088" y="476250"/>
            <a:ext cx="914400" cy="603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3600" dirty="0">
                <a:ln w="9525" cmpd="sng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微软雅黑"/>
                <a:ea typeface="微软雅黑"/>
              </a:rPr>
              <a:t>诚信</a:t>
            </a:r>
          </a:p>
        </p:txBody>
      </p:sp>
      <p:sp>
        <p:nvSpPr>
          <p:cNvPr id="11268" name="WordArt 4" descr="weave"/>
          <p:cNvSpPr>
            <a:spLocks noChangeArrowheads="1" noChangeShapeType="1"/>
          </p:cNvSpPr>
          <p:nvPr/>
        </p:nvSpPr>
        <p:spPr bwMode="auto">
          <a:xfrm>
            <a:off x="900113" y="3141663"/>
            <a:ext cx="914400" cy="603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3600" dirty="0">
                <a:ln w="9525" cmpd="sng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微软雅黑"/>
                <a:ea typeface="微软雅黑"/>
              </a:rPr>
              <a:t>考试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/>
        </p:nvSpPr>
        <p:spPr bwMode="auto">
          <a:xfrm>
            <a:off x="395288" y="3933825"/>
            <a:ext cx="8137525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sz="28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考试，是一种严格的知识水平鉴定方法。为了保证结果的公平，考场必须要求有很强的纪律约束，并且专门设有主考、监考等监督考试过程。绝对禁止任何舞弊行为。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  <p:bldP spid="11267" grpId="0" animBg="1"/>
      <p:bldP spid="11268" grpId="0" animBg="1"/>
      <p:bldP spid="11269" grpId="0" bldLvl="0" autoUpdateAnimBg="0"/>
      <p:bldP spid="11269" grpId="1" bldLvl="0" autoUpdateAnimBg="0"/>
      <p:bldP spid="11269" grpId="2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CN" sz="5400" b="1" dirty="0">
                <a:solidFill>
                  <a:srgbClr val="CC0066"/>
                </a:solidFill>
                <a:ea typeface="华文行楷" pitchFamily="2" charset="-122"/>
              </a:rPr>
              <a:t>考试中的诚信问题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Arial" pitchFamily="34" charset="0"/>
              <a:buNone/>
            </a:pPr>
            <a:r>
              <a:rPr lang="zh-CN" altLang="en-US" sz="4000" b="1" dirty="0">
                <a:ea typeface="华文中宋" pitchFamily="2" charset="-122"/>
              </a:rPr>
              <a:t>一次考试</a:t>
            </a:r>
          </a:p>
          <a:p>
            <a:pPr eaLnBrk="1" hangingPunct="1">
              <a:buClr>
                <a:schemeClr val="tx1"/>
              </a:buClr>
              <a:buFont typeface="Arial" pitchFamily="34" charset="0"/>
              <a:buNone/>
            </a:pPr>
            <a:r>
              <a:rPr lang="zh-CN" altLang="en-US" b="1" dirty="0">
                <a:ea typeface="华文中宋" pitchFamily="2" charset="-122"/>
              </a:rPr>
              <a:t>           能够考查我们</a:t>
            </a:r>
            <a:r>
              <a:rPr lang="zh-CN" altLang="en-US" sz="4000" b="1" dirty="0">
                <a:solidFill>
                  <a:srgbClr val="FF0000"/>
                </a:solidFill>
                <a:ea typeface="华文中宋" pitchFamily="2" charset="-122"/>
              </a:rPr>
              <a:t>对学科知识的识记、理解、运用、拓展能力，</a:t>
            </a:r>
          </a:p>
          <a:p>
            <a:pPr eaLnBrk="1" hangingPunct="1">
              <a:buClr>
                <a:schemeClr val="tx1"/>
              </a:buClr>
              <a:buFont typeface="Arial" pitchFamily="34" charset="0"/>
              <a:buNone/>
            </a:pPr>
            <a:r>
              <a:rPr lang="zh-CN" altLang="en-US" b="1" dirty="0">
                <a:ea typeface="华文中宋" pitchFamily="2" charset="-122"/>
              </a:rPr>
              <a:t>           还能够考验我们的</a:t>
            </a:r>
            <a:r>
              <a:rPr lang="zh-CN" altLang="en-US" sz="4000" b="1" dirty="0">
                <a:solidFill>
                  <a:srgbClr val="FF0000"/>
                </a:solidFill>
                <a:ea typeface="华文中宋" pitchFamily="2" charset="-122"/>
              </a:rPr>
              <a:t>身体素质、心理素质，</a:t>
            </a:r>
          </a:p>
          <a:p>
            <a:pPr eaLnBrk="1" hangingPunct="1">
              <a:buClr>
                <a:schemeClr val="tx1"/>
              </a:buClr>
              <a:buFont typeface="Arial" pitchFamily="34" charset="0"/>
              <a:buNone/>
            </a:pPr>
            <a:r>
              <a:rPr lang="zh-CN" altLang="en-US" b="1" dirty="0">
                <a:ea typeface="华文中宋" pitchFamily="2" charset="-122"/>
              </a:rPr>
              <a:t>           更能测试出我们的</a:t>
            </a:r>
            <a:r>
              <a:rPr lang="zh-CN" altLang="en-US" sz="4000" b="1" dirty="0">
                <a:solidFill>
                  <a:srgbClr val="FF0000"/>
                </a:solidFill>
                <a:ea typeface="华文中宋" pitchFamily="2" charset="-122"/>
              </a:rPr>
              <a:t>诚信度！</a:t>
            </a:r>
          </a:p>
          <a:p>
            <a:pPr eaLnBrk="1" hangingPunct="1">
              <a:buClr>
                <a:schemeClr val="tx1"/>
              </a:buClr>
              <a:buFont typeface="Arial" pitchFamily="34" charset="0"/>
              <a:buNone/>
            </a:pPr>
            <a:endParaRPr lang="en-US" sz="4000" b="1" dirty="0">
              <a:solidFill>
                <a:srgbClr val="FF0000"/>
              </a:solidFill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657225"/>
            <a:ext cx="8229600" cy="11430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80E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本店没有温州货</a:t>
            </a:r>
            <a:r>
              <a:rPr lang="zh-CN" altLang="en-US" b="1" dirty="0">
                <a:solidFill>
                  <a:srgbClr val="F80E08"/>
                </a:solidFill>
              </a:rPr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77950"/>
            <a:ext cx="8245475" cy="4427538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700" b="1" dirty="0"/>
              <a:t>   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700" b="1" dirty="0"/>
              <a:t>       </a:t>
            </a:r>
            <a:r>
              <a:rPr lang="zh-CN" altLang="en-US" b="1" dirty="0"/>
              <a:t>一个人靠诚信在社会上立足，一个企业、一个行业甚至是一个地区也要靠诚信在社会上立足。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zh-CN" altLang="en-US" b="1" dirty="0"/>
              <a:t>        改革开放之初，我国东南沿海的一些小厂为了赚取暴利，成批地生产假冒伪劣商品，这种现象最严重的就是温州地区，在那里一切假名牌应有尽有。时间长了，全国都知道温州货不可靠，</a:t>
            </a:r>
            <a:r>
              <a:rPr lang="zh-CN" altLang="en-US" b="1" dirty="0">
                <a:solidFill>
                  <a:srgbClr val="008000"/>
                </a:solidFill>
              </a:rPr>
              <a:t>许多商店为了表明自己的信誉，都在店门口贴上“本店没有温州货”。</a:t>
            </a:r>
            <a:r>
              <a:rPr lang="zh-CN" altLang="en-US" b="1" dirty="0"/>
              <a:t>这使温州人一下子觉醒了，这才懂得：</a:t>
            </a:r>
            <a:r>
              <a:rPr lang="zh-CN" altLang="en-US" b="1" dirty="0">
                <a:solidFill>
                  <a:srgbClr val="0000FF"/>
                </a:solidFill>
              </a:rPr>
              <a:t>要把生意做大，必须靠诚实经营，用诚信树立商业信誉和企业形象。</a:t>
            </a:r>
            <a:r>
              <a:rPr lang="zh-CN" altLang="en-US" b="1" dirty="0"/>
              <a:t>现在的温州已经不生产假货了，整个社会又开始重新接受温州生产的货品了。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7388" y="4906963"/>
            <a:ext cx="6729412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ea typeface="楷体_GB2312" pitchFamily="1" charset="-122"/>
              </a:rPr>
              <a:t>我认为：</a:t>
            </a:r>
            <a:r>
              <a:rPr lang="zh-CN" altLang="en-US" sz="2000" b="1">
                <a:solidFill>
                  <a:srgbClr val="FF0000"/>
                </a:solidFill>
                <a:ea typeface="楷体_GB2312" pitchFamily="1" charset="-122"/>
              </a:rPr>
              <a:t>做假可能在没被人识破时会得到一定的利益，可是不会长久，最终会自断前程！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63575" y="4903788"/>
            <a:ext cx="3095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b="1">
              <a:ea typeface="楷体_GB2312" pitchFamily="1" charset="-122"/>
            </a:endParaRPr>
          </a:p>
          <a:p>
            <a:endParaRPr lang="zh-CN" altLang="en-US" b="1"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ldLvl="0" autoUpdateAnimBg="0"/>
      <p:bldP spid="13314" grpId="1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未命名as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4925"/>
            <a:ext cx="9144000" cy="689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743575" y="-206375"/>
            <a:ext cx="915988" cy="42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>
                <a:ea typeface="汉仪小隶书简" pitchFamily="49" charset="-122"/>
              </a:rPr>
              <a:t>诚信：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468813" y="1143000"/>
            <a:ext cx="793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>
                <a:ea typeface="汉仪小隶书简" pitchFamily="49" charset="-122"/>
              </a:rPr>
              <a:t>诚实，守信用。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048000" y="476250"/>
            <a:ext cx="61118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ea typeface="华文新魏" pitchFamily="2" charset="-122"/>
              </a:rPr>
              <a:t>———《</a:t>
            </a:r>
            <a:r>
              <a:rPr lang="zh-CN" altLang="en-US" sz="2800">
                <a:ea typeface="华文新魏" pitchFamily="2" charset="-122"/>
              </a:rPr>
              <a:t>现代汉语词典</a:t>
            </a:r>
            <a:r>
              <a:rPr lang="en-US" sz="2800">
                <a:ea typeface="华文新魏" pitchFamily="2" charset="-122"/>
              </a:rPr>
              <a:t>》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389813" y="944563"/>
            <a:ext cx="854075" cy="515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>
                <a:latin typeface="汉仪行楷简" pitchFamily="49" charset="-122"/>
                <a:ea typeface="汉仪行楷简" pitchFamily="49" charset="-122"/>
              </a:rPr>
              <a:t>何  为  诚  信 ？</a:t>
            </a:r>
          </a:p>
        </p:txBody>
      </p:sp>
      <p:pic>
        <p:nvPicPr>
          <p:cNvPr id="14343" name="Picture 7" descr="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6400" y="5154613"/>
            <a:ext cx="7620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258888" y="836613"/>
            <a:ext cx="11588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lang="zh-CN" altLang="en-US" sz="3200" b="1"/>
              <a:t>通俗表述，就是说老实话、办老实事、做老实人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75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75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75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22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0" grpId="0" autoUpdateAnimBg="0"/>
      <p:bldP spid="14341" grpId="0" autoUpdateAnimBg="0"/>
      <p:bldP spid="14342" grpId="0" autoUpdateAnimBg="0"/>
      <p:bldP spid="1434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54175" y="2205038"/>
            <a:ext cx="7489825" cy="44910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dirty="0">
                <a:ea typeface="新宋体" pitchFamily="49" charset="-122"/>
              </a:rPr>
              <a:t>诚信是人一生当中最基本的道德观念，通俗的讲，“诚”就是不自欺，“信”就是不欺人。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endParaRPr lang="zh-CN" altLang="en-US" dirty="0">
              <a:ea typeface="新宋体" pitchFamily="49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dirty="0">
                <a:ea typeface="新宋体" pitchFamily="49" charset="-122"/>
              </a:rPr>
              <a:t>“诚实守信”是中华民族的传统美德，自古以来就有很多关于诚信的名言警句，如：“人而无信，不知其可也”“言必信，行必果”“人无信不立”以及“一言既出驷马难追”等等，这些都充分说明了诚信的重要性。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endParaRPr lang="zh-CN" altLang="en-US" dirty="0">
              <a:ea typeface="新宋体" pitchFamily="49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dirty="0">
                <a:ea typeface="新宋体" pitchFamily="49" charset="-122"/>
              </a:rPr>
              <a:t>诚信不仅可以使你获得成功，还可以让你得到别人的尊重，而缺少诚信的人生活在世上，如同一颗飘浮在空气中的尘埃，永远都不会收获公众的赞美，</a:t>
            </a:r>
          </a:p>
          <a:p>
            <a:endParaRPr lang="zh-CN" altLang="en-US" dirty="0">
              <a:ea typeface="新宋体" pitchFamily="49" charset="-122"/>
            </a:endParaRPr>
          </a:p>
        </p:txBody>
      </p:sp>
      <p:sp>
        <p:nvSpPr>
          <p:cNvPr id="15363" name="WordArt 3"/>
          <p:cNvSpPr>
            <a:spLocks noChangeArrowheads="1" noChangeShapeType="1"/>
          </p:cNvSpPr>
          <p:nvPr/>
        </p:nvSpPr>
        <p:spPr bwMode="auto">
          <a:xfrm>
            <a:off x="1943100" y="512763"/>
            <a:ext cx="6769100" cy="1187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600" b="1" kern="10" dirty="0">
                <a:ln w="12700" cmpd="sng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诚信考试</a:t>
            </a:r>
            <a:r>
              <a:rPr lang="en-US" altLang="zh-CN" sz="6600" b="1" kern="10" dirty="0">
                <a:ln w="12700" cmpd="sng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,</a:t>
            </a:r>
            <a:r>
              <a:rPr lang="zh-CN" altLang="en-US" sz="6600" b="1" kern="10" dirty="0">
                <a:ln w="12700" cmpd="sng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诚信作人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 rot="10800000" flipV="1">
            <a:off x="2359025" y="4797425"/>
            <a:ext cx="4422775" cy="434975"/>
          </a:xfrm>
          <a:prstGeom prst="ellipse">
            <a:avLst/>
          </a:prstGeom>
          <a:gradFill rotWithShape="1">
            <a:gsLst>
              <a:gs pos="0">
                <a:schemeClr val="tx1">
                  <a:alpha val="39999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1" name="未知"/>
          <p:cNvSpPr>
            <a:spLocks/>
          </p:cNvSpPr>
          <p:nvPr/>
        </p:nvSpPr>
        <p:spPr bwMode="auto">
          <a:xfrm>
            <a:off x="4576763" y="1627188"/>
            <a:ext cx="1720850" cy="2570162"/>
          </a:xfrm>
          <a:custGeom>
            <a:avLst/>
            <a:gdLst>
              <a:gd name="T0" fmla="*/ 150 w 174"/>
              <a:gd name="T1" fmla="*/ 260 h 260"/>
              <a:gd name="T2" fmla="*/ 174 w 174"/>
              <a:gd name="T3" fmla="*/ 174 h 260"/>
              <a:gd name="T4" fmla="*/ 0 w 174"/>
              <a:gd name="T5" fmla="*/ 0 h 260"/>
              <a:gd name="T6" fmla="*/ 0 w 174"/>
              <a:gd name="T7" fmla="*/ 174 h 260"/>
              <a:gd name="T8" fmla="*/ 150 w 174"/>
              <a:gd name="T9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260">
                <a:moveTo>
                  <a:pt x="150" y="260"/>
                </a:moveTo>
                <a:cubicBezTo>
                  <a:pt x="165" y="234"/>
                  <a:pt x="174" y="204"/>
                  <a:pt x="174" y="174"/>
                </a:cubicBezTo>
                <a:cubicBezTo>
                  <a:pt x="174" y="77"/>
                  <a:pt x="96" y="0"/>
                  <a:pt x="0" y="0"/>
                </a:cubicBezTo>
                <a:lnTo>
                  <a:pt x="0" y="174"/>
                </a:lnTo>
                <a:lnTo>
                  <a:pt x="150" y="26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 w="1905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未知"/>
          <p:cNvSpPr>
            <a:spLocks/>
          </p:cNvSpPr>
          <p:nvPr/>
        </p:nvSpPr>
        <p:spPr bwMode="auto">
          <a:xfrm>
            <a:off x="3078163" y="3346450"/>
            <a:ext cx="2981325" cy="1708150"/>
          </a:xfrm>
          <a:custGeom>
            <a:avLst/>
            <a:gdLst>
              <a:gd name="T0" fmla="*/ 0 w 301"/>
              <a:gd name="T1" fmla="*/ 86 h 173"/>
              <a:gd name="T2" fmla="*/ 151 w 301"/>
              <a:gd name="T3" fmla="*/ 173 h 173"/>
              <a:gd name="T4" fmla="*/ 301 w 301"/>
              <a:gd name="T5" fmla="*/ 86 h 173"/>
              <a:gd name="T6" fmla="*/ 151 w 301"/>
              <a:gd name="T7" fmla="*/ 0 h 173"/>
              <a:gd name="T8" fmla="*/ 0 w 301"/>
              <a:gd name="T9" fmla="*/ 8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173">
                <a:moveTo>
                  <a:pt x="0" y="86"/>
                </a:moveTo>
                <a:cubicBezTo>
                  <a:pt x="31" y="140"/>
                  <a:pt x="88" y="173"/>
                  <a:pt x="151" y="173"/>
                </a:cubicBezTo>
                <a:cubicBezTo>
                  <a:pt x="213" y="173"/>
                  <a:pt x="270" y="140"/>
                  <a:pt x="301" y="86"/>
                </a:cubicBezTo>
                <a:lnTo>
                  <a:pt x="151" y="0"/>
                </a:lnTo>
                <a:lnTo>
                  <a:pt x="0" y="86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5400000" scaled="1"/>
          </a:gradFill>
          <a:ln w="1905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未知"/>
          <p:cNvSpPr>
            <a:spLocks/>
          </p:cNvSpPr>
          <p:nvPr/>
        </p:nvSpPr>
        <p:spPr bwMode="auto">
          <a:xfrm>
            <a:off x="2843213" y="1628775"/>
            <a:ext cx="1730375" cy="2570163"/>
          </a:xfrm>
          <a:custGeom>
            <a:avLst/>
            <a:gdLst>
              <a:gd name="T0" fmla="*/ 174 w 175"/>
              <a:gd name="T1" fmla="*/ 0 h 260"/>
              <a:gd name="T2" fmla="*/ 1 w 175"/>
              <a:gd name="T3" fmla="*/ 173 h 260"/>
              <a:gd name="T4" fmla="*/ 24 w 175"/>
              <a:gd name="T5" fmla="*/ 260 h 260"/>
              <a:gd name="T6" fmla="*/ 175 w 175"/>
              <a:gd name="T7" fmla="*/ 174 h 260"/>
              <a:gd name="T8" fmla="*/ 174 w 175"/>
              <a:gd name="T9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260">
                <a:moveTo>
                  <a:pt x="174" y="0"/>
                </a:moveTo>
                <a:cubicBezTo>
                  <a:pt x="78" y="0"/>
                  <a:pt x="1" y="77"/>
                  <a:pt x="1" y="173"/>
                </a:cubicBezTo>
                <a:cubicBezTo>
                  <a:pt x="0" y="204"/>
                  <a:pt x="9" y="234"/>
                  <a:pt x="24" y="260"/>
                </a:cubicBezTo>
                <a:lnTo>
                  <a:pt x="175" y="174"/>
                </a:lnTo>
                <a:lnTo>
                  <a:pt x="174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5400000" scaled="1"/>
          </a:gradFill>
          <a:ln w="1905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 rot="6300000">
            <a:off x="3136900" y="3851276"/>
            <a:ext cx="388937" cy="39211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 rot="13500000">
            <a:off x="4383088" y="1722437"/>
            <a:ext cx="388938" cy="392113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 rot="20700000">
            <a:off x="5622925" y="3860800"/>
            <a:ext cx="388938" cy="392113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537" name="Group 9"/>
          <p:cNvGrpSpPr>
            <a:grpSpLocks/>
          </p:cNvGrpSpPr>
          <p:nvPr/>
        </p:nvGrpSpPr>
        <p:grpSpPr bwMode="auto">
          <a:xfrm rot="650306">
            <a:off x="3417888" y="2179638"/>
            <a:ext cx="2336800" cy="2330450"/>
            <a:chOff x="0" y="0"/>
            <a:chExt cx="1136" cy="1134"/>
          </a:xfrm>
        </p:grpSpPr>
        <p:sp>
          <p:nvSpPr>
            <p:cNvPr id="22538" name="Oval 10"/>
            <p:cNvSpPr>
              <a:spLocks noChangeArrowheads="1"/>
            </p:cNvSpPr>
            <p:nvPr/>
          </p:nvSpPr>
          <p:spPr bwMode="auto">
            <a:xfrm>
              <a:off x="0" y="0"/>
              <a:ext cx="1136" cy="113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64" y="62"/>
              <a:ext cx="1008" cy="101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2">
                    <a:alpha val="89999"/>
                  </a:schemeClr>
                </a:gs>
              </a:gsLst>
              <a:lin ang="2700000" scaled="1"/>
            </a:gradFill>
            <a:ln w="952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40" name="WordArt 12"/>
          <p:cNvSpPr>
            <a:spLocks noChangeArrowheads="1" noChangeShapeType="1"/>
          </p:cNvSpPr>
          <p:nvPr/>
        </p:nvSpPr>
        <p:spPr bwMode="auto">
          <a:xfrm rot="3536091">
            <a:off x="5360987" y="2632076"/>
            <a:ext cx="873125" cy="1460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1400" kern="10">
                <a:solidFill>
                  <a:schemeClr val="bg1"/>
                </a:solidFill>
                <a:latin typeface="黑体"/>
                <a:ea typeface="黑体"/>
              </a:rPr>
              <a:t>担心补考</a:t>
            </a:r>
          </a:p>
        </p:txBody>
      </p:sp>
      <p:sp>
        <p:nvSpPr>
          <p:cNvPr id="22541" name="WordArt 13"/>
          <p:cNvSpPr>
            <a:spLocks noChangeArrowheads="1" noChangeShapeType="1"/>
          </p:cNvSpPr>
          <p:nvPr/>
        </p:nvSpPr>
        <p:spPr bwMode="auto">
          <a:xfrm rot="18000000">
            <a:off x="2982913" y="2632075"/>
            <a:ext cx="914400" cy="2603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kern="10">
                <a:solidFill>
                  <a:schemeClr val="bg1"/>
                </a:solidFill>
                <a:latin typeface="黑体"/>
                <a:ea typeface="黑体"/>
              </a:rPr>
              <a:t>为得高分</a:t>
            </a:r>
          </a:p>
        </p:txBody>
      </p:sp>
      <p:sp>
        <p:nvSpPr>
          <p:cNvPr id="22542" name="WordArt 14"/>
          <p:cNvSpPr>
            <a:spLocks noChangeArrowheads="1" noChangeShapeType="1"/>
          </p:cNvSpPr>
          <p:nvPr/>
        </p:nvSpPr>
        <p:spPr bwMode="auto">
          <a:xfrm>
            <a:off x="4067175" y="4510088"/>
            <a:ext cx="1143000" cy="2603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Down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kern="10">
                <a:solidFill>
                  <a:schemeClr val="bg1"/>
                </a:solidFill>
                <a:latin typeface="黑体"/>
                <a:ea typeface="黑体"/>
              </a:rPr>
              <a:t>大家都作弊</a:t>
            </a:r>
          </a:p>
        </p:txBody>
      </p:sp>
      <p:sp>
        <p:nvSpPr>
          <p:cNvPr id="22543" name="未知"/>
          <p:cNvSpPr>
            <a:spLocks/>
          </p:cNvSpPr>
          <p:nvPr/>
        </p:nvSpPr>
        <p:spPr bwMode="auto">
          <a:xfrm>
            <a:off x="3708400" y="2349500"/>
            <a:ext cx="1736725" cy="835025"/>
          </a:xfrm>
          <a:custGeom>
            <a:avLst/>
            <a:gdLst>
              <a:gd name="T0" fmla="*/ 1301 w 1321"/>
              <a:gd name="T1" fmla="*/ 401 h 712"/>
              <a:gd name="T2" fmla="*/ 1317 w 1321"/>
              <a:gd name="T3" fmla="*/ 442 h 712"/>
              <a:gd name="T4" fmla="*/ 1321 w 1321"/>
              <a:gd name="T5" fmla="*/ 481 h 712"/>
              <a:gd name="T6" fmla="*/ 1315 w 1321"/>
              <a:gd name="T7" fmla="*/ 516 h 712"/>
              <a:gd name="T8" fmla="*/ 1298 w 1321"/>
              <a:gd name="T9" fmla="*/ 550 h 712"/>
              <a:gd name="T10" fmla="*/ 1272 w 1321"/>
              <a:gd name="T11" fmla="*/ 579 h 712"/>
              <a:gd name="T12" fmla="*/ 1239 w 1321"/>
              <a:gd name="T13" fmla="*/ 604 h 712"/>
              <a:gd name="T14" fmla="*/ 1196 w 1321"/>
              <a:gd name="T15" fmla="*/ 628 h 712"/>
              <a:gd name="T16" fmla="*/ 1147 w 1321"/>
              <a:gd name="T17" fmla="*/ 649 h 712"/>
              <a:gd name="T18" fmla="*/ 1092 w 1321"/>
              <a:gd name="T19" fmla="*/ 667 h 712"/>
              <a:gd name="T20" fmla="*/ 1031 w 1321"/>
              <a:gd name="T21" fmla="*/ 683 h 712"/>
              <a:gd name="T22" fmla="*/ 967 w 1321"/>
              <a:gd name="T23" fmla="*/ 694 h 712"/>
              <a:gd name="T24" fmla="*/ 896 w 1321"/>
              <a:gd name="T25" fmla="*/ 704 h 712"/>
              <a:gd name="T26" fmla="*/ 824 w 1321"/>
              <a:gd name="T27" fmla="*/ 710 h 712"/>
              <a:gd name="T28" fmla="*/ 795 w 1321"/>
              <a:gd name="T29" fmla="*/ 712 h 712"/>
              <a:gd name="T30" fmla="*/ 476 w 1321"/>
              <a:gd name="T31" fmla="*/ 712 h 712"/>
              <a:gd name="T32" fmla="*/ 472 w 1321"/>
              <a:gd name="T33" fmla="*/ 712 h 712"/>
              <a:gd name="T34" fmla="*/ 409 w 1321"/>
              <a:gd name="T35" fmla="*/ 708 h 712"/>
              <a:gd name="T36" fmla="*/ 348 w 1321"/>
              <a:gd name="T37" fmla="*/ 704 h 712"/>
              <a:gd name="T38" fmla="*/ 290 w 1321"/>
              <a:gd name="T39" fmla="*/ 696 h 712"/>
              <a:gd name="T40" fmla="*/ 235 w 1321"/>
              <a:gd name="T41" fmla="*/ 689 h 712"/>
              <a:gd name="T42" fmla="*/ 186 w 1321"/>
              <a:gd name="T43" fmla="*/ 677 h 712"/>
              <a:gd name="T44" fmla="*/ 141 w 1321"/>
              <a:gd name="T45" fmla="*/ 663 h 712"/>
              <a:gd name="T46" fmla="*/ 102 w 1321"/>
              <a:gd name="T47" fmla="*/ 648 h 712"/>
              <a:gd name="T48" fmla="*/ 67 w 1321"/>
              <a:gd name="T49" fmla="*/ 630 h 712"/>
              <a:gd name="T50" fmla="*/ 39 w 1321"/>
              <a:gd name="T51" fmla="*/ 608 h 712"/>
              <a:gd name="T52" fmla="*/ 18 w 1321"/>
              <a:gd name="T53" fmla="*/ 583 h 712"/>
              <a:gd name="T54" fmla="*/ 6 w 1321"/>
              <a:gd name="T55" fmla="*/ 554 h 712"/>
              <a:gd name="T56" fmla="*/ 0 w 1321"/>
              <a:gd name="T57" fmla="*/ 524 h 712"/>
              <a:gd name="T58" fmla="*/ 0 w 1321"/>
              <a:gd name="T59" fmla="*/ 520 h 712"/>
              <a:gd name="T60" fmla="*/ 4 w 1321"/>
              <a:gd name="T61" fmla="*/ 487 h 712"/>
              <a:gd name="T62" fmla="*/ 16 w 1321"/>
              <a:gd name="T63" fmla="*/ 446 h 712"/>
              <a:gd name="T64" fmla="*/ 51 w 1321"/>
              <a:gd name="T65" fmla="*/ 370 h 712"/>
              <a:gd name="T66" fmla="*/ 94 w 1321"/>
              <a:gd name="T67" fmla="*/ 299 h 712"/>
              <a:gd name="T68" fmla="*/ 147 w 1321"/>
              <a:gd name="T69" fmla="*/ 235 h 712"/>
              <a:gd name="T70" fmla="*/ 204 w 1321"/>
              <a:gd name="T71" fmla="*/ 176 h 712"/>
              <a:gd name="T72" fmla="*/ 270 w 1321"/>
              <a:gd name="T73" fmla="*/ 125 h 712"/>
              <a:gd name="T74" fmla="*/ 341 w 1321"/>
              <a:gd name="T75" fmla="*/ 82 h 712"/>
              <a:gd name="T76" fmla="*/ 415 w 1321"/>
              <a:gd name="T77" fmla="*/ 47 h 712"/>
              <a:gd name="T78" fmla="*/ 497 w 1321"/>
              <a:gd name="T79" fmla="*/ 21 h 712"/>
              <a:gd name="T80" fmla="*/ 581 w 1321"/>
              <a:gd name="T81" fmla="*/ 6 h 712"/>
              <a:gd name="T82" fmla="*/ 667 w 1321"/>
              <a:gd name="T83" fmla="*/ 0 h 712"/>
              <a:gd name="T84" fmla="*/ 667 w 1321"/>
              <a:gd name="T85" fmla="*/ 0 h 712"/>
              <a:gd name="T86" fmla="*/ 759 w 1321"/>
              <a:gd name="T87" fmla="*/ 6 h 712"/>
              <a:gd name="T88" fmla="*/ 847 w 1321"/>
              <a:gd name="T89" fmla="*/ 23 h 712"/>
              <a:gd name="T90" fmla="*/ 932 w 1321"/>
              <a:gd name="T91" fmla="*/ 53 h 712"/>
              <a:gd name="T92" fmla="*/ 1010 w 1321"/>
              <a:gd name="T93" fmla="*/ 90 h 712"/>
              <a:gd name="T94" fmla="*/ 1082 w 1321"/>
              <a:gd name="T95" fmla="*/ 137 h 712"/>
              <a:gd name="T96" fmla="*/ 1149 w 1321"/>
              <a:gd name="T97" fmla="*/ 194 h 712"/>
              <a:gd name="T98" fmla="*/ 1208 w 1321"/>
              <a:gd name="T99" fmla="*/ 256 h 712"/>
              <a:gd name="T100" fmla="*/ 1258 w 1321"/>
              <a:gd name="T101" fmla="*/ 325 h 712"/>
              <a:gd name="T102" fmla="*/ 1301 w 1321"/>
              <a:gd name="T103" fmla="*/ 401 h 712"/>
              <a:gd name="T104" fmla="*/ 1301 w 1321"/>
              <a:gd name="T105" fmla="*/ 401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0000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WordArt 16"/>
          <p:cNvSpPr>
            <a:spLocks noChangeArrowheads="1" noChangeShapeType="1"/>
          </p:cNvSpPr>
          <p:nvPr/>
        </p:nvSpPr>
        <p:spPr bwMode="auto">
          <a:xfrm>
            <a:off x="3779838" y="3070225"/>
            <a:ext cx="1655762" cy="5889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>
                <a:ln w="9525" cmpd="sng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考试作弊的原因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142875" y="2960688"/>
            <a:ext cx="27368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lnSpc>
                <a:spcPct val="120000"/>
              </a:lnSpc>
            </a:pPr>
            <a:r>
              <a:rPr lang="zh-CN" b="1" dirty="0"/>
              <a:t>希望能够有更高的分数，虽然自己也认真学了，但是对自己的能力没有自信心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299200" y="2420938"/>
            <a:ext cx="27368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b="1" dirty="0"/>
              <a:t>平时上课吸收率不高，担心考试不及格，因此考试作弊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4392613" y="5410200"/>
            <a:ext cx="27368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b="1" dirty="0"/>
              <a:t>大家都作弊，觉得自己如果不作弊会吃亏，因为作弊的同学考得分数可能会比自己高</a:t>
            </a:r>
          </a:p>
        </p:txBody>
      </p:sp>
      <p:pic>
        <p:nvPicPr>
          <p:cNvPr id="22548" name="Picture 20" descr="蓝色环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88350" y="6092825"/>
            <a:ext cx="387350" cy="387350"/>
          </a:xfrm>
          <a:ln/>
        </p:spPr>
      </p:pic>
      <p:sp>
        <p:nvSpPr>
          <p:cNvPr id="22549" name="WordArt 21"/>
          <p:cNvSpPr>
            <a:spLocks noChangeArrowheads="1" noChangeShapeType="1"/>
          </p:cNvSpPr>
          <p:nvPr/>
        </p:nvSpPr>
        <p:spPr bwMode="auto">
          <a:xfrm>
            <a:off x="1727200" y="404813"/>
            <a:ext cx="5219700" cy="1116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 cmpd="sng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分析考试作弊的原因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  <p:bldP spid="22532" grpId="0" animBg="1"/>
      <p:bldP spid="22533" grpId="0" animBg="1"/>
      <p:bldP spid="22544" grpId="0" animBg="1"/>
      <p:bldP spid="22545" grpId="0" bldLvl="0" autoUpdateAnimBg="0"/>
      <p:bldP spid="22545" grpId="1" bldLvl="0" autoUpdateAnimBg="0"/>
      <p:bldP spid="22545" grpId="2" bldLvl="0" autoUpdateAnimBg="0"/>
      <p:bldP spid="22545" grpId="3" bldLvl="0" autoUpdateAnimBg="0"/>
      <p:bldP spid="22545" grpId="4" bldLvl="0" autoUpdateAnimBg="0"/>
      <p:bldP spid="22545" grpId="5" bldLvl="0" autoUpdateAnimBg="0"/>
      <p:bldP spid="22545" grpId="6" bldLvl="0" autoUpdateAnimBg="0"/>
      <p:bldP spid="22546" grpId="0" bldLvl="0" autoUpdateAnimBg="0"/>
      <p:bldP spid="22546" grpId="1" bldLvl="0" autoUpdateAnimBg="0"/>
      <p:bldP spid="22547" grpId="0" bldLvl="0" autoUpdateAnimBg="0"/>
      <p:bldP spid="22547" grpId="1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3556" name="Picture 11" descr="170609_1024_768"/>
          <p:cNvPicPr>
            <a:picLocks noChangeAspect="1" noChangeArrowheads="1"/>
          </p:cNvPicPr>
          <p:nvPr/>
        </p:nvPicPr>
        <p:blipFill>
          <a:blip r:embed="rId2">
            <a:lum bright="58000" contrast="-5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2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85800" y="1066800"/>
            <a:ext cx="73787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ea typeface="微软雅黑" pitchFamily="34" charset="-122"/>
              </a:rPr>
              <a:t>大学生考试</a:t>
            </a:r>
            <a:r>
              <a:rPr lang="zh-CN" altLang="en-US" sz="3600" b="1" dirty="0">
                <a:ea typeface="微软雅黑" pitchFamily="34" charset="-122"/>
              </a:rPr>
              <a:t>作弊</a:t>
            </a:r>
            <a:r>
              <a:rPr lang="zh-CN" altLang="en-US" sz="3600" b="1" dirty="0">
                <a:solidFill>
                  <a:srgbClr val="0000FF"/>
                </a:solidFill>
                <a:ea typeface="微软雅黑" pitchFamily="34" charset="-122"/>
              </a:rPr>
              <a:t>的八大典型心理：</a:t>
            </a:r>
            <a:br>
              <a:rPr lang="zh-CN" altLang="en-US" sz="3600" b="1" dirty="0">
                <a:solidFill>
                  <a:srgbClr val="0000FF"/>
                </a:solidFill>
                <a:ea typeface="微软雅黑" pitchFamily="34" charset="-122"/>
              </a:rPr>
            </a:br>
            <a:r>
              <a:rPr lang="zh-CN" altLang="en-US" sz="3600" b="1" dirty="0">
                <a:solidFill>
                  <a:srgbClr val="0000FF"/>
                </a:solidFill>
                <a:ea typeface="微软雅黑" pitchFamily="34" charset="-122"/>
              </a:rPr>
              <a:t>  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ea typeface="微软雅黑" pitchFamily="34" charset="-122"/>
              </a:rPr>
              <a:t>       依赖心理          功利心理</a:t>
            </a:r>
            <a:br>
              <a:rPr lang="zh-CN" altLang="en-US" sz="3600" b="1" dirty="0">
                <a:solidFill>
                  <a:srgbClr val="0000FF"/>
                </a:solidFill>
                <a:ea typeface="微软雅黑" pitchFamily="34" charset="-122"/>
              </a:rPr>
            </a:br>
            <a:r>
              <a:rPr lang="zh-CN" altLang="en-US" sz="3600" b="1" dirty="0">
                <a:solidFill>
                  <a:srgbClr val="0000FF"/>
                </a:solidFill>
                <a:ea typeface="微软雅黑" pitchFamily="34" charset="-122"/>
              </a:rPr>
              <a:t>       虚荣心理          盲从心理</a:t>
            </a:r>
            <a:br>
              <a:rPr lang="zh-CN" altLang="en-US" sz="3600" b="1" dirty="0">
                <a:solidFill>
                  <a:srgbClr val="0000FF"/>
                </a:solidFill>
                <a:ea typeface="微软雅黑" pitchFamily="34" charset="-122"/>
              </a:rPr>
            </a:br>
            <a:r>
              <a:rPr lang="zh-CN" altLang="en-US" sz="3600" b="1" dirty="0">
                <a:solidFill>
                  <a:srgbClr val="0000FF"/>
                </a:solidFill>
                <a:ea typeface="微软雅黑" pitchFamily="34" charset="-122"/>
              </a:rPr>
              <a:t>       投机心理          讲义气心理</a:t>
            </a:r>
            <a:br>
              <a:rPr lang="zh-CN" altLang="en-US" sz="3600" b="1" dirty="0">
                <a:solidFill>
                  <a:srgbClr val="0000FF"/>
                </a:solidFill>
                <a:ea typeface="微软雅黑" pitchFamily="34" charset="-122"/>
              </a:rPr>
            </a:br>
            <a:r>
              <a:rPr lang="zh-CN" altLang="en-US" sz="3600" b="1" dirty="0">
                <a:solidFill>
                  <a:srgbClr val="0000FF"/>
                </a:solidFill>
                <a:ea typeface="微软雅黑" pitchFamily="34" charset="-122"/>
              </a:rPr>
              <a:t>       冒险心理          不平衡心理</a:t>
            </a:r>
            <a:br>
              <a:rPr lang="zh-CN" altLang="en-US" sz="3200" dirty="0">
                <a:solidFill>
                  <a:srgbClr val="0000FF"/>
                </a:solidFill>
              </a:rPr>
            </a:br>
            <a:endParaRPr lang="zh-CN" altLang="en-US" sz="3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ldLvl="0" autoUpdateAnimBg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生如夏花PPT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生如夏花PPT模板">
      <a:majorFont>
        <a:latin typeface="时尚中黑简体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生如夏花PPT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一PPT模板网-WWW.1PPT.COM  ">
  <a:themeElements>
    <a:clrScheme name="白色彩带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白色彩带PPT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白色彩带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白色彩带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白色彩带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白色彩带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白色彩带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白色彩带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白色彩带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白色彩带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白色彩带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白色彩带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白色彩带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白色彩带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FFFFFF"/>
      </a:accent3>
      <a:accent4>
        <a:srgbClr val="000000"/>
      </a:accent4>
      <a:accent5>
        <a:srgbClr val="BCCEBD"/>
      </a:accent5>
      <a:accent6>
        <a:srgbClr val="9FB99F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157255283</TotalTime>
  <Pages>0</Pages>
  <Words>1745</Words>
  <Characters>0</Characters>
  <Application>Microsoft Office PowerPoint</Application>
  <DocSecurity>0</DocSecurity>
  <PresentationFormat>全屏显示(4:3)</PresentationFormat>
  <Lines>0</Lines>
  <Paragraphs>95</Paragraphs>
  <Slides>14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汉仪小隶书简</vt:lpstr>
      <vt:lpstr>汉仪行楷简</vt:lpstr>
      <vt:lpstr>黑体</vt:lpstr>
      <vt:lpstr>华文琥珀</vt:lpstr>
      <vt:lpstr>华文新魏</vt:lpstr>
      <vt:lpstr>华文行楷</vt:lpstr>
      <vt:lpstr>华文中宋</vt:lpstr>
      <vt:lpstr>楷体_GB2312</vt:lpstr>
      <vt:lpstr>隶书</vt:lpstr>
      <vt:lpstr>时尚中黑简体</vt:lpstr>
      <vt:lpstr>宋体</vt:lpstr>
      <vt:lpstr>微软雅黑</vt:lpstr>
      <vt:lpstr>新宋体</vt:lpstr>
      <vt:lpstr>Arial</vt:lpstr>
      <vt:lpstr>Calibri</vt:lpstr>
      <vt:lpstr>Times New Roman</vt:lpstr>
      <vt:lpstr>Wingdings</vt:lpstr>
      <vt:lpstr>第一PPT模板网-WWW.1PPT.COM</vt:lpstr>
      <vt:lpstr>第一PPT模板网-WWW.1PPT.COM  </vt:lpstr>
      <vt:lpstr>PowerPoint 演示文稿</vt:lpstr>
      <vt:lpstr>PowerPoint 演示文稿</vt:lpstr>
      <vt:lpstr>PowerPoint 演示文稿</vt:lpstr>
      <vt:lpstr>考试中的诚信问题</vt:lpstr>
      <vt:lpstr>本店没有温州货 </vt:lpstr>
      <vt:lpstr>PowerPoint 演示文稿</vt:lpstr>
      <vt:lpstr>PowerPoint 演示文稿</vt:lpstr>
      <vt:lpstr>PowerPoint 演示文稿</vt:lpstr>
      <vt:lpstr>PowerPoint 演示文稿</vt:lpstr>
      <vt:lpstr>不诚信的考试可能会带来一些后果</vt:lpstr>
      <vt:lpstr>PowerPoint 演示文稿</vt:lpstr>
      <vt:lpstr>自古以来，读书人都是以节操为本，以诚信为基。轻院学生更应该传承民族美德，树道德之新风。学习在于点滴积累，亲手采的蜜最甜，亲自酿的酒最香。期中考试即将开始，值此本班向全体同学发出倡议：</vt:lpstr>
      <vt:lpstr>人生途中会经历无数次的考试，这其中不仅仅是考一个人的诚信度，而更多地是折射出一个更加公平、公正的社会，那就让我们从诚信考试做起吧!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cp:lastModifiedBy>HZK</cp:lastModifiedBy>
  <cp:revision>1</cp:revision>
  <cp:lastPrinted>1899-12-30T00:00:00Z</cp:lastPrinted>
  <dcterms:created xsi:type="dcterms:W3CDTF">2012-02-02T16:22:33Z</dcterms:created>
  <dcterms:modified xsi:type="dcterms:W3CDTF">2020-12-10T12:09:57Z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TC103367939990</vt:lpwstr>
  </property>
  <property fmtid="{D5CDD505-2E9C-101B-9397-08002B2CF9AE}" pid="3" name="KSOProductBuildVer">
    <vt:lpwstr>2052-9.1.0.4567</vt:lpwstr>
  </property>
</Properties>
</file>