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B5EAF-D7A7-4BCB-9E54-4A9A300AB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2ACBCA-764B-4A22-B918-1772C13D5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B70FE-FE2C-40F7-998A-08A41728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34F4C-F23B-4E1A-B7C1-850C9563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DC731-C31C-4B6E-B7E2-77D39DC8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5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09F67-04C6-4E0D-9372-596320BC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25ABEC-5592-45E6-A2A6-5647CD9ED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B598B-239A-4E3B-952B-9B7759B1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880A2-CDC8-4E52-821A-24D402F3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AC4DE-E74D-4A0F-A7FD-3F443426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02CD0D-DAD2-43D1-B376-407E024E5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476B2-F773-4D8B-8D74-7715DAF66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83401-537E-4A9D-ABE2-2FB1693F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158EF-8E8B-4807-80BB-13F426C8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985DB-EA7D-4716-A16D-6ECDB183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9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C2F2D-FD56-4975-AFBA-63BB57F3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BA110-2161-4945-9C41-1447C8CBB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6E623-004E-495B-8F12-43487610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2AAAE-F15B-403D-885B-D67E5214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9E51F-FC41-4944-805E-550F8B88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85069-68F6-4DD5-8FB2-1DC1F932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EA407-753F-4491-9E14-2FB41D37B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63E23-4D8C-4AB8-8B89-21F2DA2C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1BC9E-D24D-4AC9-AC1E-75991D0B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1E257-79F5-42AD-B92E-09B09EAB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3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1F166-CB79-49F4-BC2B-E801C2EB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311E5-A8F7-40CB-9780-8617AD328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CD691C-4507-4EBB-B400-F7C0EF01D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110162-A63E-45FE-9EDA-3F63343D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56672-9FA6-4F08-A138-42AFB29C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362EE8-2BFC-41AD-AECC-373E32DA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2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C21C6-19BC-4D09-A6E3-DAE286A1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39C7FA-9413-4278-B4FB-C23D250E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2D871D-7088-4108-B2BB-95196ED17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71136C-2407-4425-908B-34B9093BE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79E52-7E03-48A5-90EF-5FC0AD0E3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52E2AD-516C-4825-995F-D1E0AA91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66376-DBD5-45C8-82DB-E5D5DA7B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868F7A-4714-473C-96B5-E55AEB12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0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CC0DA-ACF3-4887-821B-AEB11CE2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77E2CC-5BC5-4CEE-BEAB-1149548B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413491-A1FB-4FB5-9E5B-20EB3CAA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110E88-FE54-48F7-8995-4F90E82A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67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E88881-FD83-4C41-8708-7CE61757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C33012-5A1A-4AAF-8472-579EA340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E823E6-DB35-48EB-9284-F6085D94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9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01F28-4FB3-4A78-B697-EF60147F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B8B1C-0195-4C10-A453-C8B9B167F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D8D994-B034-461C-9567-71E731AF9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CFB47-6352-4767-9486-C057320B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E81DBE-03AF-4D0F-8DAE-A9DB242E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DA46F-1833-4E05-AB72-D9190A98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7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DFB41-9AE5-4D54-BB4A-1AFFC530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E892D9-F49E-46E3-97C7-68A7FAF8B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3830B-3D62-45E9-B6BD-8F0E82F80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68ACD1-AF9F-4DF9-AD30-1DD9FF00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A54A67-F607-4725-B980-6E03DE33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2A4099-C5C2-4119-B68B-87C95875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8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24810D-5A9B-4337-B32C-3C393EE8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F5CD3-7CA8-4F04-B7E9-50D5AA1FB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8D1E0-0D83-4A53-B0CF-8669D5F2B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608DA-1D53-4CCE-A145-EF579C2C3947}" type="datetimeFigureOut">
              <a:rPr lang="ko-KR" altLang="en-US" smtClean="0"/>
              <a:t>2025-03-10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C4A9C-C987-46C9-BBB0-26E3E1DD5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71F35-C112-4B27-8966-1B0F66C3A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3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제목 1">
            <a:extLst>
              <a:ext uri="{FF2B5EF4-FFF2-40B4-BE49-F238E27FC236}">
                <a16:creationId xmlns:a16="http://schemas.microsoft.com/office/drawing/2014/main" id="{DF566DA6-E6EA-4A72-B6F3-3A424340A881}"/>
              </a:ext>
            </a:extLst>
          </p:cNvPr>
          <p:cNvSpPr txBox="1">
            <a:spLocks/>
          </p:cNvSpPr>
          <p:nvPr/>
        </p:nvSpPr>
        <p:spPr>
          <a:xfrm>
            <a:off x="319683" y="255653"/>
            <a:ext cx="4428780" cy="425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AAKR</a:t>
            </a:r>
            <a:r>
              <a:rPr lang="ko-KR" altLang="en-US" sz="2000" dirty="0"/>
              <a:t>계산과정 엑셀 전체화면 구성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0000000-0008-0000-0200-000016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800" y="5427663"/>
            <a:ext cx="3795713" cy="279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D4A082-7E8E-4F4E-8542-A1908CF13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357" y="912252"/>
            <a:ext cx="6935427" cy="586349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B0EB1D5-DD27-4A04-B3BE-C9C71FBFC077}"/>
              </a:ext>
            </a:extLst>
          </p:cNvPr>
          <p:cNvSpPr/>
          <p:nvPr/>
        </p:nvSpPr>
        <p:spPr>
          <a:xfrm>
            <a:off x="2261357" y="912252"/>
            <a:ext cx="361527" cy="74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FAF14B-56E4-4F22-9245-88FCBFB04240}"/>
              </a:ext>
            </a:extLst>
          </p:cNvPr>
          <p:cNvSpPr/>
          <p:nvPr/>
        </p:nvSpPr>
        <p:spPr>
          <a:xfrm>
            <a:off x="2261357" y="982578"/>
            <a:ext cx="672343" cy="281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5D7DC6-1942-49AD-88D4-AF14CA3B419E}"/>
              </a:ext>
            </a:extLst>
          </p:cNvPr>
          <p:cNvSpPr/>
          <p:nvPr/>
        </p:nvSpPr>
        <p:spPr>
          <a:xfrm>
            <a:off x="2933700" y="1155415"/>
            <a:ext cx="187325" cy="51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B131D1-0571-4D6F-BE8C-DDF43B6922BA}"/>
              </a:ext>
            </a:extLst>
          </p:cNvPr>
          <p:cNvSpPr/>
          <p:nvPr/>
        </p:nvSpPr>
        <p:spPr>
          <a:xfrm>
            <a:off x="2261356" y="1324450"/>
            <a:ext cx="1024769" cy="6122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6C2F01-36D2-4C57-958E-C8F35F9D7F5E}"/>
              </a:ext>
            </a:extLst>
          </p:cNvPr>
          <p:cNvSpPr/>
          <p:nvPr/>
        </p:nvSpPr>
        <p:spPr>
          <a:xfrm>
            <a:off x="2261355" y="1977986"/>
            <a:ext cx="1024769" cy="241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0CC8C1-FB71-4EB1-A037-DAF7BE3E7A38}"/>
              </a:ext>
            </a:extLst>
          </p:cNvPr>
          <p:cNvSpPr/>
          <p:nvPr/>
        </p:nvSpPr>
        <p:spPr>
          <a:xfrm>
            <a:off x="2261354" y="2384423"/>
            <a:ext cx="2443996" cy="1925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0C5449-B48F-4D8F-8AC2-E2B989AF615B}"/>
              </a:ext>
            </a:extLst>
          </p:cNvPr>
          <p:cNvSpPr/>
          <p:nvPr/>
        </p:nvSpPr>
        <p:spPr>
          <a:xfrm>
            <a:off x="2261354" y="2310086"/>
            <a:ext cx="859671" cy="74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9B05B8-B741-4829-8059-3CE5B8905528}"/>
              </a:ext>
            </a:extLst>
          </p:cNvPr>
          <p:cNvSpPr/>
          <p:nvPr/>
        </p:nvSpPr>
        <p:spPr>
          <a:xfrm>
            <a:off x="4795004" y="982578"/>
            <a:ext cx="1391484" cy="4865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4F46F2F-F484-4074-BD92-E8C98A3D157C}"/>
              </a:ext>
            </a:extLst>
          </p:cNvPr>
          <p:cNvSpPr/>
          <p:nvPr/>
        </p:nvSpPr>
        <p:spPr>
          <a:xfrm>
            <a:off x="6214229" y="982578"/>
            <a:ext cx="1158121" cy="17891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CE24D06-7950-42E7-814B-7817BCD148C8}"/>
              </a:ext>
            </a:extLst>
          </p:cNvPr>
          <p:cNvSpPr/>
          <p:nvPr/>
        </p:nvSpPr>
        <p:spPr>
          <a:xfrm>
            <a:off x="7403713" y="982578"/>
            <a:ext cx="1793071" cy="5793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2E0A1FD-F1B8-4A57-B298-2A6C04AC22D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771650" y="949421"/>
            <a:ext cx="489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BC61258-766D-4494-A801-B9AF22CFEE73}"/>
              </a:ext>
            </a:extLst>
          </p:cNvPr>
          <p:cNvCxnSpPr>
            <a:cxnSpLocks/>
          </p:cNvCxnSpPr>
          <p:nvPr/>
        </p:nvCxnSpPr>
        <p:spPr>
          <a:xfrm flipH="1">
            <a:off x="1771650" y="1148876"/>
            <a:ext cx="489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6B00C8A-D72C-47DE-97DF-19F059B37942}"/>
              </a:ext>
            </a:extLst>
          </p:cNvPr>
          <p:cNvCxnSpPr>
            <a:cxnSpLocks/>
          </p:cNvCxnSpPr>
          <p:nvPr/>
        </p:nvCxnSpPr>
        <p:spPr>
          <a:xfrm flipH="1">
            <a:off x="1771650" y="1650526"/>
            <a:ext cx="489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34C12B1-DBCC-44EA-8898-BB1D879C8981}"/>
              </a:ext>
            </a:extLst>
          </p:cNvPr>
          <p:cNvCxnSpPr>
            <a:cxnSpLocks/>
          </p:cNvCxnSpPr>
          <p:nvPr/>
        </p:nvCxnSpPr>
        <p:spPr>
          <a:xfrm flipH="1">
            <a:off x="1771647" y="2104551"/>
            <a:ext cx="489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C600500-3772-468B-8EA5-1CAB4261447E}"/>
              </a:ext>
            </a:extLst>
          </p:cNvPr>
          <p:cNvCxnSpPr>
            <a:cxnSpLocks/>
          </p:cNvCxnSpPr>
          <p:nvPr/>
        </p:nvCxnSpPr>
        <p:spPr>
          <a:xfrm flipH="1">
            <a:off x="1771647" y="2355376"/>
            <a:ext cx="489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1AAA673-695E-4110-9A7F-EADDB009D539}"/>
              </a:ext>
            </a:extLst>
          </p:cNvPr>
          <p:cNvCxnSpPr>
            <a:cxnSpLocks/>
          </p:cNvCxnSpPr>
          <p:nvPr/>
        </p:nvCxnSpPr>
        <p:spPr>
          <a:xfrm flipH="1">
            <a:off x="1771647" y="3088801"/>
            <a:ext cx="489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8F93DF6-EFA5-4AB5-82FF-DA2C90BE76C4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3053539" y="820063"/>
            <a:ext cx="309177" cy="3615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ABEB00-8CE7-4BF5-B947-2301EC79E98D}"/>
              </a:ext>
            </a:extLst>
          </p:cNvPr>
          <p:cNvCxnSpPr/>
          <p:nvPr/>
        </p:nvCxnSpPr>
        <p:spPr>
          <a:xfrm>
            <a:off x="5471358" y="5848349"/>
            <a:ext cx="0" cy="222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D823642-9C3E-4B83-AF5B-5341458A7F27}"/>
              </a:ext>
            </a:extLst>
          </p:cNvPr>
          <p:cNvCxnSpPr/>
          <p:nvPr/>
        </p:nvCxnSpPr>
        <p:spPr>
          <a:xfrm>
            <a:off x="6794500" y="2771775"/>
            <a:ext cx="0" cy="317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2242A2F-5D65-4BD0-A0BF-EC4662555F62}"/>
              </a:ext>
            </a:extLst>
          </p:cNvPr>
          <p:cNvCxnSpPr/>
          <p:nvPr/>
        </p:nvCxnSpPr>
        <p:spPr>
          <a:xfrm>
            <a:off x="9196784" y="1263650"/>
            <a:ext cx="398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56A7AF-9346-47C2-8F2F-BAE956FA2105}"/>
              </a:ext>
            </a:extLst>
          </p:cNvPr>
          <p:cNvSpPr/>
          <p:nvPr/>
        </p:nvSpPr>
        <p:spPr>
          <a:xfrm>
            <a:off x="780256" y="860588"/>
            <a:ext cx="944563" cy="16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화면 구성 표시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051303E-E194-4E05-B960-191435C763B6}"/>
              </a:ext>
            </a:extLst>
          </p:cNvPr>
          <p:cNvSpPr/>
          <p:nvPr/>
        </p:nvSpPr>
        <p:spPr>
          <a:xfrm>
            <a:off x="774700" y="1068860"/>
            <a:ext cx="944563" cy="16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전제조건 표시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8C2AB9-4A18-41AA-92C2-6477558351A0}"/>
              </a:ext>
            </a:extLst>
          </p:cNvPr>
          <p:cNvSpPr/>
          <p:nvPr/>
        </p:nvSpPr>
        <p:spPr>
          <a:xfrm>
            <a:off x="3448332" y="789389"/>
            <a:ext cx="1346672" cy="160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Kernel_band</a:t>
            </a:r>
            <a:r>
              <a:rPr lang="ko-KR" altLang="en-US" sz="800" dirty="0">
                <a:solidFill>
                  <a:schemeClr val="tx1"/>
                </a:solidFill>
              </a:rPr>
              <a:t>값 업데이트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94134B-AB99-42D4-AD1E-FB6908D42451}"/>
              </a:ext>
            </a:extLst>
          </p:cNvPr>
          <p:cNvSpPr/>
          <p:nvPr/>
        </p:nvSpPr>
        <p:spPr>
          <a:xfrm>
            <a:off x="774700" y="1570510"/>
            <a:ext cx="944563" cy="16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태그 정보확인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3BBE368-4C04-41D2-8980-9A3D73A8A9AD}"/>
              </a:ext>
            </a:extLst>
          </p:cNvPr>
          <p:cNvSpPr/>
          <p:nvPr/>
        </p:nvSpPr>
        <p:spPr>
          <a:xfrm>
            <a:off x="490538" y="2018640"/>
            <a:ext cx="1228725" cy="16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Test data(</a:t>
            </a:r>
            <a:r>
              <a:rPr lang="en-US" altLang="ko-KR" sz="700">
                <a:solidFill>
                  <a:schemeClr val="tx1"/>
                </a:solidFill>
              </a:rPr>
              <a:t>1time)</a:t>
            </a:r>
            <a:r>
              <a:rPr lang="ko-KR" altLang="en-US" sz="700" dirty="0">
                <a:solidFill>
                  <a:schemeClr val="tx1"/>
                </a:solidFill>
              </a:rPr>
              <a:t>및 </a:t>
            </a:r>
            <a:r>
              <a:rPr lang="ko-KR" altLang="en-US" sz="700" dirty="0" err="1">
                <a:solidFill>
                  <a:schemeClr val="tx1"/>
                </a:solidFill>
              </a:rPr>
              <a:t>예측값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0A98A12-F0BF-4E45-8B39-5F0DBA11C7A5}"/>
              </a:ext>
            </a:extLst>
          </p:cNvPr>
          <p:cNvSpPr/>
          <p:nvPr/>
        </p:nvSpPr>
        <p:spPr>
          <a:xfrm>
            <a:off x="554423" y="2275360"/>
            <a:ext cx="1172398" cy="16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연속형 데이터 </a:t>
            </a:r>
            <a:r>
              <a:rPr lang="ko-KR" altLang="en-US" sz="800" dirty="0" err="1">
                <a:solidFill>
                  <a:schemeClr val="tx1"/>
                </a:solidFill>
              </a:rPr>
              <a:t>표관리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F274CF66-48BD-4B57-9299-EF36195A0181}"/>
              </a:ext>
            </a:extLst>
          </p:cNvPr>
          <p:cNvSpPr/>
          <p:nvPr/>
        </p:nvSpPr>
        <p:spPr>
          <a:xfrm>
            <a:off x="554423" y="2980210"/>
            <a:ext cx="1172398" cy="16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Test data(</a:t>
            </a:r>
            <a:r>
              <a:rPr lang="ko-KR" altLang="en-US" sz="650" dirty="0">
                <a:solidFill>
                  <a:schemeClr val="tx1"/>
                </a:solidFill>
              </a:rPr>
              <a:t>연속</a:t>
            </a:r>
            <a:r>
              <a:rPr lang="en-US" altLang="ko-KR" sz="650" dirty="0">
                <a:solidFill>
                  <a:schemeClr val="tx1"/>
                </a:solidFill>
              </a:rPr>
              <a:t>)</a:t>
            </a:r>
            <a:r>
              <a:rPr lang="ko-KR" altLang="en-US" sz="650" dirty="0">
                <a:solidFill>
                  <a:schemeClr val="tx1"/>
                </a:solidFill>
              </a:rPr>
              <a:t>및 </a:t>
            </a:r>
            <a:r>
              <a:rPr lang="ko-KR" altLang="en-US" sz="650" dirty="0" err="1">
                <a:solidFill>
                  <a:schemeClr val="tx1"/>
                </a:solidFill>
              </a:rPr>
              <a:t>예측값</a:t>
            </a:r>
            <a:endParaRPr lang="ko-KR" altLang="en-US" sz="65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AF875C-02B1-448C-B4AF-8A861051871F}"/>
              </a:ext>
            </a:extLst>
          </p:cNvPr>
          <p:cNvSpPr/>
          <p:nvPr/>
        </p:nvSpPr>
        <p:spPr>
          <a:xfrm>
            <a:off x="4897040" y="6128067"/>
            <a:ext cx="1148635" cy="173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기본 </a:t>
            </a:r>
            <a:r>
              <a:rPr lang="en-US" altLang="ko-KR" sz="800" dirty="0">
                <a:solidFill>
                  <a:schemeClr val="tx1"/>
                </a:solidFill>
              </a:rPr>
              <a:t>AAKR</a:t>
            </a:r>
            <a:r>
              <a:rPr lang="ko-KR" altLang="en-US" sz="800" dirty="0">
                <a:solidFill>
                  <a:schemeClr val="tx1"/>
                </a:solidFill>
              </a:rPr>
              <a:t>계산과정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CD3D797-0F90-4FB2-9BC1-5A823BE5F436}"/>
              </a:ext>
            </a:extLst>
          </p:cNvPr>
          <p:cNvSpPr/>
          <p:nvPr/>
        </p:nvSpPr>
        <p:spPr>
          <a:xfrm>
            <a:off x="6322819" y="3172889"/>
            <a:ext cx="944563" cy="160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차분결과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CCC0652-8626-4EC7-A046-89113CE9C7B4}"/>
              </a:ext>
            </a:extLst>
          </p:cNvPr>
          <p:cNvSpPr/>
          <p:nvPr/>
        </p:nvSpPr>
        <p:spPr>
          <a:xfrm>
            <a:off x="9655151" y="1206500"/>
            <a:ext cx="1402937" cy="1178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C-Factor AAKR </a:t>
            </a:r>
            <a:r>
              <a:rPr lang="ko-KR" altLang="en-US" sz="800" dirty="0">
                <a:solidFill>
                  <a:schemeClr val="tx1"/>
                </a:solidFill>
              </a:rPr>
              <a:t>계산과정</a:t>
            </a:r>
          </a:p>
        </p:txBody>
      </p:sp>
    </p:spTree>
    <p:extLst>
      <p:ext uri="{BB962C8B-B14F-4D97-AF65-F5344CB8AC3E}">
        <p14:creationId xmlns:p14="http://schemas.microsoft.com/office/powerpoint/2010/main" val="2347526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제목 1">
            <a:extLst>
              <a:ext uri="{FF2B5EF4-FFF2-40B4-BE49-F238E27FC236}">
                <a16:creationId xmlns:a16="http://schemas.microsoft.com/office/drawing/2014/main" id="{DF566DA6-E6EA-4A72-B6F3-3A424340A881}"/>
              </a:ext>
            </a:extLst>
          </p:cNvPr>
          <p:cNvSpPr txBox="1">
            <a:spLocks/>
          </p:cNvSpPr>
          <p:nvPr/>
        </p:nvSpPr>
        <p:spPr>
          <a:xfrm>
            <a:off x="319683" y="255653"/>
            <a:ext cx="4428780" cy="425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AAKR</a:t>
            </a:r>
            <a:r>
              <a:rPr lang="ko-KR" altLang="en-US" sz="2000" dirty="0"/>
              <a:t>계산과정 엑셀 화면 구성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0000000-0008-0000-0200-000016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800" y="5427663"/>
            <a:ext cx="3795713" cy="2794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3C93FE2-0A1F-4A6B-8C41-B97D9AEBB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021" y="1785835"/>
            <a:ext cx="3952875" cy="3943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05FF21-6823-4627-BB19-1D071D89DE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47"/>
          <a:stretch/>
        </p:blipFill>
        <p:spPr>
          <a:xfrm>
            <a:off x="6096000" y="678282"/>
            <a:ext cx="2162477" cy="13927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F020B195-63CD-4118-952A-FB7F1FD73099}"/>
              </a:ext>
            </a:extLst>
          </p:cNvPr>
          <p:cNvSpPr/>
          <p:nvPr/>
        </p:nvSpPr>
        <p:spPr>
          <a:xfrm>
            <a:off x="2137785" y="1785835"/>
            <a:ext cx="1380201" cy="2851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97CF930-36C3-4FB5-985C-42C5E530428B}"/>
              </a:ext>
            </a:extLst>
          </p:cNvPr>
          <p:cNvCxnSpPr>
            <a:cxnSpLocks/>
          </p:cNvCxnSpPr>
          <p:nvPr/>
        </p:nvCxnSpPr>
        <p:spPr>
          <a:xfrm flipV="1">
            <a:off x="3517986" y="1414741"/>
            <a:ext cx="2497806" cy="5119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4A6AD53-76F6-459D-93C4-E5D0C61CE3BA}"/>
              </a:ext>
            </a:extLst>
          </p:cNvPr>
          <p:cNvSpPr/>
          <p:nvPr/>
        </p:nvSpPr>
        <p:spPr>
          <a:xfrm>
            <a:off x="8560677" y="980904"/>
            <a:ext cx="3334544" cy="804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기본 </a:t>
            </a:r>
            <a:r>
              <a:rPr lang="en-US" altLang="ko-KR" sz="800" dirty="0">
                <a:solidFill>
                  <a:schemeClr val="tx1"/>
                </a:solidFill>
              </a:rPr>
              <a:t>AAKR</a:t>
            </a:r>
            <a:r>
              <a:rPr lang="ko-KR" altLang="en-US" sz="800" dirty="0">
                <a:solidFill>
                  <a:schemeClr val="tx1"/>
                </a:solidFill>
              </a:rPr>
              <a:t>계산과정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차분결과</a:t>
            </a:r>
            <a:r>
              <a:rPr lang="en-US" altLang="ko-KR" sz="800" dirty="0">
                <a:solidFill>
                  <a:schemeClr val="tx1"/>
                </a:solidFill>
              </a:rPr>
              <a:t>, C-Factor AAKR </a:t>
            </a:r>
            <a:r>
              <a:rPr lang="ko-KR" altLang="en-US" sz="800" dirty="0">
                <a:solidFill>
                  <a:schemeClr val="tx1"/>
                </a:solidFill>
              </a:rPr>
              <a:t>계산과정이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포함되어 있으며 해당 데이터들을 숨기고 표시하는 기능을 함</a:t>
            </a: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C5295252-C834-424A-862C-92DF96632C15}"/>
              </a:ext>
            </a:extLst>
          </p:cNvPr>
          <p:cNvCxnSpPr>
            <a:cxnSpLocks/>
          </p:cNvCxnSpPr>
          <p:nvPr/>
        </p:nvCxnSpPr>
        <p:spPr>
          <a:xfrm>
            <a:off x="4668253" y="2413987"/>
            <a:ext cx="3590224" cy="3505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E4099F7-47A4-4F1C-9AE8-B3CF020DBE18}"/>
              </a:ext>
            </a:extLst>
          </p:cNvPr>
          <p:cNvSpPr/>
          <p:nvPr/>
        </p:nvSpPr>
        <p:spPr>
          <a:xfrm>
            <a:off x="8560677" y="2362021"/>
            <a:ext cx="3334544" cy="804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C-Factor </a:t>
            </a:r>
            <a:r>
              <a:rPr lang="ko-KR" altLang="en-US" sz="800" dirty="0">
                <a:solidFill>
                  <a:schemeClr val="tx1"/>
                </a:solidFill>
              </a:rPr>
              <a:t>사용여부에 대한 체크박스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체크박스 </a:t>
            </a:r>
            <a:r>
              <a:rPr lang="ko-KR" altLang="en-US" sz="800" dirty="0" err="1">
                <a:solidFill>
                  <a:schemeClr val="tx1"/>
                </a:solidFill>
              </a:rPr>
              <a:t>해제시</a:t>
            </a:r>
            <a:r>
              <a:rPr lang="ko-KR" altLang="en-US" sz="800" dirty="0">
                <a:solidFill>
                  <a:schemeClr val="tx1"/>
                </a:solidFill>
              </a:rPr>
              <a:t> 차분결과와 </a:t>
            </a:r>
            <a:r>
              <a:rPr lang="en-US" altLang="ko-KR" sz="800" dirty="0">
                <a:solidFill>
                  <a:schemeClr val="tx1"/>
                </a:solidFill>
              </a:rPr>
              <a:t>C-Factor AAKR</a:t>
            </a:r>
            <a:r>
              <a:rPr lang="ko-KR" altLang="en-US" sz="800" dirty="0">
                <a:solidFill>
                  <a:schemeClr val="tx1"/>
                </a:solidFill>
              </a:rPr>
              <a:t>계산과정이 숨겨지고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ko-KR" altLang="en-US" sz="800" dirty="0">
                <a:solidFill>
                  <a:schemeClr val="tx1"/>
                </a:solidFill>
              </a:rPr>
              <a:t>계산할 시 </a:t>
            </a:r>
            <a:r>
              <a:rPr lang="en-US" altLang="ko-KR" sz="800" dirty="0">
                <a:solidFill>
                  <a:schemeClr val="tx1"/>
                </a:solidFill>
              </a:rPr>
              <a:t>AAKR</a:t>
            </a:r>
            <a:r>
              <a:rPr lang="ko-KR" altLang="en-US" sz="800" dirty="0">
                <a:solidFill>
                  <a:schemeClr val="tx1"/>
                </a:solidFill>
              </a:rPr>
              <a:t>기본과정으로 계산이 되고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체크박스를 체크하면 </a:t>
            </a:r>
            <a:r>
              <a:rPr lang="en-US" altLang="ko-KR" sz="800" dirty="0">
                <a:solidFill>
                  <a:schemeClr val="tx1"/>
                </a:solidFill>
              </a:rPr>
              <a:t>C-Factor AAKR</a:t>
            </a:r>
            <a:r>
              <a:rPr lang="ko-KR" altLang="en-US" sz="800" dirty="0">
                <a:solidFill>
                  <a:schemeClr val="tx1"/>
                </a:solidFill>
              </a:rPr>
              <a:t>계산과정으로 계산이 됨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ACB5DE90-18C3-4E02-BE18-D05202659EFE}"/>
              </a:ext>
            </a:extLst>
          </p:cNvPr>
          <p:cNvCxnSpPr>
            <a:cxnSpLocks/>
          </p:cNvCxnSpPr>
          <p:nvPr/>
        </p:nvCxnSpPr>
        <p:spPr>
          <a:xfrm>
            <a:off x="5382126" y="2856149"/>
            <a:ext cx="2876351" cy="10982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47E554B-B52C-4803-A6F9-BE5F49B9446B}"/>
              </a:ext>
            </a:extLst>
          </p:cNvPr>
          <p:cNvSpPr/>
          <p:nvPr/>
        </p:nvSpPr>
        <p:spPr>
          <a:xfrm>
            <a:off x="8560677" y="3483080"/>
            <a:ext cx="3334544" cy="1028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기본 </a:t>
            </a:r>
            <a:r>
              <a:rPr lang="en-US" altLang="ko-KR" sz="800" dirty="0" err="1">
                <a:solidFill>
                  <a:schemeClr val="tx1"/>
                </a:solidFill>
              </a:rPr>
              <a:t>kernel_band</a:t>
            </a:r>
            <a:r>
              <a:rPr lang="ko-KR" altLang="en-US" sz="800" dirty="0">
                <a:solidFill>
                  <a:schemeClr val="tx1"/>
                </a:solidFill>
              </a:rPr>
              <a:t>의 값은 </a:t>
            </a:r>
            <a:r>
              <a:rPr lang="en-US" altLang="ko-KR" sz="800" dirty="0">
                <a:solidFill>
                  <a:schemeClr val="tx1"/>
                </a:solidFill>
              </a:rPr>
              <a:t>C5</a:t>
            </a:r>
            <a:r>
              <a:rPr lang="ko-KR" altLang="en-US" sz="800" dirty="0" err="1">
                <a:solidFill>
                  <a:schemeClr val="tx1"/>
                </a:solidFill>
              </a:rPr>
              <a:t>셀값에서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0.1</a:t>
            </a:r>
            <a:r>
              <a:rPr lang="ko-KR" altLang="en-US" sz="800" dirty="0">
                <a:solidFill>
                  <a:schemeClr val="tx1"/>
                </a:solidFill>
              </a:rPr>
              <a:t>을 </a:t>
            </a:r>
            <a:r>
              <a:rPr lang="ko-KR" altLang="en-US" sz="800" dirty="0" err="1">
                <a:solidFill>
                  <a:schemeClr val="tx1"/>
                </a:solidFill>
              </a:rPr>
              <a:t>더한값으로</a:t>
            </a:r>
            <a:r>
              <a:rPr lang="ko-KR" altLang="en-US" sz="800" dirty="0">
                <a:solidFill>
                  <a:schemeClr val="tx1"/>
                </a:solidFill>
              </a:rPr>
              <a:t> 지정 후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Sample</a:t>
            </a:r>
            <a:r>
              <a:rPr lang="ko-KR" altLang="en-US" sz="800" dirty="0">
                <a:solidFill>
                  <a:schemeClr val="tx1"/>
                </a:solidFill>
              </a:rPr>
              <a:t>데이터들로 </a:t>
            </a:r>
            <a:r>
              <a:rPr lang="en-US" altLang="ko-KR" sz="800" dirty="0">
                <a:solidFill>
                  <a:schemeClr val="tx1"/>
                </a:solidFill>
              </a:rPr>
              <a:t>Weight</a:t>
            </a:r>
            <a:r>
              <a:rPr lang="ko-KR" altLang="en-US" sz="800" dirty="0">
                <a:solidFill>
                  <a:schemeClr val="tx1"/>
                </a:solidFill>
              </a:rPr>
              <a:t>를 계산한 후 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Weight</a:t>
            </a:r>
            <a:r>
              <a:rPr lang="ko-KR" altLang="en-US" sz="800" dirty="0">
                <a:solidFill>
                  <a:schemeClr val="tx1"/>
                </a:solidFill>
              </a:rPr>
              <a:t>가 </a:t>
            </a:r>
            <a:r>
              <a:rPr lang="en-US" altLang="ko-KR" sz="800" dirty="0">
                <a:solidFill>
                  <a:schemeClr val="tx1"/>
                </a:solidFill>
              </a:rPr>
              <a:t>0</a:t>
            </a:r>
            <a:r>
              <a:rPr lang="ko-KR" altLang="en-US" sz="800" dirty="0">
                <a:solidFill>
                  <a:schemeClr val="tx1"/>
                </a:solidFill>
              </a:rPr>
              <a:t>보다 큰 값의 개수가 </a:t>
            </a:r>
            <a:r>
              <a:rPr lang="en-US" altLang="ko-KR" sz="800" dirty="0">
                <a:solidFill>
                  <a:schemeClr val="tx1"/>
                </a:solidFill>
              </a:rPr>
              <a:t>0</a:t>
            </a:r>
            <a:r>
              <a:rPr lang="ko-KR" altLang="en-US" sz="800" dirty="0">
                <a:solidFill>
                  <a:schemeClr val="tx1"/>
                </a:solidFill>
              </a:rPr>
              <a:t>개라면 </a:t>
            </a:r>
            <a:r>
              <a:rPr lang="en-US" altLang="ko-KR" sz="800" dirty="0" err="1">
                <a:solidFill>
                  <a:schemeClr val="tx1"/>
                </a:solidFill>
              </a:rPr>
              <a:t>k_b</a:t>
            </a:r>
            <a:r>
              <a:rPr lang="en-US" altLang="ko-KR" sz="800" dirty="0">
                <a:solidFill>
                  <a:schemeClr val="tx1"/>
                </a:solidFill>
              </a:rPr>
              <a:t>*1.5</a:t>
            </a:r>
            <a:r>
              <a:rPr lang="ko-KR" altLang="en-US" sz="800" dirty="0">
                <a:solidFill>
                  <a:schemeClr val="tx1"/>
                </a:solidFill>
              </a:rPr>
              <a:t>를 해서 증가시키고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2</a:t>
            </a:r>
            <a:r>
              <a:rPr lang="ko-KR" altLang="en-US" sz="800" dirty="0">
                <a:solidFill>
                  <a:schemeClr val="tx1"/>
                </a:solidFill>
              </a:rPr>
              <a:t>개 이상인 경우 </a:t>
            </a:r>
            <a:r>
              <a:rPr lang="en-US" altLang="ko-KR" sz="800" dirty="0" err="1">
                <a:solidFill>
                  <a:schemeClr val="tx1"/>
                </a:solidFill>
              </a:rPr>
              <a:t>k_b</a:t>
            </a:r>
            <a:r>
              <a:rPr lang="en-US" altLang="ko-KR" sz="800" dirty="0">
                <a:solidFill>
                  <a:schemeClr val="tx1"/>
                </a:solidFill>
              </a:rPr>
              <a:t>*0.7</a:t>
            </a:r>
            <a:r>
              <a:rPr lang="ko-KR" altLang="en-US" sz="800" dirty="0">
                <a:solidFill>
                  <a:schemeClr val="tx1"/>
                </a:solidFill>
              </a:rPr>
              <a:t>을 해서 감소시키게 한다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>
                <a:solidFill>
                  <a:schemeClr val="tx1"/>
                </a:solidFill>
              </a:rPr>
              <a:t>버튼을 </a:t>
            </a:r>
            <a:r>
              <a:rPr lang="ko-KR" altLang="en-US" sz="800" dirty="0" err="1">
                <a:solidFill>
                  <a:schemeClr val="tx1"/>
                </a:solidFill>
              </a:rPr>
              <a:t>누를때마다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>
                <a:solidFill>
                  <a:schemeClr val="tx1"/>
                </a:solidFill>
              </a:rPr>
              <a:t>weight</a:t>
            </a:r>
            <a:r>
              <a:rPr lang="ko-KR" altLang="en-US" sz="800" dirty="0">
                <a:solidFill>
                  <a:schemeClr val="tx1"/>
                </a:solidFill>
              </a:rPr>
              <a:t>를 통해 최적의 </a:t>
            </a:r>
            <a:r>
              <a:rPr lang="en-US" altLang="ko-KR" sz="800" dirty="0" err="1">
                <a:solidFill>
                  <a:schemeClr val="tx1"/>
                </a:solidFill>
              </a:rPr>
              <a:t>kernel_band</a:t>
            </a:r>
            <a:r>
              <a:rPr lang="ko-KR" altLang="en-US" sz="800" dirty="0">
                <a:solidFill>
                  <a:schemeClr val="tx1"/>
                </a:solidFill>
              </a:rPr>
              <a:t>값을 계산한다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1F9EA84-EF04-41D7-A1CC-D8FE609F59F7}"/>
              </a:ext>
            </a:extLst>
          </p:cNvPr>
          <p:cNvSpPr/>
          <p:nvPr/>
        </p:nvSpPr>
        <p:spPr>
          <a:xfrm>
            <a:off x="3986463" y="4021325"/>
            <a:ext cx="2053391" cy="213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06789ED-C811-4E3F-AD52-BCF36A74F7C9}"/>
              </a:ext>
            </a:extLst>
          </p:cNvPr>
          <p:cNvSpPr/>
          <p:nvPr/>
        </p:nvSpPr>
        <p:spPr>
          <a:xfrm>
            <a:off x="3986463" y="4267200"/>
            <a:ext cx="2053391" cy="7918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223A63F-5834-4B99-BE04-2D04347BCDC8}"/>
              </a:ext>
            </a:extLst>
          </p:cNvPr>
          <p:cNvSpPr/>
          <p:nvPr/>
        </p:nvSpPr>
        <p:spPr>
          <a:xfrm>
            <a:off x="3986463" y="2525747"/>
            <a:ext cx="681790" cy="213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7721E0-BA2A-40FD-885E-25E64AA1CD5E}"/>
              </a:ext>
            </a:extLst>
          </p:cNvPr>
          <p:cNvSpPr/>
          <p:nvPr/>
        </p:nvSpPr>
        <p:spPr>
          <a:xfrm>
            <a:off x="872895" y="2461662"/>
            <a:ext cx="982677" cy="3419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스케일링할</a:t>
            </a:r>
            <a:r>
              <a:rPr lang="ko-KR" altLang="en-US" sz="800" dirty="0">
                <a:solidFill>
                  <a:schemeClr val="tx1"/>
                </a:solidFill>
              </a:rPr>
              <a:t> 숫자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4427402-2795-443D-B320-011DE3532826}"/>
              </a:ext>
            </a:extLst>
          </p:cNvPr>
          <p:cNvSpPr/>
          <p:nvPr/>
        </p:nvSpPr>
        <p:spPr>
          <a:xfrm>
            <a:off x="83063" y="3954379"/>
            <a:ext cx="1767340" cy="328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스케일링할</a:t>
            </a:r>
            <a:r>
              <a:rPr lang="ko-KR" altLang="en-US" sz="800" dirty="0">
                <a:solidFill>
                  <a:schemeClr val="tx1"/>
                </a:solidFill>
              </a:rPr>
              <a:t> 숫자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 err="1">
                <a:solidFill>
                  <a:schemeClr val="tx1"/>
                </a:solidFill>
              </a:rPr>
              <a:t>태그별</a:t>
            </a:r>
            <a:r>
              <a:rPr lang="ko-KR" altLang="en-US" sz="800" dirty="0">
                <a:solidFill>
                  <a:schemeClr val="tx1"/>
                </a:solidFill>
              </a:rPr>
              <a:t> 차분 평균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1B2640F-3814-4C4B-8083-4CB03F7F37D5}"/>
              </a:ext>
            </a:extLst>
          </p:cNvPr>
          <p:cNvSpPr/>
          <p:nvPr/>
        </p:nvSpPr>
        <p:spPr>
          <a:xfrm>
            <a:off x="771377" y="4584143"/>
            <a:ext cx="1079026" cy="328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/>
                </a:solidFill>
              </a:rPr>
              <a:t>Sample</a:t>
            </a:r>
            <a:r>
              <a:rPr lang="ko-KR" altLang="en-US" sz="800" dirty="0">
                <a:solidFill>
                  <a:schemeClr val="tx1"/>
                </a:solidFill>
              </a:rPr>
              <a:t>데이터 정보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823877E-3501-47FA-8357-60C2F1926D73}"/>
              </a:ext>
            </a:extLst>
          </p:cNvPr>
          <p:cNvCxnSpPr>
            <a:endCxn id="59" idx="3"/>
          </p:cNvCxnSpPr>
          <p:nvPr/>
        </p:nvCxnSpPr>
        <p:spPr>
          <a:xfrm flipH="1">
            <a:off x="1855572" y="2632642"/>
            <a:ext cx="24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E94D94C-74F2-4FF6-927A-8933FD441076}"/>
              </a:ext>
            </a:extLst>
          </p:cNvPr>
          <p:cNvCxnSpPr/>
          <p:nvPr/>
        </p:nvCxnSpPr>
        <p:spPr>
          <a:xfrm flipH="1">
            <a:off x="1855572" y="4118810"/>
            <a:ext cx="24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B0DB074E-CF22-450A-936F-51B17A1CC386}"/>
              </a:ext>
            </a:extLst>
          </p:cNvPr>
          <p:cNvCxnSpPr/>
          <p:nvPr/>
        </p:nvCxnSpPr>
        <p:spPr>
          <a:xfrm flipH="1">
            <a:off x="1850403" y="4748574"/>
            <a:ext cx="24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8B5BE65-4B88-4BB1-A7E8-A8D65997BE91}"/>
              </a:ext>
            </a:extLst>
          </p:cNvPr>
          <p:cNvSpPr/>
          <p:nvPr/>
        </p:nvSpPr>
        <p:spPr>
          <a:xfrm>
            <a:off x="3986462" y="5093722"/>
            <a:ext cx="2069434" cy="61334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96B8EC8-B9B4-4BF4-BF06-316D6DB10BA7}"/>
              </a:ext>
            </a:extLst>
          </p:cNvPr>
          <p:cNvSpPr/>
          <p:nvPr/>
        </p:nvSpPr>
        <p:spPr>
          <a:xfrm>
            <a:off x="771377" y="5213906"/>
            <a:ext cx="1079026" cy="3288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예측값</a:t>
            </a:r>
            <a:r>
              <a:rPr lang="ko-KR" altLang="en-US" sz="800" dirty="0">
                <a:solidFill>
                  <a:schemeClr val="tx1"/>
                </a:solidFill>
              </a:rPr>
              <a:t> 및 지수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B7A8071-366B-4F62-A4CD-F0AFFCB697EE}"/>
              </a:ext>
            </a:extLst>
          </p:cNvPr>
          <p:cNvCxnSpPr/>
          <p:nvPr/>
        </p:nvCxnSpPr>
        <p:spPr>
          <a:xfrm flipH="1">
            <a:off x="1850403" y="5378337"/>
            <a:ext cx="2474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06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제목 1">
            <a:extLst>
              <a:ext uri="{FF2B5EF4-FFF2-40B4-BE49-F238E27FC236}">
                <a16:creationId xmlns:a16="http://schemas.microsoft.com/office/drawing/2014/main" id="{DF566DA6-E6EA-4A72-B6F3-3A424340A881}"/>
              </a:ext>
            </a:extLst>
          </p:cNvPr>
          <p:cNvSpPr txBox="1">
            <a:spLocks/>
          </p:cNvSpPr>
          <p:nvPr/>
        </p:nvSpPr>
        <p:spPr>
          <a:xfrm>
            <a:off x="319683" y="255653"/>
            <a:ext cx="4428780" cy="425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AAKR</a:t>
            </a:r>
            <a:r>
              <a:rPr lang="ko-KR" altLang="en-US" sz="2000" dirty="0"/>
              <a:t>계산과정 엑셀 화면 구성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0000000-0008-0000-0200-000016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5800" y="5427663"/>
            <a:ext cx="3795713" cy="279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98379E6-B20E-4421-BAAD-03C4B845D7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77"/>
          <a:stretch/>
        </p:blipFill>
        <p:spPr>
          <a:xfrm>
            <a:off x="5205663" y="1395771"/>
            <a:ext cx="6532543" cy="52536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8DE90F9E-94FF-4E87-ACCA-32DD449A2167}"/>
              </a:ext>
            </a:extLst>
          </p:cNvPr>
          <p:cNvSpPr/>
          <p:nvPr/>
        </p:nvSpPr>
        <p:spPr>
          <a:xfrm>
            <a:off x="5205663" y="1395771"/>
            <a:ext cx="577516" cy="128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9D6D3D-499E-4220-A390-09534BD6AE93}"/>
              </a:ext>
            </a:extLst>
          </p:cNvPr>
          <p:cNvSpPr/>
          <p:nvPr/>
        </p:nvSpPr>
        <p:spPr>
          <a:xfrm>
            <a:off x="5831307" y="1395771"/>
            <a:ext cx="954504" cy="128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88931A2-FED1-40AC-9B48-9EC4F7B5F33D}"/>
              </a:ext>
            </a:extLst>
          </p:cNvPr>
          <p:cNvSpPr/>
          <p:nvPr/>
        </p:nvSpPr>
        <p:spPr>
          <a:xfrm>
            <a:off x="6827620" y="1395771"/>
            <a:ext cx="680085" cy="128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017926D-94E6-4DA2-81A0-83E5D9D4349D}"/>
              </a:ext>
            </a:extLst>
          </p:cNvPr>
          <p:cNvSpPr/>
          <p:nvPr/>
        </p:nvSpPr>
        <p:spPr>
          <a:xfrm>
            <a:off x="698583" y="1895622"/>
            <a:ext cx="3334544" cy="895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기존의 </a:t>
            </a:r>
            <a:r>
              <a:rPr lang="en-US" altLang="ko-KR" sz="800" dirty="0">
                <a:solidFill>
                  <a:schemeClr val="tx1"/>
                </a:solidFill>
              </a:rPr>
              <a:t>Sample</a:t>
            </a:r>
            <a:r>
              <a:rPr lang="ko-KR" altLang="en-US" sz="800" dirty="0">
                <a:solidFill>
                  <a:schemeClr val="tx1"/>
                </a:solidFill>
              </a:rPr>
              <a:t>데이터의 범위내에 있는 랜덤데이터 생성 버튼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ko-KR" altLang="en-US" sz="800" dirty="0" err="1">
                <a:solidFill>
                  <a:schemeClr val="tx1"/>
                </a:solidFill>
              </a:rPr>
              <a:t>랜덤이여도</a:t>
            </a:r>
            <a:r>
              <a:rPr lang="ko-KR" altLang="en-US" sz="800" dirty="0">
                <a:solidFill>
                  <a:schemeClr val="tx1"/>
                </a:solidFill>
              </a:rPr>
              <a:t> 샘플데이터와 마찬가지로 </a:t>
            </a:r>
            <a:r>
              <a:rPr lang="ko-KR" altLang="en-US" sz="800" dirty="0" err="1">
                <a:solidFill>
                  <a:schemeClr val="tx1"/>
                </a:solidFill>
              </a:rPr>
              <a:t>데이터들간의</a:t>
            </a:r>
            <a:r>
              <a:rPr lang="ko-KR" altLang="en-US" sz="800" dirty="0">
                <a:solidFill>
                  <a:schemeClr val="tx1"/>
                </a:solidFill>
              </a:rPr>
              <a:t> 상관관계에 따라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ko-KR" altLang="en-US" sz="800" dirty="0">
                <a:solidFill>
                  <a:schemeClr val="tx1"/>
                </a:solidFill>
              </a:rPr>
              <a:t>모델의 성능이 달라질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C06322F-C18E-4911-BA7C-D9D5CAAA9A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334" r="79167" b="14137"/>
          <a:stretch/>
        </p:blipFill>
        <p:spPr>
          <a:xfrm>
            <a:off x="666499" y="1763045"/>
            <a:ext cx="823490" cy="182290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9CA601EC-5432-4FF5-97BA-A5097816E8B0}"/>
              </a:ext>
            </a:extLst>
          </p:cNvPr>
          <p:cNvSpPr/>
          <p:nvPr/>
        </p:nvSpPr>
        <p:spPr>
          <a:xfrm>
            <a:off x="698583" y="2993368"/>
            <a:ext cx="3334544" cy="804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AAKR</a:t>
            </a:r>
            <a:r>
              <a:rPr lang="ko-KR" altLang="en-US" sz="800" dirty="0">
                <a:solidFill>
                  <a:schemeClr val="tx1"/>
                </a:solidFill>
              </a:rPr>
              <a:t>계산 버튼</a:t>
            </a:r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C-Factor</a:t>
            </a:r>
            <a:r>
              <a:rPr lang="ko-KR" altLang="en-US" sz="800" dirty="0">
                <a:solidFill>
                  <a:schemeClr val="tx1"/>
                </a:solidFill>
              </a:rPr>
              <a:t>버튼 사용 여부에 따라 기본</a:t>
            </a:r>
            <a:r>
              <a:rPr lang="en-US" altLang="ko-KR" sz="800" dirty="0">
                <a:solidFill>
                  <a:schemeClr val="tx1"/>
                </a:solidFill>
              </a:rPr>
              <a:t>, C-Factor</a:t>
            </a:r>
            <a:r>
              <a:rPr lang="ko-KR" altLang="en-US" sz="800" dirty="0">
                <a:solidFill>
                  <a:schemeClr val="tx1"/>
                </a:solidFill>
              </a:rPr>
              <a:t>사용으로</a:t>
            </a:r>
            <a:br>
              <a:rPr lang="en-US" altLang="ko-KR" sz="800" dirty="0">
                <a:solidFill>
                  <a:schemeClr val="tx1"/>
                </a:solidFill>
              </a:rPr>
            </a:br>
            <a:r>
              <a:rPr lang="ko-KR" altLang="en-US" sz="800" dirty="0">
                <a:solidFill>
                  <a:schemeClr val="tx1"/>
                </a:solidFill>
              </a:rPr>
              <a:t>두가지 방식으로 값이 출력됨 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2849D77-54F1-483F-82AB-2629F18B84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959" t="43324" r="42139" b="14444"/>
          <a:stretch/>
        </p:blipFill>
        <p:spPr>
          <a:xfrm>
            <a:off x="691314" y="2906201"/>
            <a:ext cx="1379621" cy="181016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316CD95F-97EC-4DEC-8F10-7E66FBB35D91}"/>
              </a:ext>
            </a:extLst>
          </p:cNvPr>
          <p:cNvSpPr/>
          <p:nvPr/>
        </p:nvSpPr>
        <p:spPr>
          <a:xfrm>
            <a:off x="698583" y="4243347"/>
            <a:ext cx="3334544" cy="6629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예측값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</a:rPr>
              <a:t>ExpValue</a:t>
            </a:r>
            <a:r>
              <a:rPr lang="ko-KR" altLang="en-US" sz="800" dirty="0">
                <a:solidFill>
                  <a:schemeClr val="tx1"/>
                </a:solidFill>
              </a:rPr>
              <a:t>의 값들을 지우는 </a:t>
            </a:r>
            <a:r>
              <a:rPr lang="ko-KR" altLang="en-US" sz="800" dirty="0" err="1">
                <a:solidFill>
                  <a:schemeClr val="tx1"/>
                </a:solidFill>
              </a:rPr>
              <a:t>저튼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73EDA1C-474A-4D2D-8D81-5FB035D260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9484" t="46107" r="15963" b="20208"/>
          <a:stretch/>
        </p:blipFill>
        <p:spPr>
          <a:xfrm>
            <a:off x="690562" y="4151052"/>
            <a:ext cx="970547" cy="14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0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제목 1">
            <a:extLst>
              <a:ext uri="{FF2B5EF4-FFF2-40B4-BE49-F238E27FC236}">
                <a16:creationId xmlns:a16="http://schemas.microsoft.com/office/drawing/2014/main" id="{DF566DA6-E6EA-4A72-B6F3-3A424340A881}"/>
              </a:ext>
            </a:extLst>
          </p:cNvPr>
          <p:cNvSpPr txBox="1">
            <a:spLocks/>
          </p:cNvSpPr>
          <p:nvPr/>
        </p:nvSpPr>
        <p:spPr>
          <a:xfrm>
            <a:off x="319683" y="255653"/>
            <a:ext cx="4428780" cy="425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 dirty="0"/>
              <a:t>AAKR</a:t>
            </a:r>
            <a:r>
              <a:rPr lang="ko-KR" altLang="en-US" sz="2000" dirty="0"/>
              <a:t>계산과정 엑셀 화면 구성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00000000-0008-0000-0200-000016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5800" y="5427663"/>
            <a:ext cx="3795713" cy="27940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19AD656-6476-4226-9BBF-0BC5CCC2E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659" y="1002361"/>
            <a:ext cx="8247201" cy="54225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B0B2ED-5A10-45A6-BB4E-E5A79C0D3F69}"/>
              </a:ext>
            </a:extLst>
          </p:cNvPr>
          <p:cNvSpPr/>
          <p:nvPr/>
        </p:nvSpPr>
        <p:spPr>
          <a:xfrm>
            <a:off x="5872606" y="4224337"/>
            <a:ext cx="2174486" cy="1150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03C4C9-0351-4B24-9F51-32415F51871D}"/>
              </a:ext>
            </a:extLst>
          </p:cNvPr>
          <p:cNvSpPr/>
          <p:nvPr/>
        </p:nvSpPr>
        <p:spPr>
          <a:xfrm>
            <a:off x="709712" y="1328674"/>
            <a:ext cx="1774838" cy="28688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Distance </a:t>
            </a:r>
            <a:r>
              <a:rPr lang="ko-KR" altLang="en-US" sz="800" dirty="0">
                <a:solidFill>
                  <a:schemeClr val="tx1"/>
                </a:solidFill>
              </a:rPr>
              <a:t>계산식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Weight </a:t>
            </a:r>
            <a:r>
              <a:rPr lang="ko-KR" altLang="en-US" sz="800" dirty="0">
                <a:solidFill>
                  <a:schemeClr val="tx1"/>
                </a:solidFill>
              </a:rPr>
              <a:t>계산식</a:t>
            </a:r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endParaRPr lang="en-US" altLang="ko-KR" sz="800" dirty="0">
              <a:solidFill>
                <a:schemeClr val="tx1"/>
              </a:solidFill>
            </a:endParaRPr>
          </a:p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2">
                <a:extLst>
                  <a:ext uri="{FF2B5EF4-FFF2-40B4-BE49-F238E27FC236}">
                    <a16:creationId xmlns:a16="http://schemas.microsoft.com/office/drawing/2014/main" id="{00000000-0008-0000-0000-000017000000}"/>
                  </a:ext>
                </a:extLst>
              </p:cNvPr>
              <p:cNvSpPr txBox="1"/>
              <p:nvPr/>
            </p:nvSpPr>
            <p:spPr>
              <a:xfrm>
                <a:off x="719140" y="1798928"/>
                <a:ext cx="1765410" cy="8107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altLang="ko-KR" sz="1200" b="1" i="1">
                              <a:latin typeface="Cambria Math"/>
                            </a:rPr>
                            <m:t>𝒊</m:t>
                          </m:r>
                        </m:sub>
                      </m:sSub>
                      <m:r>
                        <a:rPr lang="en-US" altLang="ko-KR" sz="1200" b="1" i="1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200" b="1" i="1" baseline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altLang="ko-KR" sz="1200" b="1" i="1" baseline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lang="en-US" altLang="ko-KR" sz="1200" b="1" i="1" baseline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𝒊</m:t>
                              </m:r>
                              <m:r>
                                <a:rPr lang="en-US" altLang="ko-KR" sz="1200" b="1" i="1" baseline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en-US" altLang="ko-KR" sz="1200" b="1" i="1" baseline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𝟎</m:t>
                              </m:r>
                            </m:sub>
                            <m:sup>
                              <m:r>
                                <a:rPr lang="en-US" altLang="ko-KR" sz="1200" b="1" i="1" baseline="0">
                                  <a:solidFill>
                                    <a:schemeClr val="tx1"/>
                                  </a:solidFill>
                                  <a:effectLst/>
                                  <a:latin typeface="Cambria Math"/>
                                  <a:ea typeface="+mn-ea"/>
                                  <a:cs typeface="+mn-cs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US" altLang="ko-KR" sz="12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0" lang="en-US" altLang="ko-KR" sz="1200" b="1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200" b="1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(</m:t>
                                      </m:r>
                                      <m:r>
                                        <a:rPr kumimoji="0" lang="en-US" altLang="ko-KR" sz="1200" b="1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kumimoji="0" lang="en-US" altLang="ko-KR" sz="1200" b="1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𝒊</m:t>
                                      </m:r>
                                      <m:r>
                                        <a:rPr kumimoji="0" lang="en-US" altLang="ko-KR" sz="1200" b="1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_</m:t>
                                      </m:r>
                                      <m:r>
                                        <a:rPr kumimoji="0" lang="en-US" altLang="ko-KR" sz="1200" b="1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𝑨𝑪𝑻</m:t>
                                      </m:r>
                                    </m:sub>
                                  </m:sSub>
                                  <m:r>
                                    <a:rPr kumimoji="0" lang="en-US" altLang="ko-KR" sz="12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0" lang="en-US" altLang="ko-KR" sz="1200" b="1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ko-KR" sz="1200" b="1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kumimoji="0" lang="en-US" altLang="ko-KR" sz="1200" b="1" i="1" u="none" strike="noStrike" kern="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kumimoji="0" lang="en-US" altLang="ko-KR" sz="12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kumimoji="0" lang="en-US" altLang="ko-KR" sz="1200" b="1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sz="1050" b="1" dirty="0"/>
              </a:p>
            </p:txBody>
          </p:sp>
        </mc:Choice>
        <mc:Fallback>
          <p:sp>
            <p:nvSpPr>
              <p:cNvPr id="21" name="TextBox 22">
                <a:extLst>
                  <a:ext uri="{FF2B5EF4-FFF2-40B4-BE49-F238E27FC236}">
                    <a16:creationId xmlns:a16="http://schemas.microsoft.com/office/drawing/2014/main" id="{00000000-0008-0000-0000-000017000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40" y="1798928"/>
                <a:ext cx="1765410" cy="8107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6">
                <a:extLst>
                  <a:ext uri="{FF2B5EF4-FFF2-40B4-BE49-F238E27FC236}">
                    <a16:creationId xmlns:a16="http://schemas.microsoft.com/office/drawing/2014/main" id="{00000000-0008-0000-0000-00001B000000}"/>
                  </a:ext>
                </a:extLst>
              </p:cNvPr>
              <p:cNvSpPr txBox="1"/>
              <p:nvPr/>
            </p:nvSpPr>
            <p:spPr>
              <a:xfrm>
                <a:off x="129518" y="3265862"/>
                <a:ext cx="2935226" cy="556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b="1" i="1" spc="-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ko-KR" altLang="en-US" sz="1300" b="1" i="1" spc="-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𝝎</m:t>
                          </m:r>
                        </m:e>
                        <m:sub>
                          <m:r>
                            <a:rPr lang="en-US" altLang="ko-KR" sz="1300" b="1" i="1" spc="-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𝒏</m:t>
                          </m:r>
                        </m:sub>
                      </m:sSub>
                      <m:r>
                        <a:rPr lang="en-US" altLang="ko-KR" sz="1300" b="1" i="1" spc="-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00" b="1" i="1" spc="-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ko-KR" sz="1300" b="1" i="1" spc="-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300" b="1" i="1" spc="-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300" b="1" i="1" spc="-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  <m:r>
                                <a:rPr lang="ko-KR" altLang="en-US" sz="1300" b="1" i="1" spc="-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𝝅</m:t>
                              </m:r>
                            </m:e>
                          </m:rad>
                          <m:r>
                            <a:rPr lang="ko-KR" altLang="en-US" sz="1300" b="1" i="1" spc="-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𝓱</m:t>
                          </m:r>
                        </m:den>
                      </m:f>
                      <m:sSup>
                        <m:sSupPr>
                          <m:ctrlPr>
                            <a:rPr lang="en-US" altLang="ko-KR" sz="1300" b="1" i="1" spc="-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ko-KR" altLang="en-US" sz="1300" b="1" i="1" spc="-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𝓮</m:t>
                          </m:r>
                        </m:e>
                        <m:sup>
                          <m:r>
                            <a:rPr lang="en-US" altLang="ko-KR" sz="1300" b="1" i="1" spc="-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300" b="1" i="1" spc="-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300" b="1" i="1" spc="-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sz="1300" b="1" i="1" spc="-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sz="1300" b="1" i="1" spc="-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𝓭</m:t>
                                      </m:r>
                                    </m:e>
                                    <m:sub>
                                      <m:r>
                                        <a:rPr lang="en-US" altLang="ko-KR" sz="1300" b="1" i="1" spc="-1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ko-KR" sz="1300" b="1" i="1" spc="-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1300" b="1" i="1" spc="-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𝟐</m:t>
                              </m:r>
                              <m:sSup>
                                <m:sSupPr>
                                  <m:ctrlPr>
                                    <a:rPr lang="en-US" altLang="ko-KR" sz="1300" b="1" i="1" spc="-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300" b="1" i="1" spc="-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𝓱</m:t>
                                  </m:r>
                                </m:e>
                                <m:sup>
                                  <m:r>
                                    <a:rPr lang="en-US" altLang="ko-KR" sz="1300" b="1" i="1" spc="-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ko-KR" altLang="en-US" sz="1300"/>
              </a:p>
            </p:txBody>
          </p:sp>
        </mc:Choice>
        <mc:Fallback>
          <p:sp>
            <p:nvSpPr>
              <p:cNvPr id="22" name="TextBox 26">
                <a:extLst>
                  <a:ext uri="{FF2B5EF4-FFF2-40B4-BE49-F238E27FC236}">
                    <a16:creationId xmlns:a16="http://schemas.microsoft.com/office/drawing/2014/main" id="{00000000-0008-0000-0000-00001B000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18" y="3265862"/>
                <a:ext cx="2935226" cy="5566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BCDC9A-85A2-47D0-925F-4DCF637AFDE0}"/>
              </a:ext>
            </a:extLst>
          </p:cNvPr>
          <p:cNvSpPr/>
          <p:nvPr/>
        </p:nvSpPr>
        <p:spPr>
          <a:xfrm>
            <a:off x="6096000" y="4660610"/>
            <a:ext cx="1774838" cy="328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차분결과가 </a:t>
            </a:r>
            <a:r>
              <a:rPr lang="en-US" altLang="ko-KR" sz="800" dirty="0">
                <a:solidFill>
                  <a:schemeClr val="tx1"/>
                </a:solidFill>
              </a:rPr>
              <a:t>0</a:t>
            </a:r>
            <a:r>
              <a:rPr lang="ko-KR" altLang="en-US" sz="800" dirty="0">
                <a:solidFill>
                  <a:schemeClr val="tx1"/>
                </a:solidFill>
              </a:rPr>
              <a:t>보다 </a:t>
            </a:r>
            <a:r>
              <a:rPr lang="ko-KR" altLang="en-US" sz="800" dirty="0" err="1">
                <a:solidFill>
                  <a:schemeClr val="tx1"/>
                </a:solidFill>
              </a:rPr>
              <a:t>큰것들의</a:t>
            </a:r>
            <a:r>
              <a:rPr lang="ko-KR" altLang="en-US" sz="800" dirty="0">
                <a:solidFill>
                  <a:schemeClr val="tx1"/>
                </a:solidFill>
              </a:rPr>
              <a:t> 평균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A2655B-2E2F-49E9-AE32-A3BB3546C678}"/>
              </a:ext>
            </a:extLst>
          </p:cNvPr>
          <p:cNvSpPr/>
          <p:nvPr/>
        </p:nvSpPr>
        <p:spPr>
          <a:xfrm>
            <a:off x="6096000" y="5427663"/>
            <a:ext cx="1774838" cy="3284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Weight</a:t>
            </a:r>
            <a:r>
              <a:rPr lang="ko-KR" altLang="en-US" sz="800" dirty="0">
                <a:solidFill>
                  <a:schemeClr val="tx1"/>
                </a:solidFill>
              </a:rPr>
              <a:t>의 순위 막대그래프로 표시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45B2E2-DDE1-4C65-9864-63CF2903F439}"/>
              </a:ext>
            </a:extLst>
          </p:cNvPr>
          <p:cNvSpPr/>
          <p:nvPr/>
        </p:nvSpPr>
        <p:spPr>
          <a:xfrm>
            <a:off x="3225659" y="4625309"/>
            <a:ext cx="2575066" cy="1765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890E45-F6CE-409E-B703-B533F8D4E963}"/>
              </a:ext>
            </a:extLst>
          </p:cNvPr>
          <p:cNvSpPr/>
          <p:nvPr/>
        </p:nvSpPr>
        <p:spPr>
          <a:xfrm>
            <a:off x="8143888" y="4593559"/>
            <a:ext cx="3328972" cy="18313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33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239</Words>
  <Application>Microsoft Office PowerPoint</Application>
  <PresentationFormat>와이드스크린</PresentationFormat>
  <Paragraphs>60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jhpark</dc:creator>
  <cp:lastModifiedBy>jhpark</cp:lastModifiedBy>
  <cp:revision>31</cp:revision>
  <dcterms:created xsi:type="dcterms:W3CDTF">2025-02-10T02:11:56Z</dcterms:created>
  <dcterms:modified xsi:type="dcterms:W3CDTF">2025-03-10T05:03:18Z</dcterms:modified>
</cp:coreProperties>
</file>