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84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3B5EAF-D7A7-4BCB-9E54-4A9A300AB5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62ACBCA-764B-4A22-B918-1772C13D5A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6B70FE-FE2C-40F7-998A-08A41728E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608DA-1D53-4CCE-A145-EF579C2C3947}" type="datetimeFigureOut">
              <a:rPr lang="ko-KR" altLang="en-US" smtClean="0"/>
              <a:t>2025-03-10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134F4C-F23B-4E1A-B7C1-850C9563B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DDC731-C31C-4B6E-B7E2-77D39DC85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04D98-E5CC-4BFE-AE42-4EA5B150A3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953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E09F67-04C6-4E0D-9372-596320BC0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525ABEC-5592-45E6-A2A6-5647CD9ED5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5B598B-239A-4E3B-952B-9B7759B14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608DA-1D53-4CCE-A145-EF579C2C3947}" type="datetimeFigureOut">
              <a:rPr lang="ko-KR" altLang="en-US" smtClean="0"/>
              <a:t>2025-03-10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D880A2-CDC8-4E52-821A-24D402F35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0AC4DE-E74D-4A0F-A7FD-3F4434265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04D98-E5CC-4BFE-AE42-4EA5B150A3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69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102CD0D-DAD2-43D1-B376-407E024E57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4B476B2-F773-4D8B-8D74-7715DAF661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683401-537E-4A9D-ABE2-2FB1693F3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608DA-1D53-4CCE-A145-EF579C2C3947}" type="datetimeFigureOut">
              <a:rPr lang="ko-KR" altLang="en-US" smtClean="0"/>
              <a:t>2025-03-10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B158EF-8E8B-4807-80BB-13F426C83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8985DB-EA7D-4716-A16D-6ECDB1833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04D98-E5CC-4BFE-AE42-4EA5B150A3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594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3C2F2D-FD56-4975-AFBA-63BB57F31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7BA110-2161-4945-9C41-1447C8CBB6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56E623-004E-495B-8F12-434876102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608DA-1D53-4CCE-A145-EF579C2C3947}" type="datetimeFigureOut">
              <a:rPr lang="ko-KR" altLang="en-US" smtClean="0"/>
              <a:t>2025-03-10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92AAAE-F15B-403D-885B-D67E52142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E9E51F-FC41-4944-805E-550F8B88C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04D98-E5CC-4BFE-AE42-4EA5B150A3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780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785069-68F6-4DD5-8FB2-1DC1F932F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AEA407-753F-4491-9E14-2FB41D37B4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263E23-4D8C-4AB8-8B89-21F2DA2C8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608DA-1D53-4CCE-A145-EF579C2C3947}" type="datetimeFigureOut">
              <a:rPr lang="ko-KR" altLang="en-US" smtClean="0"/>
              <a:t>2025-03-10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F1BC9E-D24D-4AC9-AC1E-75991D0BD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F1E257-79F5-42AD-B92E-09B09EABB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04D98-E5CC-4BFE-AE42-4EA5B150A3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8733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C1F166-CB79-49F4-BC2B-E801C2EB2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6311E5-A8F7-40CB-9780-8617AD3283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ACD691C-4507-4EBB-B400-F7C0EF01D9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8110162-A63E-45FE-9EDA-3F63343DF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608DA-1D53-4CCE-A145-EF579C2C3947}" type="datetimeFigureOut">
              <a:rPr lang="ko-KR" altLang="en-US" smtClean="0"/>
              <a:t>2025-03-10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D656672-9FA6-4F08-A138-42AFB29C3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362EE8-2BFC-41AD-AECC-373E32DA0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04D98-E5CC-4BFE-AE42-4EA5B150A3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5823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0C21C6-19BC-4D09-A6E3-DAE286A1D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639C7FA-9413-4278-B4FB-C23D250EB6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82D871D-7088-4108-B2BB-95196ED172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171136C-2407-4425-908B-34B9093BEC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0B79E52-7E03-48A5-90EF-5FC0AD0E33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D52E2AD-516C-4825-995F-D1E0AA917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608DA-1D53-4CCE-A145-EF579C2C3947}" type="datetimeFigureOut">
              <a:rPr lang="ko-KR" altLang="en-US" smtClean="0"/>
              <a:t>2025-03-10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2B66376-DBD5-45C8-82DB-E5D5DA7B2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6868F7A-4714-473C-96B5-E55AEB12A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04D98-E5CC-4BFE-AE42-4EA5B150A3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8803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CCC0DA-ACF3-4887-821B-AEB11CE2C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177E2CC-5BC5-4CEE-BEAB-1149548BA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608DA-1D53-4CCE-A145-EF579C2C3947}" type="datetimeFigureOut">
              <a:rPr lang="ko-KR" altLang="en-US" smtClean="0"/>
              <a:t>2025-03-10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2413491-A1FB-4FB5-9E5B-20EB3CAA6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B110E88-FE54-48F7-8995-4F90E82A6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04D98-E5CC-4BFE-AE42-4EA5B150A3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3674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CE88881-FD83-4C41-8708-7CE617573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608DA-1D53-4CCE-A145-EF579C2C3947}" type="datetimeFigureOut">
              <a:rPr lang="ko-KR" altLang="en-US" smtClean="0"/>
              <a:t>2025-03-10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4C33012-5A1A-4AAF-8472-579EA340D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E823E6-DB35-48EB-9284-F6085D949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04D98-E5CC-4BFE-AE42-4EA5B150A3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8090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901F28-4FB3-4A78-B697-EF60147FD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5B8B1C-0195-4C10-A453-C8B9B167FF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BD8D994-B034-461C-9567-71E731AF92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8CFB47-6352-4767-9486-C057320B6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608DA-1D53-4CCE-A145-EF579C2C3947}" type="datetimeFigureOut">
              <a:rPr lang="ko-KR" altLang="en-US" smtClean="0"/>
              <a:t>2025-03-10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E81DBE-03AF-4D0F-8DAE-A9DB242EA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A7DA46F-1833-4E05-AB72-D9190A98B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04D98-E5CC-4BFE-AE42-4EA5B150A3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775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3DFB41-9AE5-4D54-BB4A-1AFFC5305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EE892D9-F49E-46E3-97C7-68A7FAF8B2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833830B-3D62-45E9-B6BD-8F0E82F809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68ACD1-AF9F-4DF9-AD30-1DD9FF00F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608DA-1D53-4CCE-A145-EF579C2C3947}" type="datetimeFigureOut">
              <a:rPr lang="ko-KR" altLang="en-US" smtClean="0"/>
              <a:t>2025-03-10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EA54A67-F607-4725-B980-6E03DE336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C2A4099-C5C2-4119-B68B-87C958750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04D98-E5CC-4BFE-AE42-4EA5B150A3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186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224810D-5A9B-4337-B32C-3C393EE8B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4F5CD3-7CA8-4F04-B7E9-50D5AA1FBA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78D1E0-0D83-4A53-B0CF-8669D5F2B3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B608DA-1D53-4CCE-A145-EF579C2C3947}" type="datetimeFigureOut">
              <a:rPr lang="ko-KR" altLang="en-US" smtClean="0"/>
              <a:t>2025-03-10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9C4A9C-C987-46C9-BBB0-26E3E1DD53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F71F35-C112-4B27-8966-1B0F66C3AD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04D98-E5CC-4BFE-AE42-4EA5B150A3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0537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제목 1">
            <a:extLst>
              <a:ext uri="{FF2B5EF4-FFF2-40B4-BE49-F238E27FC236}">
                <a16:creationId xmlns:a16="http://schemas.microsoft.com/office/drawing/2014/main" id="{DF566DA6-E6EA-4A72-B6F3-3A424340A881}"/>
              </a:ext>
            </a:extLst>
          </p:cNvPr>
          <p:cNvSpPr txBox="1">
            <a:spLocks/>
          </p:cNvSpPr>
          <p:nvPr/>
        </p:nvSpPr>
        <p:spPr>
          <a:xfrm>
            <a:off x="319683" y="486764"/>
            <a:ext cx="4428780" cy="4254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/>
              <a:t>ARIMA</a:t>
            </a:r>
            <a:r>
              <a:rPr lang="ko-KR" altLang="en-US" sz="2000" dirty="0"/>
              <a:t>계산과정 엑셀 전체화면 구성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A10BA5B-BAD5-46AA-A3E1-CF0F353344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8132"/>
          <a:stretch/>
        </p:blipFill>
        <p:spPr>
          <a:xfrm>
            <a:off x="657726" y="1094956"/>
            <a:ext cx="5165558" cy="5492722"/>
          </a:xfrm>
          <a:prstGeom prst="rect">
            <a:avLst/>
          </a:prstGeom>
        </p:spPr>
      </p:pic>
      <p:sp>
        <p:nvSpPr>
          <p:cNvPr id="55" name="제목 1">
            <a:extLst>
              <a:ext uri="{FF2B5EF4-FFF2-40B4-BE49-F238E27FC236}">
                <a16:creationId xmlns:a16="http://schemas.microsoft.com/office/drawing/2014/main" id="{80E4BB94-486A-4EB2-8627-5CD158654270}"/>
              </a:ext>
            </a:extLst>
          </p:cNvPr>
          <p:cNvSpPr txBox="1">
            <a:spLocks/>
          </p:cNvSpPr>
          <p:nvPr/>
        </p:nvSpPr>
        <p:spPr>
          <a:xfrm>
            <a:off x="5823284" y="4992808"/>
            <a:ext cx="6440905" cy="15320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400" dirty="0"/>
              <a:t>선형적변화가 있는 데이터</a:t>
            </a:r>
            <a:r>
              <a:rPr lang="en-US" altLang="ko-KR" sz="1400" dirty="0"/>
              <a:t>, </a:t>
            </a:r>
            <a:r>
              <a:rPr lang="ko-KR" altLang="en-US" sz="1400" dirty="0"/>
              <a:t>특정 패턴이 있는 데이터</a:t>
            </a:r>
            <a:r>
              <a:rPr lang="en-US" altLang="ko-KR" sz="1400" dirty="0"/>
              <a:t>,</a:t>
            </a:r>
          </a:p>
          <a:p>
            <a:r>
              <a:rPr lang="ko-KR" altLang="en-US" sz="1400" dirty="0"/>
              <a:t>비정상성 데이터로 총 </a:t>
            </a:r>
            <a:r>
              <a:rPr lang="en-US" altLang="ko-KR" sz="1400" dirty="0"/>
              <a:t>3</a:t>
            </a:r>
            <a:r>
              <a:rPr lang="ko-KR" altLang="en-US" sz="1400" dirty="0"/>
              <a:t>가지 데이터를 테스트 할 수 있음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1</a:t>
            </a:r>
            <a:r>
              <a:rPr lang="ko-KR" altLang="en-US" sz="1400" dirty="0"/>
              <a:t>번과 </a:t>
            </a:r>
            <a:r>
              <a:rPr lang="en-US" altLang="ko-KR" sz="1400" dirty="0"/>
              <a:t>2</a:t>
            </a:r>
            <a:r>
              <a:rPr lang="ko-KR" altLang="en-US" sz="1400" dirty="0"/>
              <a:t>번은 자기회귀계수를 조정하여 </a:t>
            </a:r>
            <a:br>
              <a:rPr lang="en-US" altLang="ko-KR" sz="1400" dirty="0"/>
            </a:br>
            <a:r>
              <a:rPr lang="ko-KR" altLang="en-US" sz="1400" dirty="0"/>
              <a:t>과거 </a:t>
            </a:r>
            <a:r>
              <a:rPr lang="en-US" altLang="ko-KR" sz="1400" dirty="0"/>
              <a:t>t-1, t-4</a:t>
            </a:r>
            <a:r>
              <a:rPr lang="ko-KR" altLang="en-US" sz="1400" dirty="0"/>
              <a:t>번째까지 영향을 받아 예측성능을 확인하고</a:t>
            </a:r>
            <a:endParaRPr lang="en-US" altLang="ko-KR" sz="1400" dirty="0"/>
          </a:p>
          <a:p>
            <a:r>
              <a:rPr lang="ko-KR" altLang="en-US" sz="1400" dirty="0"/>
              <a:t>하단의 테스트는 차분의 여부에 따라 달라지는 성능을 확인할 수 있음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962A43D-24B9-40F8-A2F3-BDB0DCEE60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8307460"/>
              </p:ext>
            </p:extLst>
          </p:nvPr>
        </p:nvGraphicFramePr>
        <p:xfrm>
          <a:off x="7444054" y="1094956"/>
          <a:ext cx="3119673" cy="3507720"/>
        </p:xfrm>
        <a:graphic>
          <a:graphicData uri="http://schemas.openxmlformats.org/drawingml/2006/table">
            <a:tbl>
              <a:tblPr/>
              <a:tblGrid>
                <a:gridCol w="3119673">
                  <a:extLst>
                    <a:ext uri="{9D8B030D-6E8A-4147-A177-3AD203B41FA5}">
                      <a16:colId xmlns:a16="http://schemas.microsoft.com/office/drawing/2014/main" val="759953660"/>
                    </a:ext>
                  </a:extLst>
                </a:gridCol>
              </a:tblGrid>
              <a:tr h="18461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ARIMA 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파라미터 선정과정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4949223"/>
                  </a:ext>
                </a:extLst>
              </a:tr>
              <a:tr h="295387"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  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값의 변화 확인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(p </a:t>
                      </a:r>
                      <a:r>
                        <a:rPr lang="ko-KR" alt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설정값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확인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  <a:p>
                      <a:pPr algn="l" fontAlgn="t"/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2345069"/>
                  </a:ext>
                </a:extLst>
              </a:tr>
              <a:tr h="1181548"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값이 선형적으로 변화하여 </a:t>
                      </a:r>
                      <a:r>
                        <a:rPr lang="ko-KR" alt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이전값에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영향을 많이 받는다면</a:t>
                      </a:r>
                      <a:b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 설정하여 이전의 데이터를 사용하여</a:t>
                      </a:r>
                      <a:b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다음 데이터를 잘 예측하는 계수를 구하고</a:t>
                      </a:r>
                      <a:b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주기적으로 상승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하락하는 데이터의 경우</a:t>
                      </a:r>
                      <a:b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해당패턴이 있는 </a:t>
                      </a:r>
                      <a:r>
                        <a:rPr lang="ko-KR" alt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주기수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만큼을 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 설정하여</a:t>
                      </a:r>
                      <a:b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변화되는 패턴을 학습시킨다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algn="ctr" fontAlgn="ctr"/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1059358"/>
                  </a:ext>
                </a:extLst>
              </a:tr>
              <a:tr h="295387"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 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회귀계수 확인</a:t>
                      </a:r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fontAlgn="t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34926"/>
                  </a:ext>
                </a:extLst>
              </a:tr>
              <a:tr h="40615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fontAlgn="ctr"/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189642"/>
                  </a:ext>
                </a:extLst>
              </a:tr>
              <a:tr h="270771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학습데이터를 잘 설명하는 자기회귀계수와 </a:t>
                      </a:r>
                      <a:r>
                        <a:rPr lang="ko-KR" altLang="en-US" sz="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상수항</a:t>
                      </a:r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구하기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t"/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6553621"/>
                  </a:ext>
                </a:extLst>
              </a:tr>
              <a:tr h="283079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 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데이터의 정상성 확인하기</a:t>
                      </a:r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fontAlgn="ctr"/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6194209"/>
                  </a:ext>
                </a:extLst>
              </a:tr>
              <a:tr h="590774">
                <a:tc>
                  <a:txBody>
                    <a:bodyPr/>
                    <a:lstStyle/>
                    <a:p>
                      <a:pPr algn="ctr" fontAlgn="t"/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t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만약 데이터가 비정상성을 띄고 있다면</a:t>
                      </a:r>
                      <a:b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차분을 통해 계절성과 추세를 제거한 후 예측을 진행</a:t>
                      </a:r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t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2648992"/>
                  </a:ext>
                </a:extLst>
              </a:tr>
            </a:tbl>
          </a:graphicData>
        </a:graphic>
      </p:graphicFrame>
      <p:pic>
        <p:nvPicPr>
          <p:cNvPr id="58" name="그림 57">
            <a:extLst>
              <a:ext uri="{FF2B5EF4-FFF2-40B4-BE49-F238E27FC236}">
                <a16:creationId xmlns:a16="http://schemas.microsoft.com/office/drawing/2014/main" id="{00000000-0008-0000-0200-000016000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75800" y="5427663"/>
            <a:ext cx="3795713" cy="279400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id="{00000000-0008-0000-0200-000016000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1184" y="3171271"/>
            <a:ext cx="2885411" cy="212804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2991B0E0-1BA2-4208-B168-97DC292D4F62}"/>
              </a:ext>
            </a:extLst>
          </p:cNvPr>
          <p:cNvSpPr/>
          <p:nvPr/>
        </p:nvSpPr>
        <p:spPr>
          <a:xfrm>
            <a:off x="280736" y="994611"/>
            <a:ext cx="5767653" cy="56869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7526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제목 1">
            <a:extLst>
              <a:ext uri="{FF2B5EF4-FFF2-40B4-BE49-F238E27FC236}">
                <a16:creationId xmlns:a16="http://schemas.microsoft.com/office/drawing/2014/main" id="{DF566DA6-E6EA-4A72-B6F3-3A424340A881}"/>
              </a:ext>
            </a:extLst>
          </p:cNvPr>
          <p:cNvSpPr txBox="1">
            <a:spLocks/>
          </p:cNvSpPr>
          <p:nvPr/>
        </p:nvSpPr>
        <p:spPr>
          <a:xfrm>
            <a:off x="319683" y="486764"/>
            <a:ext cx="3803138" cy="4254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/>
              <a:t>ARIMA</a:t>
            </a:r>
            <a:r>
              <a:rPr lang="ko-KR" altLang="en-US" sz="2000" dirty="0"/>
              <a:t>계산과정 </a:t>
            </a:r>
            <a:r>
              <a:rPr lang="en-US" altLang="ko-KR" sz="2000" dirty="0"/>
              <a:t>P</a:t>
            </a:r>
            <a:r>
              <a:rPr lang="ko-KR" altLang="en-US" sz="2000" dirty="0"/>
              <a:t>에 따른 예측</a:t>
            </a:r>
          </a:p>
        </p:txBody>
      </p:sp>
      <p:pic>
        <p:nvPicPr>
          <p:cNvPr id="58" name="그림 57">
            <a:extLst>
              <a:ext uri="{FF2B5EF4-FFF2-40B4-BE49-F238E27FC236}">
                <a16:creationId xmlns:a16="http://schemas.microsoft.com/office/drawing/2014/main" id="{00000000-0008-0000-0200-000016000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75800" y="5427663"/>
            <a:ext cx="3795713" cy="279400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32B3A3F2-A55E-4575-ADC5-28BE83ADF5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0286" y="1233762"/>
            <a:ext cx="8771428" cy="4390476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9AAA4B50-1669-4F95-8CAB-0EA7EBD11FE8}"/>
              </a:ext>
            </a:extLst>
          </p:cNvPr>
          <p:cNvSpPr/>
          <p:nvPr/>
        </p:nvSpPr>
        <p:spPr>
          <a:xfrm>
            <a:off x="3858126" y="2181726"/>
            <a:ext cx="890337" cy="3368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308ACAF-543E-48C5-9C05-EF925FB87F4E}"/>
              </a:ext>
            </a:extLst>
          </p:cNvPr>
          <p:cNvSpPr/>
          <p:nvPr/>
        </p:nvSpPr>
        <p:spPr>
          <a:xfrm>
            <a:off x="9310000" y="2181726"/>
            <a:ext cx="1171714" cy="3368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16308BC2-84FC-4FCA-9A90-DFFC5ABDB125}"/>
              </a:ext>
            </a:extLst>
          </p:cNvPr>
          <p:cNvSpPr txBox="1">
            <a:spLocks/>
          </p:cNvSpPr>
          <p:nvPr/>
        </p:nvSpPr>
        <p:spPr>
          <a:xfrm>
            <a:off x="2743201" y="5707062"/>
            <a:ext cx="6440905" cy="10046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400" dirty="0"/>
              <a:t>버튼을 눌러 해당 파라미터를 테스트할 랜덤 데이터를 생성</a:t>
            </a:r>
            <a:endParaRPr lang="en-US" altLang="ko-KR" sz="1400" dirty="0"/>
          </a:p>
          <a:p>
            <a:r>
              <a:rPr lang="en-US" altLang="ko-KR" sz="1400" dirty="0"/>
              <a:t>Y</a:t>
            </a:r>
            <a:r>
              <a:rPr lang="ko-KR" altLang="en-US" sz="1400" dirty="0"/>
              <a:t> </a:t>
            </a:r>
            <a:r>
              <a:rPr lang="en-US" altLang="ko-KR" sz="1400" dirty="0"/>
              <a:t>~</a:t>
            </a:r>
            <a:r>
              <a:rPr lang="ko-KR" altLang="en-US" sz="1400" dirty="0"/>
              <a:t> </a:t>
            </a:r>
            <a:r>
              <a:rPr lang="en-US" altLang="ko-KR" sz="1400" dirty="0"/>
              <a:t>Y(t-n)</a:t>
            </a:r>
            <a:r>
              <a:rPr lang="ko-KR" altLang="en-US" sz="1400" dirty="0"/>
              <a:t>값</a:t>
            </a:r>
            <a:r>
              <a:rPr lang="en-US" altLang="ko-KR" sz="1400" dirty="0"/>
              <a:t>(</a:t>
            </a:r>
            <a:r>
              <a:rPr lang="ko-KR" altLang="en-US" sz="1400" dirty="0"/>
              <a:t>검은색 박스</a:t>
            </a:r>
            <a:r>
              <a:rPr lang="en-US" altLang="ko-KR" sz="1400" dirty="0"/>
              <a:t>)</a:t>
            </a:r>
            <a:r>
              <a:rPr lang="ko-KR" altLang="en-US" sz="1400" dirty="0"/>
              <a:t>을 이용해 상수 및 자기회귀계수 확인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이후 </a:t>
            </a:r>
            <a:r>
              <a:rPr lang="ko-KR" altLang="en-US" sz="1400" dirty="0" err="1"/>
              <a:t>실제값과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예측값의</a:t>
            </a:r>
            <a:r>
              <a:rPr lang="ko-KR" altLang="en-US" sz="1400" dirty="0"/>
              <a:t> 트렌드로 성능확인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55F8D6F-C1D1-42FC-9936-F187B8D0AD0F}"/>
              </a:ext>
            </a:extLst>
          </p:cNvPr>
          <p:cNvSpPr/>
          <p:nvPr/>
        </p:nvSpPr>
        <p:spPr>
          <a:xfrm>
            <a:off x="2165684" y="1957137"/>
            <a:ext cx="946484" cy="1034716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A59DE67-A0EB-438E-80B7-7D0DCDA9FECE}"/>
              </a:ext>
            </a:extLst>
          </p:cNvPr>
          <p:cNvSpPr/>
          <p:nvPr/>
        </p:nvSpPr>
        <p:spPr>
          <a:xfrm>
            <a:off x="5890562" y="2286000"/>
            <a:ext cx="1913922" cy="705853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2C919EC-BD5C-4094-8FDB-96ABFCA38A78}"/>
              </a:ext>
            </a:extLst>
          </p:cNvPr>
          <p:cNvSpPr/>
          <p:nvPr/>
        </p:nvSpPr>
        <p:spPr>
          <a:xfrm>
            <a:off x="3858126" y="1716505"/>
            <a:ext cx="890337" cy="240632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C092611-37CD-40F6-86B9-087286FBA367}"/>
              </a:ext>
            </a:extLst>
          </p:cNvPr>
          <p:cNvSpPr/>
          <p:nvPr/>
        </p:nvSpPr>
        <p:spPr>
          <a:xfrm>
            <a:off x="8567792" y="1716506"/>
            <a:ext cx="1913922" cy="240632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6FFFCE3D-FDB2-449D-9C95-E6F4732B0358}"/>
              </a:ext>
            </a:extLst>
          </p:cNvPr>
          <p:cNvCxnSpPr>
            <a:cxnSpLocks/>
          </p:cNvCxnSpPr>
          <p:nvPr/>
        </p:nvCxnSpPr>
        <p:spPr>
          <a:xfrm flipV="1">
            <a:off x="3224463" y="1828800"/>
            <a:ext cx="561474" cy="457200"/>
          </a:xfrm>
          <a:prstGeom prst="bentConnector3">
            <a:avLst>
              <a:gd name="adj1" fmla="val 50000"/>
            </a:avLst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F1F2A91C-89BC-43A8-A06D-672D3F96FDD2}"/>
              </a:ext>
            </a:extLst>
          </p:cNvPr>
          <p:cNvCxnSpPr>
            <a:cxnSpLocks/>
          </p:cNvCxnSpPr>
          <p:nvPr/>
        </p:nvCxnSpPr>
        <p:spPr>
          <a:xfrm flipV="1">
            <a:off x="7894023" y="1844843"/>
            <a:ext cx="561474" cy="505325"/>
          </a:xfrm>
          <a:prstGeom prst="bentConnector3">
            <a:avLst>
              <a:gd name="adj1" fmla="val 50000"/>
            </a:avLst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1856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그림 57">
            <a:extLst>
              <a:ext uri="{FF2B5EF4-FFF2-40B4-BE49-F238E27FC236}">
                <a16:creationId xmlns:a16="http://schemas.microsoft.com/office/drawing/2014/main" id="{00000000-0008-0000-0200-000016000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75800" y="5427663"/>
            <a:ext cx="3795713" cy="279400"/>
          </a:xfrm>
          <a:prstGeom prst="rect">
            <a:avLst/>
          </a:prstGeom>
        </p:spPr>
      </p:pic>
      <p:sp>
        <p:nvSpPr>
          <p:cNvPr id="12" name="제목 1">
            <a:extLst>
              <a:ext uri="{FF2B5EF4-FFF2-40B4-BE49-F238E27FC236}">
                <a16:creationId xmlns:a16="http://schemas.microsoft.com/office/drawing/2014/main" id="{16308BC2-84FC-4FCA-9A90-DFFC5ABDB125}"/>
              </a:ext>
            </a:extLst>
          </p:cNvPr>
          <p:cNvSpPr txBox="1">
            <a:spLocks/>
          </p:cNvSpPr>
          <p:nvPr/>
        </p:nvSpPr>
        <p:spPr>
          <a:xfrm>
            <a:off x="2743201" y="5707062"/>
            <a:ext cx="6440905" cy="10046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400" dirty="0"/>
              <a:t>버튼을 눌러 동일한 비정상성 데이터 추가</a:t>
            </a:r>
            <a:endParaRPr lang="en-US" altLang="ko-KR" sz="1400" dirty="0"/>
          </a:p>
          <a:p>
            <a:r>
              <a:rPr lang="ko-KR" altLang="en-US" sz="1400" dirty="0"/>
              <a:t>좌측에는 차분없이 기본적인 자기회귀계수를 사용하여 예측을 진행하고</a:t>
            </a:r>
            <a:endParaRPr lang="en-US" altLang="ko-KR" sz="1400" dirty="0"/>
          </a:p>
          <a:p>
            <a:r>
              <a:rPr lang="ko-KR" altLang="en-US" sz="1400" dirty="0"/>
              <a:t>우측에는 한단계 차분을 진행한 후 자기회귀계수를 사용하여 예측을 진행하여  차분적용 여부에 따른 성능을 비교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A84B3D4-CCE4-421D-813D-1182CECC1C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1238" y="1243285"/>
            <a:ext cx="8009524" cy="4371429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9AAA4B50-1669-4F95-8CAB-0EA7EBD11FE8}"/>
              </a:ext>
            </a:extLst>
          </p:cNvPr>
          <p:cNvSpPr/>
          <p:nvPr/>
        </p:nvSpPr>
        <p:spPr>
          <a:xfrm>
            <a:off x="5494421" y="1933073"/>
            <a:ext cx="786063" cy="3368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156BC6A1-A383-4D86-8A92-F75ECF7A9C44}"/>
              </a:ext>
            </a:extLst>
          </p:cNvPr>
          <p:cNvSpPr txBox="1">
            <a:spLocks/>
          </p:cNvSpPr>
          <p:nvPr/>
        </p:nvSpPr>
        <p:spPr>
          <a:xfrm>
            <a:off x="319682" y="486764"/>
            <a:ext cx="4099917" cy="4254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/>
              <a:t>ARIMA</a:t>
            </a:r>
            <a:r>
              <a:rPr lang="ko-KR" altLang="en-US" sz="2000" dirty="0"/>
              <a:t>계산과정 차분에 따른 예측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A684CD5-DBBA-4ED0-857E-1304A4ADEB1D}"/>
              </a:ext>
            </a:extLst>
          </p:cNvPr>
          <p:cNvSpPr/>
          <p:nvPr/>
        </p:nvSpPr>
        <p:spPr>
          <a:xfrm>
            <a:off x="2558715" y="1941094"/>
            <a:ext cx="946484" cy="1034716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2D363F9-83D3-4E2A-86B8-834E1FB2F34E}"/>
              </a:ext>
            </a:extLst>
          </p:cNvPr>
          <p:cNvSpPr/>
          <p:nvPr/>
        </p:nvSpPr>
        <p:spPr>
          <a:xfrm>
            <a:off x="4251157" y="1700462"/>
            <a:ext cx="890337" cy="240632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D4E4EDC5-DC0E-42FE-93E9-2EFE11F47ADE}"/>
              </a:ext>
            </a:extLst>
          </p:cNvPr>
          <p:cNvCxnSpPr>
            <a:cxnSpLocks/>
          </p:cNvCxnSpPr>
          <p:nvPr/>
        </p:nvCxnSpPr>
        <p:spPr>
          <a:xfrm flipV="1">
            <a:off x="3617494" y="1812757"/>
            <a:ext cx="561474" cy="457200"/>
          </a:xfrm>
          <a:prstGeom prst="bentConnector3">
            <a:avLst>
              <a:gd name="adj1" fmla="val 50000"/>
            </a:avLst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FAA058C-4C59-40FC-9FBE-1E3452378851}"/>
              </a:ext>
            </a:extLst>
          </p:cNvPr>
          <p:cNvSpPr/>
          <p:nvPr/>
        </p:nvSpPr>
        <p:spPr>
          <a:xfrm>
            <a:off x="7437771" y="2041357"/>
            <a:ext cx="727661" cy="1034716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1381B5D-E33C-4A68-91E6-159926B6DD22}"/>
              </a:ext>
            </a:extLst>
          </p:cNvPr>
          <p:cNvSpPr/>
          <p:nvPr/>
        </p:nvSpPr>
        <p:spPr>
          <a:xfrm>
            <a:off x="9320463" y="1700462"/>
            <a:ext cx="780299" cy="240632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09466C08-9314-4602-80C4-FFCA22488E89}"/>
              </a:ext>
            </a:extLst>
          </p:cNvPr>
          <p:cNvCxnSpPr>
            <a:cxnSpLocks/>
          </p:cNvCxnSpPr>
          <p:nvPr/>
        </p:nvCxnSpPr>
        <p:spPr>
          <a:xfrm flipV="1">
            <a:off x="8554953" y="1812757"/>
            <a:ext cx="727661" cy="705854"/>
          </a:xfrm>
          <a:prstGeom prst="bentConnector3">
            <a:avLst>
              <a:gd name="adj1" fmla="val 50000"/>
            </a:avLst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1122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</TotalTime>
  <Words>206</Words>
  <Application>Microsoft Office PowerPoint</Application>
  <PresentationFormat>와이드스크린</PresentationFormat>
  <Paragraphs>25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jhpark</dc:creator>
  <cp:lastModifiedBy>jhpark</cp:lastModifiedBy>
  <cp:revision>24</cp:revision>
  <dcterms:created xsi:type="dcterms:W3CDTF">2025-02-10T02:11:56Z</dcterms:created>
  <dcterms:modified xsi:type="dcterms:W3CDTF">2025-03-10T02:11:14Z</dcterms:modified>
</cp:coreProperties>
</file>