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64B"/>
    <a:srgbClr val="272C40"/>
    <a:srgbClr val="313756"/>
    <a:srgbClr val="2A2C42"/>
    <a:srgbClr val="FFFFFF"/>
    <a:srgbClr val="383A50"/>
    <a:srgbClr val="476983"/>
    <a:srgbClr val="9B9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3C7D-CC7E-44EF-A305-91FC5D88D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91910-1618-4C29-A195-1279A8264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0FA9B-64A5-469D-9073-E8030F77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B9528-AC8E-4C7B-A252-63B21374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5C765-E871-46A5-93E7-D9E3C8E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9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44B98-19F2-49C8-95FC-A3BE42C7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AC9BE-FCB9-4C6F-A93B-D8053852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6E975-BB77-48B4-A069-C2F515B8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02A33-BAE5-4E80-9AFE-B0A2BA75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A7C77-5323-4D80-BD81-759F4285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DFCC7A-9EA4-428F-BBBE-DA248E5EA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758F6-F405-4F5D-B3F8-B53298C7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D9125-8429-4993-9047-5D1B8C9A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22115-D2F6-4C2A-B32B-98070F50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5304B-63D5-442C-9F34-D6F7D1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1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746D-A8F8-4176-93D3-A96F60E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C7597-1223-4E60-AD7F-378ABEE6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14B7C-BD9C-4510-B9F4-02802BC8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281AB-7D56-4D97-864E-B60F7061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37DD0-5AB6-4D73-A7F8-60DDC863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7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B0BB-DD07-402D-A556-1C28CB2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81BBB-A5B7-42BF-8592-E8AC815B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722D4-FA38-4799-9175-C67D78E7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EE38F-11D9-4A26-911E-9A0F0EBF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E357E-FCDF-464E-9902-1B7FFEC4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6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0EE2-FFB7-4AB8-BFBC-94309727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3CD65-8B72-48B3-9A47-2CC575A7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D089D-1F9E-4A99-819F-C3256A175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796FF-9D6D-49FF-99EF-F3D0B4B8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B633C-51F1-4BCF-ACA5-77390F0B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1BA01-587F-4EF2-84B1-04C1CB2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664EA-006E-4A2C-A2BC-307ADD2B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72433-2400-4247-A2A4-52733513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98F32-A51B-4A83-90A6-A1F34258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952D2F-AD74-410E-B9E1-B7617D273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3E9A11-86CB-4857-A850-2F1C999E4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D621B-B3CF-4EFB-B778-A649C995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6FFD8-66DA-449E-96A0-82A4E82D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E00F4-5B20-41BC-85C4-13E4EC1A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8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19E0-4B28-48CF-A599-7B5AE363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DA71E-D153-46F0-957A-25334467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DB7B02-4A6D-4B52-9DC0-7DEDEF17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0A35BA-BA73-4FFE-9BB6-65A8B711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56881-0217-437D-94E5-EBFB8364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89B1BB-2FB8-44BF-BAF3-74E8E32A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D0004-9A4C-47F6-B75B-42E03273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4B927-5A6F-483A-971A-C9D6BCF0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04FBA-8C19-494D-80B1-44EF7FDD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4B8A1-517F-4B7F-A019-F516CF4AA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9B7F9-4C23-45C2-990C-E6BD876E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F1B9C-C531-43A4-AA4B-E74B003C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B8417-823A-4F3A-BA32-759A7299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3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5752C-2FAD-4DB6-9B70-1EA0A462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83F601-BC70-439A-875F-4EAF9F7B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46C4D-121C-4F07-972E-86C6C11C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961E4-1D56-4C36-A73A-B3DCED14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F6E19-218F-4474-93D2-CEDA815B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46585-0889-41C0-A627-D1E8891B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E79075-AED7-4EC3-BE51-E2E836B6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412A5-844A-42F2-B198-3BB358AC2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405DD-A83F-4B83-B91E-5A810B18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A0C3-A73B-48D9-8A28-509FF1FD519E}" type="datetimeFigureOut">
              <a:rPr lang="ko-KR" altLang="en-US" smtClean="0"/>
              <a:t>2025-05-22(Thu)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94726-E722-4DCB-8F62-A55521CFF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96638-4EED-4A37-9CC2-44C271E8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FA091E-4D40-4717-8252-5137AAFEB101}"/>
              </a:ext>
            </a:extLst>
          </p:cNvPr>
          <p:cNvSpPr/>
          <p:nvPr/>
        </p:nvSpPr>
        <p:spPr>
          <a:xfrm>
            <a:off x="1047245" y="1030563"/>
            <a:ext cx="4078207" cy="9487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EDB2B2-DA53-4C4D-9219-DFE52A949C15}"/>
              </a:ext>
            </a:extLst>
          </p:cNvPr>
          <p:cNvSpPr/>
          <p:nvPr/>
        </p:nvSpPr>
        <p:spPr>
          <a:xfrm>
            <a:off x="1327983" y="805973"/>
            <a:ext cx="1314868" cy="4009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</a:rPr>
              <a:t>ModelManager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9D312F-9623-46B5-B91E-E6E26DF78C86}"/>
              </a:ext>
            </a:extLst>
          </p:cNvPr>
          <p:cNvSpPr/>
          <p:nvPr/>
        </p:nvSpPr>
        <p:spPr>
          <a:xfrm>
            <a:off x="1239751" y="1391449"/>
            <a:ext cx="3624480" cy="5049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Tag, 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기간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파라미터 지정 후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strat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training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C597120-2BB5-47A8-A5DA-9540DFBF98AF}"/>
              </a:ext>
            </a:extLst>
          </p:cNvPr>
          <p:cNvSpPr/>
          <p:nvPr/>
        </p:nvSpPr>
        <p:spPr>
          <a:xfrm>
            <a:off x="1047246" y="2542674"/>
            <a:ext cx="4078206" cy="171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578BAD8-0A4C-4EAB-9558-35DA5B8B9B38}"/>
              </a:ext>
            </a:extLst>
          </p:cNvPr>
          <p:cNvSpPr/>
          <p:nvPr/>
        </p:nvSpPr>
        <p:spPr>
          <a:xfrm>
            <a:off x="1327982" y="2318084"/>
            <a:ext cx="2600420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Api_server/apis/routes/annoy.py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E2319FB-0002-462D-ADA5-BE57FBCABB09}"/>
              </a:ext>
            </a:extLst>
          </p:cNvPr>
          <p:cNvSpPr/>
          <p:nvPr/>
        </p:nvSpPr>
        <p:spPr>
          <a:xfrm>
            <a:off x="1239751" y="2903560"/>
            <a:ext cx="3624480" cy="1188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Request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TrainANNOY</a:t>
            </a:r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Model = ANNOY(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modelname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modelname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Process(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model_training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B529345-B0DA-4C33-87CB-A7D03865A0AF}"/>
              </a:ext>
            </a:extLst>
          </p:cNvPr>
          <p:cNvSpPr/>
          <p:nvPr/>
        </p:nvSpPr>
        <p:spPr>
          <a:xfrm>
            <a:off x="6762646" y="2566801"/>
            <a:ext cx="4078206" cy="13173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1BE1787-A8B2-4B1B-B82A-B2FED7B2A831}"/>
              </a:ext>
            </a:extLst>
          </p:cNvPr>
          <p:cNvSpPr/>
          <p:nvPr/>
        </p:nvSpPr>
        <p:spPr>
          <a:xfrm>
            <a:off x="7043382" y="2342211"/>
            <a:ext cx="2600420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Model/prediction/annoy.py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925C6B-84DB-4816-882C-FD3CDED16330}"/>
              </a:ext>
            </a:extLst>
          </p:cNvPr>
          <p:cNvSpPr/>
          <p:nvPr/>
        </p:nvSpPr>
        <p:spPr>
          <a:xfrm>
            <a:off x="6955151" y="2927687"/>
            <a:ext cx="3624480" cy="755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ANNOY(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PredictionBaseModel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Define_model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BA9941-4FF2-4DAB-8B5B-4DF254A973C9}"/>
              </a:ext>
            </a:extLst>
          </p:cNvPr>
          <p:cNvSpPr/>
          <p:nvPr/>
        </p:nvSpPr>
        <p:spPr>
          <a:xfrm>
            <a:off x="6762646" y="4440050"/>
            <a:ext cx="4078204" cy="22655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E68A645-23C9-40BA-BF0E-25BB9A78CB43}"/>
              </a:ext>
            </a:extLst>
          </p:cNvPr>
          <p:cNvSpPr/>
          <p:nvPr/>
        </p:nvSpPr>
        <p:spPr>
          <a:xfrm>
            <a:off x="7043382" y="4228332"/>
            <a:ext cx="2600420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Model/prediction/base_model.py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1EA559-A02F-4C5F-BA3F-59475BCC51CA}"/>
              </a:ext>
            </a:extLst>
          </p:cNvPr>
          <p:cNvSpPr/>
          <p:nvPr/>
        </p:nvSpPr>
        <p:spPr>
          <a:xfrm>
            <a:off x="6955151" y="4818465"/>
            <a:ext cx="3624478" cy="1746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Create_model_dir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()</a:t>
            </a:r>
          </a:p>
          <a:p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Path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지정</a:t>
            </a:r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config(“C:/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ProgramData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GaonPlatform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Model_data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”)</a:t>
            </a:r>
          </a:p>
          <a:p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Base_path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model_key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model_name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Save_json_path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base_path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model_key_info.json</a:t>
            </a:r>
            <a:endParaRPr lang="en-US" altLang="ko-KR" sz="8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Save_scaler_path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base_path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model_key_scaler.pkl</a:t>
            </a:r>
            <a:endParaRPr lang="en-US" altLang="ko-KR" sz="8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Save_model_path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base_path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model_key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_</a:t>
            </a:r>
            <a:r>
              <a:rPr lang="ko-KR" altLang="en-US" sz="800" dirty="0">
                <a:solidFill>
                  <a:schemeClr val="tx1"/>
                </a:solidFill>
                <a:ea typeface="Segoe UI Black" panose="020B0A02040204020203" pitchFamily="34" charset="0"/>
              </a:rPr>
              <a:t>확장자명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A818286-5311-4DA7-BC61-477A7CB364AA}"/>
              </a:ext>
            </a:extLst>
          </p:cNvPr>
          <p:cNvSpPr/>
          <p:nvPr/>
        </p:nvSpPr>
        <p:spPr>
          <a:xfrm>
            <a:off x="6762646" y="292626"/>
            <a:ext cx="4078206" cy="171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BA72890-62F1-441B-80C4-7A5252534842}"/>
              </a:ext>
            </a:extLst>
          </p:cNvPr>
          <p:cNvSpPr/>
          <p:nvPr/>
        </p:nvSpPr>
        <p:spPr>
          <a:xfrm>
            <a:off x="7043382" y="68036"/>
            <a:ext cx="2600420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Api_server/models/annoy.py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163C00-338C-4CFD-AA66-817CC61AB6EE}"/>
              </a:ext>
            </a:extLst>
          </p:cNvPr>
          <p:cNvSpPr/>
          <p:nvPr/>
        </p:nvSpPr>
        <p:spPr>
          <a:xfrm>
            <a:off x="1047245" y="4764506"/>
            <a:ext cx="4078205" cy="171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267253E-6DE0-4F3D-96B5-46C987FCD675}"/>
              </a:ext>
            </a:extLst>
          </p:cNvPr>
          <p:cNvSpPr/>
          <p:nvPr/>
        </p:nvSpPr>
        <p:spPr>
          <a:xfrm>
            <a:off x="1327982" y="4539916"/>
            <a:ext cx="2666502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Api_server/apis/multiproc/annoy.py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CA0D8B6-C795-451E-80AC-1906AD7F83CF}"/>
              </a:ext>
            </a:extLst>
          </p:cNvPr>
          <p:cNvSpPr/>
          <p:nvPr/>
        </p:nvSpPr>
        <p:spPr>
          <a:xfrm>
            <a:off x="1239751" y="5125392"/>
            <a:ext cx="3624479" cy="1188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Model_training</a:t>
            </a:r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save_json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save_model_info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define_model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모델 학습</a:t>
            </a:r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get_scaler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save_model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save_scaler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8576400-77C4-4296-82B0-060519E8499F}"/>
              </a:ext>
            </a:extLst>
          </p:cNvPr>
          <p:cNvCxnSpPr>
            <a:cxnSpLocks/>
          </p:cNvCxnSpPr>
          <p:nvPr/>
        </p:nvCxnSpPr>
        <p:spPr>
          <a:xfrm flipH="1" flipV="1">
            <a:off x="786063" y="1635914"/>
            <a:ext cx="44566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30F7EBD-BB09-40C1-ABED-06F28E29B3D6}"/>
              </a:ext>
            </a:extLst>
          </p:cNvPr>
          <p:cNvCxnSpPr/>
          <p:nvPr/>
        </p:nvCxnSpPr>
        <p:spPr>
          <a:xfrm>
            <a:off x="780200" y="1634409"/>
            <a:ext cx="0" cy="15815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5AE19AF-6C2F-45B2-BF14-540096ED9B89}"/>
              </a:ext>
            </a:extLst>
          </p:cNvPr>
          <p:cNvCxnSpPr/>
          <p:nvPr/>
        </p:nvCxnSpPr>
        <p:spPr>
          <a:xfrm>
            <a:off x="781300" y="3220700"/>
            <a:ext cx="5419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E4D06E-09DF-4DB9-8B62-0D44B7E7AE71}"/>
              </a:ext>
            </a:extLst>
          </p:cNvPr>
          <p:cNvCxnSpPr/>
          <p:nvPr/>
        </p:nvCxnSpPr>
        <p:spPr>
          <a:xfrm flipV="1">
            <a:off x="6023811" y="1300818"/>
            <a:ext cx="0" cy="1924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3BF2BDE-4E00-4C22-9C51-75D2654883C8}"/>
              </a:ext>
            </a:extLst>
          </p:cNvPr>
          <p:cNvCxnSpPr/>
          <p:nvPr/>
        </p:nvCxnSpPr>
        <p:spPr>
          <a:xfrm>
            <a:off x="6023811" y="1300818"/>
            <a:ext cx="6256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CCFBBD8-9B4B-4361-84AB-48422D87EE61}"/>
              </a:ext>
            </a:extLst>
          </p:cNvPr>
          <p:cNvCxnSpPr>
            <a:cxnSpLocks/>
          </p:cNvCxnSpPr>
          <p:nvPr/>
        </p:nvCxnSpPr>
        <p:spPr>
          <a:xfrm flipH="1" flipV="1">
            <a:off x="2887580" y="3215937"/>
            <a:ext cx="3136231" cy="6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1B478E6-4C05-48AA-9108-57D6A3FDE101}"/>
              </a:ext>
            </a:extLst>
          </p:cNvPr>
          <p:cNvCxnSpPr/>
          <p:nvPr/>
        </p:nvCxnSpPr>
        <p:spPr>
          <a:xfrm>
            <a:off x="4213860" y="3497816"/>
            <a:ext cx="1965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7D0F609-D127-4973-93C1-E75E303461B0}"/>
              </a:ext>
            </a:extLst>
          </p:cNvPr>
          <p:cNvCxnSpPr/>
          <p:nvPr/>
        </p:nvCxnSpPr>
        <p:spPr>
          <a:xfrm flipV="1">
            <a:off x="6179820" y="3086100"/>
            <a:ext cx="0" cy="4117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6FB3EDF-6E4A-44D7-913B-243537B0003B}"/>
              </a:ext>
            </a:extLst>
          </p:cNvPr>
          <p:cNvCxnSpPr/>
          <p:nvPr/>
        </p:nvCxnSpPr>
        <p:spPr>
          <a:xfrm>
            <a:off x="6179820" y="3086100"/>
            <a:ext cx="4696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DF1DBF3-C0C2-4C47-AD55-0A81D19C7087}"/>
              </a:ext>
            </a:extLst>
          </p:cNvPr>
          <p:cNvCxnSpPr/>
          <p:nvPr/>
        </p:nvCxnSpPr>
        <p:spPr>
          <a:xfrm>
            <a:off x="8953500" y="3086100"/>
            <a:ext cx="21912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86D9D5C-23C0-4207-A70C-CA8FCDCDD825}"/>
              </a:ext>
            </a:extLst>
          </p:cNvPr>
          <p:cNvCxnSpPr/>
          <p:nvPr/>
        </p:nvCxnSpPr>
        <p:spPr>
          <a:xfrm>
            <a:off x="11148060" y="3086100"/>
            <a:ext cx="0" cy="19278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611CDF1-89D7-40F5-BD9E-21234C11C87B}"/>
              </a:ext>
            </a:extLst>
          </p:cNvPr>
          <p:cNvCxnSpPr/>
          <p:nvPr/>
        </p:nvCxnSpPr>
        <p:spPr>
          <a:xfrm flipH="1">
            <a:off x="10949940" y="5013960"/>
            <a:ext cx="1948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D1728E2-1CF2-498C-99AD-AE1D69A3B0A9}"/>
              </a:ext>
            </a:extLst>
          </p:cNvPr>
          <p:cNvCxnSpPr/>
          <p:nvPr/>
        </p:nvCxnSpPr>
        <p:spPr>
          <a:xfrm flipH="1">
            <a:off x="780200" y="3802380"/>
            <a:ext cx="5430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7FA7F6C-AC5C-446A-A8CA-4CA7745DF251}"/>
              </a:ext>
            </a:extLst>
          </p:cNvPr>
          <p:cNvCxnSpPr/>
          <p:nvPr/>
        </p:nvCxnSpPr>
        <p:spPr>
          <a:xfrm>
            <a:off x="780200" y="3802380"/>
            <a:ext cx="0" cy="15544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823204C-2BFF-4EF0-B55F-FB97CF015FFE}"/>
              </a:ext>
            </a:extLst>
          </p:cNvPr>
          <p:cNvCxnSpPr/>
          <p:nvPr/>
        </p:nvCxnSpPr>
        <p:spPr>
          <a:xfrm>
            <a:off x="780200" y="5356860"/>
            <a:ext cx="543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FDD4B31-5217-4902-856C-F5CC6B08A348}"/>
              </a:ext>
            </a:extLst>
          </p:cNvPr>
          <p:cNvCxnSpPr/>
          <p:nvPr/>
        </p:nvCxnSpPr>
        <p:spPr>
          <a:xfrm>
            <a:off x="3048000" y="6126480"/>
            <a:ext cx="23545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ADBC91D-FF03-4FFE-85DF-BA31CE49253A}"/>
              </a:ext>
            </a:extLst>
          </p:cNvPr>
          <p:cNvCxnSpPr/>
          <p:nvPr/>
        </p:nvCxnSpPr>
        <p:spPr>
          <a:xfrm>
            <a:off x="3051990" y="5486400"/>
            <a:ext cx="23545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3ACD16F-DB15-4CD4-8853-10D3CF5A0955}"/>
              </a:ext>
            </a:extLst>
          </p:cNvPr>
          <p:cNvCxnSpPr/>
          <p:nvPr/>
        </p:nvCxnSpPr>
        <p:spPr>
          <a:xfrm>
            <a:off x="5402580" y="5486400"/>
            <a:ext cx="0" cy="632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F6C8DCF-B118-4141-B41B-9FEADEB02EC8}"/>
              </a:ext>
            </a:extLst>
          </p:cNvPr>
          <p:cNvCxnSpPr/>
          <p:nvPr/>
        </p:nvCxnSpPr>
        <p:spPr>
          <a:xfrm>
            <a:off x="5402580" y="5802630"/>
            <a:ext cx="164080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8982B6B-9E9B-4C87-937A-9FE5401974A0}"/>
              </a:ext>
            </a:extLst>
          </p:cNvPr>
          <p:cNvSpPr txBox="1"/>
          <p:nvPr/>
        </p:nvSpPr>
        <p:spPr>
          <a:xfrm>
            <a:off x="0" y="1909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– </a:t>
            </a:r>
            <a:r>
              <a:rPr lang="ko-KR" altLang="en-US" dirty="0"/>
              <a:t>기존 </a:t>
            </a:r>
            <a:r>
              <a:rPr lang="ko-KR" altLang="en-US" dirty="0" err="1"/>
              <a:t>학습시</a:t>
            </a:r>
            <a:r>
              <a:rPr lang="ko-KR" altLang="en-US" dirty="0"/>
              <a:t> 과정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F2CEF97-E162-439E-9514-0702DE755388}"/>
              </a:ext>
            </a:extLst>
          </p:cNvPr>
          <p:cNvGrpSpPr/>
          <p:nvPr/>
        </p:nvGrpSpPr>
        <p:grpSpPr>
          <a:xfrm>
            <a:off x="7178926" y="614223"/>
            <a:ext cx="2964681" cy="1282199"/>
            <a:chOff x="7178926" y="614223"/>
            <a:chExt cx="3042798" cy="137319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D4027F3-3AAD-405F-AB72-5D58D819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8926" y="614223"/>
              <a:ext cx="3042798" cy="1373190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98C4ED09-504E-4A57-A3F1-644EC2D9D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5893" y="1300818"/>
              <a:ext cx="779774" cy="247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519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FA091E-4D40-4717-8252-5137AAFEB101}"/>
              </a:ext>
            </a:extLst>
          </p:cNvPr>
          <p:cNvSpPr/>
          <p:nvPr/>
        </p:nvSpPr>
        <p:spPr>
          <a:xfrm>
            <a:off x="1047245" y="1030563"/>
            <a:ext cx="4078207" cy="9487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EDB2B2-DA53-4C4D-9219-DFE52A949C15}"/>
              </a:ext>
            </a:extLst>
          </p:cNvPr>
          <p:cNvSpPr/>
          <p:nvPr/>
        </p:nvSpPr>
        <p:spPr>
          <a:xfrm>
            <a:off x="1327983" y="805973"/>
            <a:ext cx="1314868" cy="4009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err="1">
                <a:solidFill>
                  <a:schemeClr val="tx1"/>
                </a:solidFill>
              </a:rPr>
              <a:t>ModelManager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29D312F-9623-46B5-B91E-E6E26DF78C86}"/>
              </a:ext>
            </a:extLst>
          </p:cNvPr>
          <p:cNvSpPr/>
          <p:nvPr/>
        </p:nvSpPr>
        <p:spPr>
          <a:xfrm>
            <a:off x="1239751" y="1391449"/>
            <a:ext cx="3624480" cy="5049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Tag, 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기간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파라미터 지정 후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strat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training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C597120-2BB5-47A8-A5DA-9540DFBF98AF}"/>
              </a:ext>
            </a:extLst>
          </p:cNvPr>
          <p:cNvSpPr/>
          <p:nvPr/>
        </p:nvSpPr>
        <p:spPr>
          <a:xfrm>
            <a:off x="1047246" y="2542674"/>
            <a:ext cx="4078206" cy="171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578BAD8-0A4C-4EAB-9558-35DA5B8B9B38}"/>
              </a:ext>
            </a:extLst>
          </p:cNvPr>
          <p:cNvSpPr/>
          <p:nvPr/>
        </p:nvSpPr>
        <p:spPr>
          <a:xfrm>
            <a:off x="1327982" y="2318084"/>
            <a:ext cx="2600420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Api_server/apis/routes/annoy.py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E2319FB-0002-462D-ADA5-BE57FBCABB09}"/>
              </a:ext>
            </a:extLst>
          </p:cNvPr>
          <p:cNvSpPr/>
          <p:nvPr/>
        </p:nvSpPr>
        <p:spPr>
          <a:xfrm>
            <a:off x="1239751" y="2903560"/>
            <a:ext cx="3624480" cy="1188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Request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=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TrainANNOY</a:t>
            </a:r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Model = ANNOY(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modelname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modelname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Process(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model_training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B529345-B0DA-4C33-87CB-A7D03865A0AF}"/>
              </a:ext>
            </a:extLst>
          </p:cNvPr>
          <p:cNvSpPr/>
          <p:nvPr/>
        </p:nvSpPr>
        <p:spPr>
          <a:xfrm>
            <a:off x="6762646" y="2566801"/>
            <a:ext cx="4078206" cy="13173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1BE1787-A8B2-4B1B-B82A-B2FED7B2A831}"/>
              </a:ext>
            </a:extLst>
          </p:cNvPr>
          <p:cNvSpPr/>
          <p:nvPr/>
        </p:nvSpPr>
        <p:spPr>
          <a:xfrm>
            <a:off x="7043382" y="2342211"/>
            <a:ext cx="2600420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Model/prediction/annoy.py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925C6B-84DB-4816-882C-FD3CDED16330}"/>
              </a:ext>
            </a:extLst>
          </p:cNvPr>
          <p:cNvSpPr/>
          <p:nvPr/>
        </p:nvSpPr>
        <p:spPr>
          <a:xfrm>
            <a:off x="6955151" y="2927687"/>
            <a:ext cx="3624480" cy="755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ANNOY(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PredictionBaseModel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Define_model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BA9941-4FF2-4DAB-8B5B-4DF254A973C9}"/>
              </a:ext>
            </a:extLst>
          </p:cNvPr>
          <p:cNvSpPr/>
          <p:nvPr/>
        </p:nvSpPr>
        <p:spPr>
          <a:xfrm>
            <a:off x="6762646" y="4440050"/>
            <a:ext cx="4078204" cy="22655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E68A645-23C9-40BA-BF0E-25BB9A78CB43}"/>
              </a:ext>
            </a:extLst>
          </p:cNvPr>
          <p:cNvSpPr/>
          <p:nvPr/>
        </p:nvSpPr>
        <p:spPr>
          <a:xfrm>
            <a:off x="7043382" y="4228332"/>
            <a:ext cx="2600420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Model/prediction/base_model.py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1EA559-A02F-4C5F-BA3F-59475BCC51CA}"/>
              </a:ext>
            </a:extLst>
          </p:cNvPr>
          <p:cNvSpPr/>
          <p:nvPr/>
        </p:nvSpPr>
        <p:spPr>
          <a:xfrm>
            <a:off x="6955151" y="4818465"/>
            <a:ext cx="3624478" cy="1746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Create_model_dir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base_path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Path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지정</a:t>
            </a:r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config(“C:/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ProgramData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GaonPlatform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Model_data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”)</a:t>
            </a:r>
          </a:p>
          <a:p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Base_path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model_key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model_name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Save_json_path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base_path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model_key_info.json</a:t>
            </a:r>
            <a:endParaRPr lang="en-US" altLang="ko-KR" sz="8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Save_scaler_path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base_path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model_key_scaler.pkl</a:t>
            </a:r>
            <a:endParaRPr lang="en-US" altLang="ko-KR" sz="8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Save_model_path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base_path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model_key</a:t>
            </a:r>
            <a:r>
              <a:rPr lang="en-US" altLang="ko-KR" sz="800" dirty="0">
                <a:solidFill>
                  <a:schemeClr val="tx1"/>
                </a:solidFill>
                <a:ea typeface="Segoe UI Black" panose="020B0A02040204020203" pitchFamily="34" charset="0"/>
              </a:rPr>
              <a:t>_</a:t>
            </a:r>
            <a:r>
              <a:rPr lang="ko-KR" altLang="en-US" sz="800" dirty="0">
                <a:solidFill>
                  <a:schemeClr val="tx1"/>
                </a:solidFill>
                <a:ea typeface="Segoe UI Black" panose="020B0A02040204020203" pitchFamily="34" charset="0"/>
              </a:rPr>
              <a:t>확장자명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A818286-5311-4DA7-BC61-477A7CB364AA}"/>
              </a:ext>
            </a:extLst>
          </p:cNvPr>
          <p:cNvSpPr/>
          <p:nvPr/>
        </p:nvSpPr>
        <p:spPr>
          <a:xfrm>
            <a:off x="6762646" y="292626"/>
            <a:ext cx="4078206" cy="171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BA72890-62F1-441B-80C4-7A5252534842}"/>
              </a:ext>
            </a:extLst>
          </p:cNvPr>
          <p:cNvSpPr/>
          <p:nvPr/>
        </p:nvSpPr>
        <p:spPr>
          <a:xfrm>
            <a:off x="7043382" y="68036"/>
            <a:ext cx="2600420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Api_server/models/annoy.py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C163C00-338C-4CFD-AA66-817CC61AB6EE}"/>
              </a:ext>
            </a:extLst>
          </p:cNvPr>
          <p:cNvSpPr/>
          <p:nvPr/>
        </p:nvSpPr>
        <p:spPr>
          <a:xfrm>
            <a:off x="1047245" y="4764506"/>
            <a:ext cx="4078205" cy="1718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267253E-6DE0-4F3D-96B5-46C987FCD675}"/>
              </a:ext>
            </a:extLst>
          </p:cNvPr>
          <p:cNvSpPr/>
          <p:nvPr/>
        </p:nvSpPr>
        <p:spPr>
          <a:xfrm>
            <a:off x="1327982" y="4539916"/>
            <a:ext cx="2666502" cy="4009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Api_server/apis/multiproc/annoy.py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CA0D8B6-C795-451E-80AC-1906AD7F83CF}"/>
              </a:ext>
            </a:extLst>
          </p:cNvPr>
          <p:cNvSpPr/>
          <p:nvPr/>
        </p:nvSpPr>
        <p:spPr>
          <a:xfrm>
            <a:off x="1239751" y="5125392"/>
            <a:ext cx="3624479" cy="1188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Model_training</a:t>
            </a:r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save_json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save_model_info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define_model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ko-KR" altLang="en-US" sz="1000" dirty="0">
                <a:solidFill>
                  <a:schemeClr val="tx1"/>
                </a:solidFill>
                <a:ea typeface="Segoe UI Black" panose="020B0A02040204020203" pitchFamily="34" charset="0"/>
              </a:rPr>
              <a:t>모델 학습</a:t>
            </a:r>
            <a:endParaRPr lang="en-US" altLang="ko-KR" sz="1000" dirty="0">
              <a:solidFill>
                <a:schemeClr val="tx1"/>
              </a:solidFill>
              <a:ea typeface="Segoe UI Black" panose="020B0A02040204020203" pitchFamily="34" charset="0"/>
            </a:endParaRP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get_scaler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()</a:t>
            </a:r>
          </a:p>
          <a:p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 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save_model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  <a:ea typeface="Segoe UI Black" panose="020B0A02040204020203" pitchFamily="34" charset="0"/>
              </a:rPr>
              <a:t>save_scaler</a:t>
            </a:r>
            <a:r>
              <a:rPr lang="en-US" altLang="ko-KR" sz="1000" dirty="0">
                <a:solidFill>
                  <a:schemeClr val="tx1"/>
                </a:solidFill>
                <a:ea typeface="Segoe UI Black" panose="020B0A02040204020203" pitchFamily="34" charset="0"/>
              </a:rPr>
              <a:t>()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8576400-77C4-4296-82B0-060519E8499F}"/>
              </a:ext>
            </a:extLst>
          </p:cNvPr>
          <p:cNvCxnSpPr>
            <a:cxnSpLocks/>
          </p:cNvCxnSpPr>
          <p:nvPr/>
        </p:nvCxnSpPr>
        <p:spPr>
          <a:xfrm flipH="1" flipV="1">
            <a:off x="786063" y="1635914"/>
            <a:ext cx="44566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30F7EBD-BB09-40C1-ABED-06F28E29B3D6}"/>
              </a:ext>
            </a:extLst>
          </p:cNvPr>
          <p:cNvCxnSpPr/>
          <p:nvPr/>
        </p:nvCxnSpPr>
        <p:spPr>
          <a:xfrm>
            <a:off x="780200" y="1634409"/>
            <a:ext cx="0" cy="15815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5AE19AF-6C2F-45B2-BF14-540096ED9B89}"/>
              </a:ext>
            </a:extLst>
          </p:cNvPr>
          <p:cNvCxnSpPr/>
          <p:nvPr/>
        </p:nvCxnSpPr>
        <p:spPr>
          <a:xfrm>
            <a:off x="781300" y="3220700"/>
            <a:ext cx="5419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DE4D06E-09DF-4DB9-8B62-0D44B7E7AE71}"/>
              </a:ext>
            </a:extLst>
          </p:cNvPr>
          <p:cNvCxnSpPr/>
          <p:nvPr/>
        </p:nvCxnSpPr>
        <p:spPr>
          <a:xfrm flipV="1">
            <a:off x="6023811" y="1300818"/>
            <a:ext cx="0" cy="1924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3BF2BDE-4E00-4C22-9C51-75D2654883C8}"/>
              </a:ext>
            </a:extLst>
          </p:cNvPr>
          <p:cNvCxnSpPr/>
          <p:nvPr/>
        </p:nvCxnSpPr>
        <p:spPr>
          <a:xfrm>
            <a:off x="6023811" y="1300818"/>
            <a:ext cx="6256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CCFBBD8-9B4B-4361-84AB-48422D87EE61}"/>
              </a:ext>
            </a:extLst>
          </p:cNvPr>
          <p:cNvCxnSpPr>
            <a:cxnSpLocks/>
          </p:cNvCxnSpPr>
          <p:nvPr/>
        </p:nvCxnSpPr>
        <p:spPr>
          <a:xfrm flipH="1" flipV="1">
            <a:off x="2887580" y="3215937"/>
            <a:ext cx="3136231" cy="6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1B478E6-4C05-48AA-9108-57D6A3FDE101}"/>
              </a:ext>
            </a:extLst>
          </p:cNvPr>
          <p:cNvCxnSpPr/>
          <p:nvPr/>
        </p:nvCxnSpPr>
        <p:spPr>
          <a:xfrm>
            <a:off x="4213860" y="3497816"/>
            <a:ext cx="1965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7D0F609-D127-4973-93C1-E75E303461B0}"/>
              </a:ext>
            </a:extLst>
          </p:cNvPr>
          <p:cNvCxnSpPr/>
          <p:nvPr/>
        </p:nvCxnSpPr>
        <p:spPr>
          <a:xfrm flipV="1">
            <a:off x="6179820" y="3086100"/>
            <a:ext cx="0" cy="4117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6FB3EDF-6E4A-44D7-913B-243537B0003B}"/>
              </a:ext>
            </a:extLst>
          </p:cNvPr>
          <p:cNvCxnSpPr/>
          <p:nvPr/>
        </p:nvCxnSpPr>
        <p:spPr>
          <a:xfrm>
            <a:off x="6179820" y="3086100"/>
            <a:ext cx="4696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DF1DBF3-C0C2-4C47-AD55-0A81D19C7087}"/>
              </a:ext>
            </a:extLst>
          </p:cNvPr>
          <p:cNvCxnSpPr/>
          <p:nvPr/>
        </p:nvCxnSpPr>
        <p:spPr>
          <a:xfrm>
            <a:off x="8953500" y="3086100"/>
            <a:ext cx="21912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86D9D5C-23C0-4207-A70C-CA8FCDCDD825}"/>
              </a:ext>
            </a:extLst>
          </p:cNvPr>
          <p:cNvCxnSpPr/>
          <p:nvPr/>
        </p:nvCxnSpPr>
        <p:spPr>
          <a:xfrm>
            <a:off x="11148060" y="3086100"/>
            <a:ext cx="0" cy="19278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611CDF1-89D7-40F5-BD9E-21234C11C87B}"/>
              </a:ext>
            </a:extLst>
          </p:cNvPr>
          <p:cNvCxnSpPr/>
          <p:nvPr/>
        </p:nvCxnSpPr>
        <p:spPr>
          <a:xfrm flipH="1">
            <a:off x="10949940" y="5013960"/>
            <a:ext cx="19481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D1728E2-1CF2-498C-99AD-AE1D69A3B0A9}"/>
              </a:ext>
            </a:extLst>
          </p:cNvPr>
          <p:cNvCxnSpPr/>
          <p:nvPr/>
        </p:nvCxnSpPr>
        <p:spPr>
          <a:xfrm flipH="1">
            <a:off x="780200" y="3802380"/>
            <a:ext cx="5430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7FA7F6C-AC5C-446A-A8CA-4CA7745DF251}"/>
              </a:ext>
            </a:extLst>
          </p:cNvPr>
          <p:cNvCxnSpPr/>
          <p:nvPr/>
        </p:nvCxnSpPr>
        <p:spPr>
          <a:xfrm>
            <a:off x="780200" y="3802380"/>
            <a:ext cx="0" cy="15544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823204C-2BFF-4EF0-B55F-FB97CF015FFE}"/>
              </a:ext>
            </a:extLst>
          </p:cNvPr>
          <p:cNvCxnSpPr/>
          <p:nvPr/>
        </p:nvCxnSpPr>
        <p:spPr>
          <a:xfrm>
            <a:off x="780200" y="5356860"/>
            <a:ext cx="54301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FDD4B31-5217-4902-856C-F5CC6B08A348}"/>
              </a:ext>
            </a:extLst>
          </p:cNvPr>
          <p:cNvCxnSpPr/>
          <p:nvPr/>
        </p:nvCxnSpPr>
        <p:spPr>
          <a:xfrm>
            <a:off x="3048000" y="6126480"/>
            <a:ext cx="23545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ADBC91D-FF03-4FFE-85DF-BA31CE49253A}"/>
              </a:ext>
            </a:extLst>
          </p:cNvPr>
          <p:cNvCxnSpPr/>
          <p:nvPr/>
        </p:nvCxnSpPr>
        <p:spPr>
          <a:xfrm>
            <a:off x="3051990" y="5486400"/>
            <a:ext cx="23545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3ACD16F-DB15-4CD4-8853-10D3CF5A0955}"/>
              </a:ext>
            </a:extLst>
          </p:cNvPr>
          <p:cNvCxnSpPr/>
          <p:nvPr/>
        </p:nvCxnSpPr>
        <p:spPr>
          <a:xfrm>
            <a:off x="5402580" y="5486400"/>
            <a:ext cx="0" cy="632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F6C8DCF-B118-4141-B41B-9FEADEB02EC8}"/>
              </a:ext>
            </a:extLst>
          </p:cNvPr>
          <p:cNvCxnSpPr/>
          <p:nvPr/>
        </p:nvCxnSpPr>
        <p:spPr>
          <a:xfrm>
            <a:off x="5402580" y="5802630"/>
            <a:ext cx="164080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73C3AE-C075-4F87-BBE5-C52248F615A1}"/>
              </a:ext>
            </a:extLst>
          </p:cNvPr>
          <p:cNvSpPr/>
          <p:nvPr/>
        </p:nvSpPr>
        <p:spPr>
          <a:xfrm>
            <a:off x="3955205" y="1641882"/>
            <a:ext cx="1774403" cy="6130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파라미터에 </a:t>
            </a:r>
            <a:r>
              <a:rPr lang="en-US" altLang="ko-KR" sz="800" dirty="0">
                <a:solidFill>
                  <a:schemeClr val="tx1"/>
                </a:solidFill>
              </a:rPr>
              <a:t>Version</a:t>
            </a:r>
            <a:r>
              <a:rPr lang="ko-KR" altLang="en-US" sz="800" dirty="0">
                <a:solidFill>
                  <a:schemeClr val="tx1"/>
                </a:solidFill>
              </a:rPr>
              <a:t>정보 추가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5C2D27-E09F-4EE8-9D52-723A2103024E}"/>
              </a:ext>
            </a:extLst>
          </p:cNvPr>
          <p:cNvSpPr/>
          <p:nvPr/>
        </p:nvSpPr>
        <p:spPr>
          <a:xfrm>
            <a:off x="3955205" y="3778971"/>
            <a:ext cx="1774403" cy="6130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version = </a:t>
            </a:r>
            <a:r>
              <a:rPr lang="en-US" altLang="ko-KR" sz="800" dirty="0" err="1">
                <a:solidFill>
                  <a:schemeClr val="tx1"/>
                </a:solidFill>
              </a:rPr>
              <a:t>request.model_params.version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ANNOY(</a:t>
            </a:r>
            <a:r>
              <a:rPr lang="en-US" altLang="ko-KR" sz="800" dirty="0" err="1">
                <a:solidFill>
                  <a:schemeClr val="tx1"/>
                </a:solidFill>
              </a:rPr>
              <a:t>modelname</a:t>
            </a:r>
            <a:r>
              <a:rPr lang="en-US" altLang="ko-KR" sz="800" dirty="0">
                <a:solidFill>
                  <a:schemeClr val="tx1"/>
                </a:solidFill>
              </a:rPr>
              <a:t>, version)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AA4A04-B1BA-4105-BA26-F29601AC7C4A}"/>
              </a:ext>
            </a:extLst>
          </p:cNvPr>
          <p:cNvSpPr/>
          <p:nvPr/>
        </p:nvSpPr>
        <p:spPr>
          <a:xfrm>
            <a:off x="9692427" y="3408930"/>
            <a:ext cx="1774403" cy="6130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Define_model</a:t>
            </a:r>
            <a:r>
              <a:rPr lang="en-US" altLang="ko-KR" sz="800" dirty="0">
                <a:solidFill>
                  <a:schemeClr val="tx1"/>
                </a:solidFill>
              </a:rPr>
              <a:t>()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 err="1">
                <a:solidFill>
                  <a:schemeClr val="tx1"/>
                </a:solidFill>
              </a:rPr>
              <a:t>self.model_version</a:t>
            </a:r>
            <a:r>
              <a:rPr lang="en-US" altLang="ko-KR" sz="800" dirty="0">
                <a:solidFill>
                  <a:schemeClr val="tx1"/>
                </a:solidFill>
              </a:rPr>
              <a:t> = </a:t>
            </a:r>
            <a:r>
              <a:rPr lang="en-US" altLang="ko-KR" sz="800" dirty="0" err="1">
                <a:solidFill>
                  <a:schemeClr val="tx1"/>
                </a:solidFill>
              </a:rPr>
              <a:t>model_version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추가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5D4442-DE23-47D3-8E7D-A26BD3CB270A}"/>
              </a:ext>
            </a:extLst>
          </p:cNvPr>
          <p:cNvSpPr/>
          <p:nvPr/>
        </p:nvSpPr>
        <p:spPr>
          <a:xfrm>
            <a:off x="9692427" y="6176219"/>
            <a:ext cx="2170705" cy="6130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Base_path</a:t>
            </a:r>
            <a:r>
              <a:rPr lang="en-US" altLang="ko-KR" sz="800" dirty="0">
                <a:solidFill>
                  <a:schemeClr val="tx1"/>
                </a:solidFill>
              </a:rPr>
              <a:t> = 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Model_path</a:t>
            </a:r>
            <a:r>
              <a:rPr lang="en-US" altLang="ko-KR" sz="800" dirty="0">
                <a:solidFill>
                  <a:schemeClr val="tx1"/>
                </a:solidFill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</a:rPr>
              <a:t>model_key</a:t>
            </a:r>
            <a:r>
              <a:rPr lang="en-US" altLang="ko-KR" sz="800" dirty="0">
                <a:solidFill>
                  <a:schemeClr val="tx1"/>
                </a:solidFill>
              </a:rPr>
              <a:t> + version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D86F1-9427-4FC4-930D-EC911A24BC6C}"/>
              </a:ext>
            </a:extLst>
          </p:cNvPr>
          <p:cNvSpPr txBox="1"/>
          <p:nvPr/>
        </p:nvSpPr>
        <p:spPr>
          <a:xfrm>
            <a:off x="0" y="1909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– Version</a:t>
            </a:r>
            <a:r>
              <a:rPr lang="ko-KR" altLang="en-US" dirty="0"/>
              <a:t>추가 후 </a:t>
            </a:r>
            <a:r>
              <a:rPr lang="ko-KR" altLang="en-US" dirty="0" err="1"/>
              <a:t>학습시</a:t>
            </a:r>
            <a:r>
              <a:rPr lang="ko-KR" altLang="en-US" dirty="0"/>
              <a:t> 과정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8F6BC4DF-C3A5-4D03-8DD2-30ED9CA8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926" y="614223"/>
            <a:ext cx="2964681" cy="128219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1E432A-2B47-40E8-8B47-34B37451DBDF}"/>
              </a:ext>
            </a:extLst>
          </p:cNvPr>
          <p:cNvSpPr/>
          <p:nvPr/>
        </p:nvSpPr>
        <p:spPr>
          <a:xfrm>
            <a:off x="9692427" y="1516589"/>
            <a:ext cx="1774403" cy="61307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Version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int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=1</a:t>
            </a:r>
            <a:r>
              <a:rPr lang="ko-KR" altLang="en-US" sz="800" dirty="0">
                <a:solidFill>
                  <a:schemeClr val="tx1"/>
                </a:solidFill>
              </a:rPr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356697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493</Words>
  <Application>Microsoft Office PowerPoint</Application>
  <PresentationFormat>와이드스크린</PresentationFormat>
  <Paragraphs>67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bspark</dc:creator>
  <cp:lastModifiedBy>jhpark</cp:lastModifiedBy>
  <cp:revision>51</cp:revision>
  <dcterms:created xsi:type="dcterms:W3CDTF">2025-05-13T01:56:01Z</dcterms:created>
  <dcterms:modified xsi:type="dcterms:W3CDTF">2025-05-22T02:20:43Z</dcterms:modified>
</cp:coreProperties>
</file>