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D481C-D28B-4FDC-BDD1-E15CA8E76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8B01DC-FD48-4E6F-9645-B7704078A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C3F9F-A287-4890-B8B3-B3F354B06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109200-A30C-4FAA-A364-52E43EEA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B9F7F5-55F7-4379-9CAA-BBA368DA7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7550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8C6D4-2D8A-45CB-9993-098E48E63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B5423A-DE7A-4ACD-B672-2E63B01EB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75339-3414-4083-A05B-23E64C2C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039D9-A873-4FAF-82FF-D76FA7C94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A19C65-F213-45B3-84AD-1BF2A6085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161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6BB1D62-5707-4C2B-9C82-9D590A7B8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EB00B0-C886-4C5E-A8B4-8311C3153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28A242-2B63-4869-913E-A4A5744DC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CDD044-9F60-4B24-B6C1-840B3F7AF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C140EB-C56D-49CC-BAA9-16E26BB95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9779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E3BBC8-AF76-4E20-B414-334AE426B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22CEA4-1A73-4946-AD44-016DF91C2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A229F-580B-437B-B412-02808C256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90811D-992A-4D93-9B0C-A974F1DF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2317D9-C608-4FA2-A635-6BC5A50C5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059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589A16-368F-401B-A99F-253EB2B4F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94CACD8-F497-4645-AE54-6FF1D70CA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F00EE6-3122-4564-ADF3-9F94E50B1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1F329-FCFF-441F-8652-5E94A7D9D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C6895B-14B1-4B30-95A7-B7D0A8C32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894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882E4-B5ED-4682-A4A4-3680140CE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F71E08-7932-4BD5-B892-3BACDDACA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6C49B24-70F0-4568-9FCB-CFB1D94939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7AF91F-8530-497A-B068-5024604C7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E7CCC5-B96C-4BA6-B4EB-86EF200B2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094532-6AC4-4C3D-BBC7-69631C9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308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28E46-8123-4FCD-B152-2EA7E795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6A378-050F-4880-8FA4-71006449D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620F65-465F-4E0F-9C04-BC150E9DD1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939656B-0E22-4568-8661-E6F49A155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664793-A962-4D34-B716-B74B077583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532832A-B7E0-4678-9914-C7665749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BA1AB4-E42E-4A2D-BAF4-089398EE5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4638A30-918E-472B-A71F-A136434D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83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27E13-34F1-423A-90DE-65B27CD87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9F9369-23F2-4A0D-B7A9-3C5D7E798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8E9B9E-0496-48DA-B65D-FC50DBAF70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2ABCEC2-E7CF-4274-A9FB-A294AF511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86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35D238-BAC0-47CB-8AAC-9DBD07C4D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1B7D32E-3EFC-4D9F-AEC5-DDDC4E0CC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B5FDC6-0A53-4127-B289-F50832C6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2723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0B62C5-FDE9-43B9-B9C7-5758A89E9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4782A7-6B01-4962-9B6C-0BD099F94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8670A74-4DE5-480F-B54D-756D6FBA2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F4CFF9-D4B6-44E0-ADB0-AE0CAC3A6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AC18BDA-0C70-4CD5-A757-87F66A062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88FDB7-167B-4319-873A-007E464CA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7803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D47C8D-4EBE-4293-8984-20B60EEB5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716E87-3F8D-4F2B-93E5-D0779098F9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6872EF-B80F-493B-A978-930F2ED42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5B8D4-EEAF-4229-A0BB-29B58B846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D5548-8421-4483-AF2C-8143F3FB9C87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B6EF2C-A2CF-4279-881C-6A0F76C32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5C43BF0-17BD-4011-930D-E5E3E3A31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75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88CA64-71A5-421C-9295-9596DCA5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5FEEF4-98FC-4849-9945-2A70301CD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421CC5-FBE4-4C03-9040-F1411C7B6F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D5548-8421-4483-AF2C-8143F3FB9C87}" type="datetimeFigureOut">
              <a:rPr lang="ko-KR" altLang="en-US" smtClean="0"/>
              <a:t>2025-03-11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D846FF-7154-406F-85C9-116817A8BB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FCE52F-96F0-42D7-833B-00B60E7389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EB71-5411-4F9B-AA95-C57CD285E63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813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8171BAAA-426A-4002-81FB-316B5F6AE5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917" y="1475318"/>
            <a:ext cx="5527939" cy="128724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1C76BC2-9186-444F-B259-56CE52D52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6567"/>
            <a:ext cx="2646947" cy="494047"/>
          </a:xfrm>
        </p:spPr>
        <p:txBody>
          <a:bodyPr>
            <a:normAutofit/>
          </a:bodyPr>
          <a:lstStyle/>
          <a:p>
            <a:r>
              <a:rPr lang="ko-KR" altLang="en-US" sz="2000" b="1" dirty="0">
                <a:latin typeface="+mn-ea"/>
                <a:ea typeface="+mn-ea"/>
              </a:rPr>
              <a:t>예측 기술 검증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3FEA5E5-8FE2-4460-BE82-72154623A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0841" y="858838"/>
            <a:ext cx="2005263" cy="256088"/>
          </a:xfrm>
        </p:spPr>
        <p:txBody>
          <a:bodyPr>
            <a:normAutofit fontScale="92500" lnSpcReduction="20000"/>
          </a:bodyPr>
          <a:lstStyle/>
          <a:p>
            <a:r>
              <a:rPr lang="ko-KR" altLang="en-US" sz="1500" b="1" dirty="0">
                <a:latin typeface="+mn-ea"/>
              </a:rPr>
              <a:t>○</a:t>
            </a:r>
            <a:r>
              <a:rPr lang="en-US" altLang="ko-KR" sz="1500" b="1" dirty="0">
                <a:latin typeface="+mn-ea"/>
              </a:rPr>
              <a:t> </a:t>
            </a:r>
            <a:r>
              <a:rPr lang="ko-KR" altLang="en-US" sz="1500" b="1" dirty="0">
                <a:latin typeface="+mn-ea"/>
              </a:rPr>
              <a:t>시험용 데이터 구성</a:t>
            </a: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B8ED41D8-EEBC-4469-9408-5131C1AFFDA9}"/>
              </a:ext>
            </a:extLst>
          </p:cNvPr>
          <p:cNvSpPr txBox="1">
            <a:spLocks/>
          </p:cNvSpPr>
          <p:nvPr/>
        </p:nvSpPr>
        <p:spPr>
          <a:xfrm>
            <a:off x="280734" y="1135106"/>
            <a:ext cx="2005263" cy="25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사용 데이터 확인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0E92ED2-D834-4621-95B9-4228F61820F7}"/>
              </a:ext>
            </a:extLst>
          </p:cNvPr>
          <p:cNvSpPr txBox="1">
            <a:spLocks/>
          </p:cNvSpPr>
          <p:nvPr/>
        </p:nvSpPr>
        <p:spPr>
          <a:xfrm>
            <a:off x="6220328" y="1135106"/>
            <a:ext cx="4074696" cy="256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과거 이상데이터</a:t>
            </a:r>
            <a:r>
              <a:rPr lang="en-US" altLang="ko-KR" sz="1200" dirty="0">
                <a:latin typeface="+mn-ea"/>
              </a:rPr>
              <a:t>, </a:t>
            </a:r>
            <a:r>
              <a:rPr lang="ko-KR" altLang="en-US" sz="1200" dirty="0">
                <a:latin typeface="+mn-ea"/>
              </a:rPr>
              <a:t>온도데이터 특성 반영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72964EE-9B9B-43E6-B318-944D8CAC94DC}"/>
              </a:ext>
            </a:extLst>
          </p:cNvPr>
          <p:cNvCxnSpPr>
            <a:cxnSpLocks/>
          </p:cNvCxnSpPr>
          <p:nvPr/>
        </p:nvCxnSpPr>
        <p:spPr>
          <a:xfrm>
            <a:off x="6096000" y="986882"/>
            <a:ext cx="0" cy="5654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2AFD938-ACDF-41D9-AED1-7DA6685B03A1}"/>
              </a:ext>
            </a:extLst>
          </p:cNvPr>
          <p:cNvSpPr/>
          <p:nvPr/>
        </p:nvSpPr>
        <p:spPr>
          <a:xfrm>
            <a:off x="425114" y="1427752"/>
            <a:ext cx="1716507" cy="6785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전체 데이터셋</a:t>
            </a:r>
            <a:endParaRPr lang="en-US" altLang="ko-KR" sz="1000" dirty="0"/>
          </a:p>
          <a:p>
            <a:pPr algn="ctr"/>
            <a:r>
              <a:rPr lang="en-US" altLang="ko-KR" sz="1000" dirty="0"/>
              <a:t>(</a:t>
            </a:r>
            <a:r>
              <a:rPr lang="ko-KR" altLang="en-US" sz="1000" dirty="0"/>
              <a:t>시험용 데이터셋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9602F9-04FA-4205-8A01-8BE73EC1B186}"/>
              </a:ext>
            </a:extLst>
          </p:cNvPr>
          <p:cNvSpPr/>
          <p:nvPr/>
        </p:nvSpPr>
        <p:spPr>
          <a:xfrm>
            <a:off x="425113" y="2245899"/>
            <a:ext cx="1716507" cy="140654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테스트 </a:t>
            </a:r>
            <a:r>
              <a:rPr lang="en-US" altLang="ko-KR" sz="1000" dirty="0"/>
              <a:t>Range</a:t>
            </a:r>
          </a:p>
          <a:p>
            <a:pPr algn="ctr"/>
            <a:r>
              <a:rPr lang="en-US" altLang="ko-KR" sz="1000" dirty="0"/>
              <a:t>(=</a:t>
            </a:r>
            <a:r>
              <a:rPr lang="ko-KR" altLang="en-US" sz="1000" dirty="0"/>
              <a:t>학습구간</a:t>
            </a:r>
            <a:r>
              <a:rPr lang="en-US" altLang="ko-KR" sz="1000" dirty="0"/>
              <a:t>, -</a:t>
            </a:r>
            <a:r>
              <a:rPr lang="ko-KR" altLang="en-US" sz="1000" dirty="0"/>
              <a:t>입력 값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F0F3676-D342-4961-B1CB-98ACD7A88D9D}"/>
              </a:ext>
            </a:extLst>
          </p:cNvPr>
          <p:cNvSpPr/>
          <p:nvPr/>
        </p:nvSpPr>
        <p:spPr>
          <a:xfrm>
            <a:off x="425113" y="3802854"/>
            <a:ext cx="1716507" cy="67853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예측 값</a:t>
            </a:r>
            <a:br>
              <a:rPr lang="en-US" altLang="ko-KR" sz="1000" dirty="0"/>
            </a:br>
            <a:r>
              <a:rPr lang="en-US" altLang="ko-KR" sz="1000" dirty="0"/>
              <a:t>(=</a:t>
            </a:r>
            <a:r>
              <a:rPr lang="ko-KR" altLang="en-US" sz="1000" dirty="0"/>
              <a:t>출력 값</a:t>
            </a:r>
            <a:r>
              <a:rPr lang="en-US" altLang="ko-KR" sz="1000" dirty="0"/>
              <a:t>)</a:t>
            </a:r>
            <a:endParaRPr lang="ko-KR" altLang="en-US" sz="10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B65083-CEFB-46F6-96FE-1C8C3D903A46}"/>
              </a:ext>
            </a:extLst>
          </p:cNvPr>
          <p:cNvSpPr/>
          <p:nvPr/>
        </p:nvSpPr>
        <p:spPr>
          <a:xfrm>
            <a:off x="2326104" y="1427752"/>
            <a:ext cx="3336757" cy="678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한 파일에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일</a:t>
            </a:r>
            <a:r>
              <a:rPr lang="en-US" altLang="ko-KR" sz="1000" dirty="0">
                <a:solidFill>
                  <a:schemeClr val="tx1"/>
                </a:solidFill>
              </a:rPr>
              <a:t>(1</a:t>
            </a:r>
            <a:r>
              <a:rPr lang="ko-KR" altLang="en-US" sz="1000" dirty="0">
                <a:solidFill>
                  <a:schemeClr val="tx1"/>
                </a:solidFill>
              </a:rPr>
              <a:t>분 간격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길이의의 데이터가 있고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개의 태그가 </a:t>
            </a:r>
            <a:r>
              <a:rPr lang="en-US" altLang="ko-KR" sz="1000" dirty="0">
                <a:solidFill>
                  <a:schemeClr val="tx1"/>
                </a:solidFill>
              </a:rPr>
              <a:t>1440</a:t>
            </a:r>
            <a:r>
              <a:rPr lang="ko-KR" altLang="en-US" sz="1000" dirty="0">
                <a:solidFill>
                  <a:schemeClr val="tx1"/>
                </a:solidFill>
              </a:rPr>
              <a:t>개의 행으로 구성됨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11B96F1-0095-49F0-B07C-399B780E28B6}"/>
              </a:ext>
            </a:extLst>
          </p:cNvPr>
          <p:cNvSpPr/>
          <p:nvPr/>
        </p:nvSpPr>
        <p:spPr>
          <a:xfrm>
            <a:off x="2326104" y="2245899"/>
            <a:ext cx="3336757" cy="14065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한 파일의 전체구간</a:t>
            </a:r>
            <a:r>
              <a:rPr lang="en-US" altLang="ko-KR" sz="1000" dirty="0">
                <a:solidFill>
                  <a:schemeClr val="tx1"/>
                </a:solidFill>
              </a:rPr>
              <a:t>(1</a:t>
            </a:r>
            <a:r>
              <a:rPr lang="ko-KR" altLang="en-US" sz="1000" dirty="0">
                <a:solidFill>
                  <a:schemeClr val="tx1"/>
                </a:solidFill>
              </a:rPr>
              <a:t>시간데이터가 필요하므로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1379</a:t>
            </a:r>
            <a:r>
              <a:rPr lang="ko-KR" altLang="en-US" sz="1000" dirty="0">
                <a:solidFill>
                  <a:schemeClr val="tx1"/>
                </a:solidFill>
              </a:rPr>
              <a:t>번째 시작까지 사용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한 구간</a:t>
            </a:r>
            <a:r>
              <a:rPr lang="en-US" altLang="ko-KR" sz="1000" dirty="0">
                <a:solidFill>
                  <a:schemeClr val="tx1"/>
                </a:solidFill>
              </a:rPr>
              <a:t>(1</a:t>
            </a:r>
            <a:r>
              <a:rPr lang="ko-KR" altLang="en-US" sz="1000" dirty="0">
                <a:solidFill>
                  <a:schemeClr val="tx1"/>
                </a:solidFill>
              </a:rPr>
              <a:t>시간 단위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당 </a:t>
            </a: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분</a:t>
            </a:r>
            <a:r>
              <a:rPr lang="en-US" altLang="ko-KR" sz="1000" dirty="0">
                <a:solidFill>
                  <a:schemeClr val="tx1"/>
                </a:solidFill>
              </a:rPr>
              <a:t>(1</a:t>
            </a:r>
            <a:r>
              <a:rPr lang="ko-KR" altLang="en-US" sz="1000" dirty="0" err="1">
                <a:solidFill>
                  <a:schemeClr val="tx1"/>
                </a:solidFill>
              </a:rPr>
              <a:t>회씩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마다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 err="1">
                <a:solidFill>
                  <a:schemeClr val="tx1"/>
                </a:solidFill>
              </a:rPr>
              <a:t>slidin</a:t>
            </a:r>
            <a:r>
              <a:rPr lang="ko-KR" altLang="en-US" sz="1000" dirty="0">
                <a:solidFill>
                  <a:schemeClr val="tx1"/>
                </a:solidFill>
              </a:rPr>
              <a:t>방식으로 진행</a:t>
            </a:r>
            <a:r>
              <a:rPr lang="en-US" altLang="ko-KR" sz="1000" dirty="0">
                <a:solidFill>
                  <a:schemeClr val="tx1"/>
                </a:solidFill>
              </a:rPr>
              <a:t>, 1379</a:t>
            </a:r>
            <a:r>
              <a:rPr lang="ko-KR" altLang="en-US" sz="1000" dirty="0">
                <a:solidFill>
                  <a:schemeClr val="tx1"/>
                </a:solidFill>
              </a:rPr>
              <a:t>회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사용데이터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=</a:t>
            </a:r>
            <a:r>
              <a:rPr lang="ko-KR" altLang="en-US" sz="1000" dirty="0">
                <a:solidFill>
                  <a:schemeClr val="tx1"/>
                </a:solidFill>
              </a:rPr>
              <a:t>중복포함 </a:t>
            </a:r>
            <a:r>
              <a:rPr lang="en-US" altLang="ko-KR" sz="1000" dirty="0">
                <a:solidFill>
                  <a:schemeClr val="tx1"/>
                </a:solidFill>
              </a:rPr>
              <a:t>82740</a:t>
            </a:r>
            <a:r>
              <a:rPr lang="ko-KR" altLang="en-US" sz="1000" dirty="0">
                <a:solidFill>
                  <a:schemeClr val="tx1"/>
                </a:solidFill>
              </a:rPr>
              <a:t>개</a:t>
            </a:r>
            <a:r>
              <a:rPr lang="en-US" altLang="ko-KR" sz="1000" dirty="0">
                <a:solidFill>
                  <a:schemeClr val="tx1"/>
                </a:solidFill>
              </a:rPr>
              <a:t>(1379*60)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ko-KR" altLang="en-US" sz="1000" dirty="0">
                <a:solidFill>
                  <a:schemeClr val="tx1"/>
                </a:solidFill>
              </a:rPr>
              <a:t>중복제외 </a:t>
            </a:r>
            <a:r>
              <a:rPr lang="en-US" altLang="ko-KR" sz="1000" dirty="0">
                <a:solidFill>
                  <a:schemeClr val="tx1"/>
                </a:solidFill>
              </a:rPr>
              <a:t>1440</a:t>
            </a:r>
            <a:r>
              <a:rPr lang="ko-KR" altLang="en-US" sz="1000" dirty="0">
                <a:solidFill>
                  <a:schemeClr val="tx1"/>
                </a:solidFill>
              </a:rPr>
              <a:t>개 사용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C81755-33DB-479F-B22B-6971AF02E0C9}"/>
              </a:ext>
            </a:extLst>
          </p:cNvPr>
          <p:cNvSpPr/>
          <p:nvPr/>
        </p:nvSpPr>
        <p:spPr>
          <a:xfrm>
            <a:off x="2326103" y="3802853"/>
            <a:ext cx="3336757" cy="6785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한 구간</a:t>
            </a:r>
            <a:r>
              <a:rPr lang="en-US" altLang="ko-KR" sz="1000" dirty="0">
                <a:solidFill>
                  <a:schemeClr val="tx1"/>
                </a:solidFill>
              </a:rPr>
              <a:t>(1</a:t>
            </a:r>
            <a:r>
              <a:rPr lang="ko-KR" altLang="en-US" sz="1000" dirty="0">
                <a:solidFill>
                  <a:schemeClr val="tx1"/>
                </a:solidFill>
              </a:rPr>
              <a:t>시간 단위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  <a:r>
              <a:rPr lang="ko-KR" altLang="en-US" sz="1000" dirty="0">
                <a:solidFill>
                  <a:schemeClr val="tx1"/>
                </a:solidFill>
              </a:rPr>
              <a:t>당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분 단위의 </a:t>
            </a:r>
            <a:r>
              <a:rPr lang="ko-KR" altLang="en-US" sz="1000" dirty="0" err="1">
                <a:solidFill>
                  <a:schemeClr val="tx1"/>
                </a:solidFill>
              </a:rPr>
              <a:t>예측값</a:t>
            </a:r>
            <a:r>
              <a:rPr lang="ko-KR" altLang="en-US" sz="1000" dirty="0">
                <a:solidFill>
                  <a:schemeClr val="tx1"/>
                </a:solidFill>
              </a:rPr>
              <a:t> 출력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chemeClr val="tx1"/>
                </a:solidFill>
              </a:rPr>
              <a:t>전체 </a:t>
            </a:r>
            <a:r>
              <a:rPr lang="en-US" altLang="ko-KR" sz="1000" dirty="0">
                <a:solidFill>
                  <a:schemeClr val="tx1"/>
                </a:solidFill>
              </a:rPr>
              <a:t>1379</a:t>
            </a:r>
            <a:r>
              <a:rPr lang="ko-KR" altLang="en-US" sz="1000" dirty="0">
                <a:solidFill>
                  <a:schemeClr val="tx1"/>
                </a:solidFill>
              </a:rPr>
              <a:t>개에 대한 예측으로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1379</a:t>
            </a:r>
            <a:r>
              <a:rPr lang="ko-KR" altLang="en-US" sz="1000" dirty="0">
                <a:solidFill>
                  <a:schemeClr val="tx1"/>
                </a:solidFill>
              </a:rPr>
              <a:t>개의 행으로 출력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EC41CBCF-95DB-452D-A4F6-F35BAE3EF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62" y="5209500"/>
            <a:ext cx="4195010" cy="1579324"/>
          </a:xfrm>
          <a:prstGeom prst="rect">
            <a:avLst/>
          </a:prstGeom>
        </p:spPr>
      </p:pic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F009C947-676E-4F32-A32F-34440101F54C}"/>
              </a:ext>
            </a:extLst>
          </p:cNvPr>
          <p:cNvSpPr/>
          <p:nvPr/>
        </p:nvSpPr>
        <p:spPr>
          <a:xfrm>
            <a:off x="433138" y="5024903"/>
            <a:ext cx="2342147" cy="240737"/>
          </a:xfrm>
          <a:custGeom>
            <a:avLst/>
            <a:gdLst>
              <a:gd name="connsiteX0" fmla="*/ 0 w 2342147"/>
              <a:gd name="connsiteY0" fmla="*/ 216674 h 240737"/>
              <a:gd name="connsiteX1" fmla="*/ 1155031 w 2342147"/>
              <a:gd name="connsiteY1" fmla="*/ 106 h 240737"/>
              <a:gd name="connsiteX2" fmla="*/ 2342147 w 2342147"/>
              <a:gd name="connsiteY2" fmla="*/ 240737 h 24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2147" h="240737">
                <a:moveTo>
                  <a:pt x="0" y="216674"/>
                </a:moveTo>
                <a:cubicBezTo>
                  <a:pt x="382336" y="106385"/>
                  <a:pt x="764673" y="-3904"/>
                  <a:pt x="1155031" y="106"/>
                </a:cubicBezTo>
                <a:cubicBezTo>
                  <a:pt x="1545389" y="4116"/>
                  <a:pt x="2090821" y="70958"/>
                  <a:pt x="2342147" y="24073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9BD3214-0027-4E54-BFE9-83D6DD044993}"/>
              </a:ext>
            </a:extLst>
          </p:cNvPr>
          <p:cNvCxnSpPr>
            <a:cxnSpLocks/>
          </p:cNvCxnSpPr>
          <p:nvPr/>
        </p:nvCxnSpPr>
        <p:spPr>
          <a:xfrm>
            <a:off x="433138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4E54E20-260B-4A2B-94AF-595FCE1624B3}"/>
              </a:ext>
            </a:extLst>
          </p:cNvPr>
          <p:cNvCxnSpPr>
            <a:cxnSpLocks/>
          </p:cNvCxnSpPr>
          <p:nvPr/>
        </p:nvCxnSpPr>
        <p:spPr>
          <a:xfrm>
            <a:off x="505328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14C4A331-956F-44C1-AC7A-A5F27D7A9F71}"/>
              </a:ext>
            </a:extLst>
          </p:cNvPr>
          <p:cNvCxnSpPr>
            <a:cxnSpLocks/>
          </p:cNvCxnSpPr>
          <p:nvPr/>
        </p:nvCxnSpPr>
        <p:spPr>
          <a:xfrm>
            <a:off x="577518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87F0446B-A24D-433B-9E6A-8936B12599A7}"/>
              </a:ext>
            </a:extLst>
          </p:cNvPr>
          <p:cNvCxnSpPr>
            <a:cxnSpLocks/>
          </p:cNvCxnSpPr>
          <p:nvPr/>
        </p:nvCxnSpPr>
        <p:spPr>
          <a:xfrm>
            <a:off x="541423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724CC4E-95A1-4114-8D60-BC1685B9D924}"/>
              </a:ext>
            </a:extLst>
          </p:cNvPr>
          <p:cNvCxnSpPr>
            <a:cxnSpLocks/>
          </p:cNvCxnSpPr>
          <p:nvPr/>
        </p:nvCxnSpPr>
        <p:spPr>
          <a:xfrm>
            <a:off x="469233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1F205E20-BA54-4986-A70B-F8B44AD150C4}"/>
              </a:ext>
            </a:extLst>
          </p:cNvPr>
          <p:cNvCxnSpPr>
            <a:cxnSpLocks/>
          </p:cNvCxnSpPr>
          <p:nvPr/>
        </p:nvCxnSpPr>
        <p:spPr>
          <a:xfrm>
            <a:off x="2775286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B8EBEC40-050A-4FC2-8A48-87618BBF9ABC}"/>
              </a:ext>
            </a:extLst>
          </p:cNvPr>
          <p:cNvCxnSpPr>
            <a:cxnSpLocks/>
          </p:cNvCxnSpPr>
          <p:nvPr/>
        </p:nvCxnSpPr>
        <p:spPr>
          <a:xfrm>
            <a:off x="2847476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1DE27587-FD03-4B48-8794-3C119375A69A}"/>
              </a:ext>
            </a:extLst>
          </p:cNvPr>
          <p:cNvCxnSpPr>
            <a:cxnSpLocks/>
          </p:cNvCxnSpPr>
          <p:nvPr/>
        </p:nvCxnSpPr>
        <p:spPr>
          <a:xfrm>
            <a:off x="2919666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A3C7ED54-E40E-421E-B62D-69463899A619}"/>
              </a:ext>
            </a:extLst>
          </p:cNvPr>
          <p:cNvCxnSpPr>
            <a:cxnSpLocks/>
          </p:cNvCxnSpPr>
          <p:nvPr/>
        </p:nvCxnSpPr>
        <p:spPr>
          <a:xfrm>
            <a:off x="2883571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7017E53B-4B37-4C24-B4B4-E2926E813C78}"/>
              </a:ext>
            </a:extLst>
          </p:cNvPr>
          <p:cNvCxnSpPr>
            <a:cxnSpLocks/>
          </p:cNvCxnSpPr>
          <p:nvPr/>
        </p:nvCxnSpPr>
        <p:spPr>
          <a:xfrm>
            <a:off x="2811381" y="5289704"/>
            <a:ext cx="0" cy="1371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자유형: 도형 40">
            <a:extLst>
              <a:ext uri="{FF2B5EF4-FFF2-40B4-BE49-F238E27FC236}">
                <a16:creationId xmlns:a16="http://schemas.microsoft.com/office/drawing/2014/main" id="{5EB5681D-C76D-4D5A-B815-7CD184D6A1DE}"/>
              </a:ext>
            </a:extLst>
          </p:cNvPr>
          <p:cNvSpPr/>
          <p:nvPr/>
        </p:nvSpPr>
        <p:spPr>
          <a:xfrm>
            <a:off x="577519" y="5048967"/>
            <a:ext cx="2342147" cy="240737"/>
          </a:xfrm>
          <a:custGeom>
            <a:avLst/>
            <a:gdLst>
              <a:gd name="connsiteX0" fmla="*/ 0 w 2342147"/>
              <a:gd name="connsiteY0" fmla="*/ 216674 h 240737"/>
              <a:gd name="connsiteX1" fmla="*/ 1155031 w 2342147"/>
              <a:gd name="connsiteY1" fmla="*/ 106 h 240737"/>
              <a:gd name="connsiteX2" fmla="*/ 2342147 w 2342147"/>
              <a:gd name="connsiteY2" fmla="*/ 240737 h 240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42147" h="240737">
                <a:moveTo>
                  <a:pt x="0" y="216674"/>
                </a:moveTo>
                <a:cubicBezTo>
                  <a:pt x="382336" y="106385"/>
                  <a:pt x="764673" y="-3904"/>
                  <a:pt x="1155031" y="106"/>
                </a:cubicBezTo>
                <a:cubicBezTo>
                  <a:pt x="1545389" y="4116"/>
                  <a:pt x="2090821" y="70958"/>
                  <a:pt x="2342147" y="240737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17EDF6B-98C6-4E8B-B661-0F0694BFC7D8}"/>
              </a:ext>
            </a:extLst>
          </p:cNvPr>
          <p:cNvSpPr/>
          <p:nvPr/>
        </p:nvSpPr>
        <p:spPr>
          <a:xfrm>
            <a:off x="802104" y="4736155"/>
            <a:ext cx="1716507" cy="24073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r>
              <a:rPr lang="ko-KR" altLang="en-US" sz="1000" b="1" dirty="0" err="1">
                <a:solidFill>
                  <a:schemeClr val="tx1"/>
                </a:solidFill>
              </a:rPr>
              <a:t>분간격</a:t>
            </a:r>
            <a:r>
              <a:rPr lang="en-US" altLang="ko-KR" sz="1000" b="1" dirty="0">
                <a:solidFill>
                  <a:schemeClr val="tx1"/>
                </a:solidFill>
              </a:rPr>
              <a:t>sliding</a:t>
            </a:r>
            <a:r>
              <a:rPr lang="ko-KR" altLang="en-US" sz="1000" b="1" dirty="0">
                <a:solidFill>
                  <a:schemeClr val="tx1"/>
                </a:solidFill>
              </a:rPr>
              <a:t>으로 학습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BDF01BB-B147-4638-AE85-580C29C2977D}"/>
              </a:ext>
            </a:extLst>
          </p:cNvPr>
          <p:cNvSpPr/>
          <p:nvPr/>
        </p:nvSpPr>
        <p:spPr>
          <a:xfrm>
            <a:off x="2919666" y="4736155"/>
            <a:ext cx="1175083" cy="24073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solidFill>
                  <a:schemeClr val="tx1"/>
                </a:solidFill>
              </a:rPr>
              <a:t>1</a:t>
            </a:r>
            <a:r>
              <a:rPr lang="ko-KR" altLang="en-US" sz="1000" b="1" dirty="0" err="1">
                <a:solidFill>
                  <a:schemeClr val="tx1"/>
                </a:solidFill>
              </a:rPr>
              <a:t>분간격</a:t>
            </a:r>
            <a:r>
              <a:rPr lang="ko-KR" altLang="en-US" sz="1000" b="1" dirty="0">
                <a:solidFill>
                  <a:schemeClr val="tx1"/>
                </a:solidFill>
              </a:rPr>
              <a:t> </a:t>
            </a:r>
            <a:r>
              <a:rPr lang="ko-KR" altLang="en-US" sz="1000" b="1" dirty="0" err="1">
                <a:solidFill>
                  <a:schemeClr val="tx1"/>
                </a:solidFill>
              </a:rPr>
              <a:t>예측값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A94D600-042E-4D42-B442-48DEAD2FC2A8}"/>
              </a:ext>
            </a:extLst>
          </p:cNvPr>
          <p:cNvSpPr/>
          <p:nvPr/>
        </p:nvSpPr>
        <p:spPr>
          <a:xfrm>
            <a:off x="4331366" y="5340985"/>
            <a:ext cx="1684423" cy="126738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분간격으로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예측 값이 나오며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회 연속 </a:t>
            </a:r>
            <a:r>
              <a:rPr lang="en-US" altLang="ko-KR" sz="1000" dirty="0">
                <a:solidFill>
                  <a:schemeClr val="tx1"/>
                </a:solidFill>
              </a:rPr>
              <a:t>threshold</a:t>
            </a:r>
            <a:r>
              <a:rPr lang="ko-KR" altLang="en-US" sz="1000" dirty="0">
                <a:solidFill>
                  <a:schemeClr val="tx1"/>
                </a:solidFill>
              </a:rPr>
              <a:t>를</a:t>
            </a: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ko-KR" altLang="en-US" sz="1000" dirty="0">
                <a:solidFill>
                  <a:schemeClr val="tx1"/>
                </a:solidFill>
              </a:rPr>
              <a:t>초과했을 때 알람 발생</a:t>
            </a:r>
            <a:br>
              <a:rPr lang="en-US" altLang="ko-KR" sz="1000" dirty="0">
                <a:solidFill>
                  <a:schemeClr val="tx1"/>
                </a:solidFill>
              </a:rPr>
            </a:br>
            <a:br>
              <a:rPr lang="en-US" altLang="ko-KR" sz="1000" dirty="0">
                <a:solidFill>
                  <a:schemeClr val="tx1"/>
                </a:solidFill>
              </a:rPr>
            </a:br>
            <a:r>
              <a:rPr lang="en-US" altLang="ko-KR" sz="1000" dirty="0">
                <a:solidFill>
                  <a:schemeClr val="tx1"/>
                </a:solidFill>
              </a:rPr>
              <a:t>(1</a:t>
            </a:r>
            <a:r>
              <a:rPr lang="ko-KR" altLang="en-US" sz="1000" dirty="0">
                <a:solidFill>
                  <a:schemeClr val="tx1"/>
                </a:solidFill>
              </a:rPr>
              <a:t>분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회 </a:t>
            </a:r>
            <a:r>
              <a:rPr lang="en-US" altLang="ko-KR" sz="1000" dirty="0">
                <a:solidFill>
                  <a:schemeClr val="tx1"/>
                </a:solidFill>
              </a:rPr>
              <a:t>= 5</a:t>
            </a:r>
            <a:r>
              <a:rPr lang="ko-KR" altLang="en-US" sz="1000" dirty="0">
                <a:solidFill>
                  <a:schemeClr val="tx1"/>
                </a:solidFill>
              </a:rPr>
              <a:t>분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DB3C70FA-C139-426B-AF4C-ECF9B70931F6}"/>
              </a:ext>
            </a:extLst>
          </p:cNvPr>
          <p:cNvCxnSpPr>
            <a:cxnSpLocks/>
          </p:cNvCxnSpPr>
          <p:nvPr/>
        </p:nvCxnSpPr>
        <p:spPr>
          <a:xfrm>
            <a:off x="7014412" y="1504950"/>
            <a:ext cx="0" cy="1156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4C3B7E85-2F72-43C0-9D87-90EFCD0C54FC}"/>
              </a:ext>
            </a:extLst>
          </p:cNvPr>
          <p:cNvCxnSpPr>
            <a:cxnSpLocks/>
          </p:cNvCxnSpPr>
          <p:nvPr/>
        </p:nvCxnSpPr>
        <p:spPr>
          <a:xfrm>
            <a:off x="7936832" y="1504950"/>
            <a:ext cx="0" cy="11566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475B17F-B379-4E02-8385-CED9C11045D3}"/>
              </a:ext>
            </a:extLst>
          </p:cNvPr>
          <p:cNvCxnSpPr>
            <a:cxnSpLocks/>
          </p:cNvCxnSpPr>
          <p:nvPr/>
        </p:nvCxnSpPr>
        <p:spPr>
          <a:xfrm>
            <a:off x="8110540" y="1504950"/>
            <a:ext cx="0" cy="115666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91419E5-2ABF-476A-B67B-EB56A0A174CC}"/>
              </a:ext>
            </a:extLst>
          </p:cNvPr>
          <p:cNvCxnSpPr>
            <a:cxnSpLocks/>
          </p:cNvCxnSpPr>
          <p:nvPr/>
        </p:nvCxnSpPr>
        <p:spPr>
          <a:xfrm>
            <a:off x="8171701" y="1504950"/>
            <a:ext cx="0" cy="1156663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E889854-6F3C-459E-AD57-99C7868999EA}"/>
              </a:ext>
            </a:extLst>
          </p:cNvPr>
          <p:cNvCxnSpPr>
            <a:cxnSpLocks/>
          </p:cNvCxnSpPr>
          <p:nvPr/>
        </p:nvCxnSpPr>
        <p:spPr>
          <a:xfrm>
            <a:off x="8637924" y="1504950"/>
            <a:ext cx="0" cy="115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53A190F8-047A-4A0D-8CCA-0C18C4BF199B}"/>
              </a:ext>
            </a:extLst>
          </p:cNvPr>
          <p:cNvCxnSpPr>
            <a:cxnSpLocks/>
          </p:cNvCxnSpPr>
          <p:nvPr/>
        </p:nvCxnSpPr>
        <p:spPr>
          <a:xfrm>
            <a:off x="8742943" y="1504950"/>
            <a:ext cx="0" cy="11566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E078BBF2-ED5B-4322-A2DA-657403981F0A}"/>
              </a:ext>
            </a:extLst>
          </p:cNvPr>
          <p:cNvCxnSpPr>
            <a:cxnSpLocks/>
          </p:cNvCxnSpPr>
          <p:nvPr/>
        </p:nvCxnSpPr>
        <p:spPr>
          <a:xfrm>
            <a:off x="9246776" y="1504950"/>
            <a:ext cx="0" cy="1156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FE23A256-445B-4019-BDCC-FF22D07BD927}"/>
              </a:ext>
            </a:extLst>
          </p:cNvPr>
          <p:cNvCxnSpPr>
            <a:cxnSpLocks/>
          </p:cNvCxnSpPr>
          <p:nvPr/>
        </p:nvCxnSpPr>
        <p:spPr>
          <a:xfrm>
            <a:off x="9587418" y="1504950"/>
            <a:ext cx="0" cy="11566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3E81D92-D359-42B5-8FF8-7D96276B8637}"/>
              </a:ext>
            </a:extLst>
          </p:cNvPr>
          <p:cNvSpPr/>
          <p:nvPr/>
        </p:nvSpPr>
        <p:spPr>
          <a:xfrm>
            <a:off x="6529139" y="2846689"/>
            <a:ext cx="5171220" cy="9561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번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온도데이터 상승 후 하락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2</a:t>
            </a:r>
            <a:r>
              <a:rPr lang="ko-KR" altLang="en-US" sz="1000" dirty="0">
                <a:solidFill>
                  <a:schemeClr val="tx1"/>
                </a:solidFill>
              </a:rPr>
              <a:t>번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온도데이터가 한 시점에서만 변화</a:t>
            </a:r>
            <a:r>
              <a:rPr lang="en-US" altLang="ko-KR" sz="1000" dirty="0">
                <a:solidFill>
                  <a:schemeClr val="tx1"/>
                </a:solidFill>
              </a:rPr>
              <a:t>(</a:t>
            </a:r>
            <a:r>
              <a:rPr lang="ko-KR" altLang="en-US" sz="1000" dirty="0">
                <a:solidFill>
                  <a:schemeClr val="tx1"/>
                </a:solidFill>
              </a:rPr>
              <a:t>센서오류</a:t>
            </a:r>
            <a:r>
              <a:rPr lang="en-US" altLang="ko-KR" sz="1000" dirty="0">
                <a:solidFill>
                  <a:schemeClr val="tx1"/>
                </a:solidFill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3</a:t>
            </a:r>
            <a:r>
              <a:rPr lang="ko-KR" altLang="en-US" sz="1000" dirty="0">
                <a:solidFill>
                  <a:schemeClr val="tx1"/>
                </a:solidFill>
              </a:rPr>
              <a:t>번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온도데이터에 노이즈 발생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4</a:t>
            </a:r>
            <a:r>
              <a:rPr lang="ko-KR" altLang="en-US" sz="1000" dirty="0">
                <a:solidFill>
                  <a:schemeClr val="tx1"/>
                </a:solidFill>
              </a:rPr>
              <a:t>번 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온도데이터가 상승 후 </a:t>
            </a:r>
            <a:r>
              <a:rPr lang="ko-KR" altLang="en-US" sz="1000" dirty="0" err="1">
                <a:solidFill>
                  <a:schemeClr val="tx1"/>
                </a:solidFill>
              </a:rPr>
              <a:t>급하락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56" name="부제목 2">
            <a:extLst>
              <a:ext uri="{FF2B5EF4-FFF2-40B4-BE49-F238E27FC236}">
                <a16:creationId xmlns:a16="http://schemas.microsoft.com/office/drawing/2014/main" id="{441F5648-D261-4D85-9E7D-44F651C03DDF}"/>
              </a:ext>
            </a:extLst>
          </p:cNvPr>
          <p:cNvSpPr txBox="1">
            <a:spLocks/>
          </p:cNvSpPr>
          <p:nvPr/>
        </p:nvSpPr>
        <p:spPr>
          <a:xfrm>
            <a:off x="6220328" y="3925845"/>
            <a:ext cx="4074696" cy="256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</a:rPr>
              <a:t>알람 발생 기준 확인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53792C8-0FD9-45E7-BFCB-BD6488876749}"/>
              </a:ext>
            </a:extLst>
          </p:cNvPr>
          <p:cNvSpPr/>
          <p:nvPr/>
        </p:nvSpPr>
        <p:spPr>
          <a:xfrm>
            <a:off x="6529139" y="5466806"/>
            <a:ext cx="5171220" cy="114078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Real_max</a:t>
            </a:r>
            <a:r>
              <a:rPr lang="en-US" altLang="ko-KR" sz="1000" dirty="0">
                <a:solidFill>
                  <a:schemeClr val="tx1"/>
                </a:solidFill>
              </a:rPr>
              <a:t>	    : </a:t>
            </a:r>
            <a:r>
              <a:rPr lang="ko-KR" altLang="en-US" sz="1000" dirty="0">
                <a:solidFill>
                  <a:schemeClr val="tx1"/>
                </a:solidFill>
              </a:rPr>
              <a:t>실제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분의 값들 중 최고 값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Abnormal        : </a:t>
            </a:r>
            <a:r>
              <a:rPr lang="en-US" altLang="ko-KR" sz="1000" dirty="0" err="1">
                <a:solidFill>
                  <a:schemeClr val="tx1"/>
                </a:solidFill>
              </a:rPr>
              <a:t>real_max</a:t>
            </a:r>
            <a:r>
              <a:rPr lang="ko-KR" altLang="en-US" sz="1000" dirty="0">
                <a:solidFill>
                  <a:schemeClr val="tx1"/>
                </a:solidFill>
              </a:rPr>
              <a:t>중 </a:t>
            </a:r>
            <a:r>
              <a:rPr lang="en-US" altLang="ko-KR" sz="1000" dirty="0">
                <a:solidFill>
                  <a:schemeClr val="tx1"/>
                </a:solidFill>
              </a:rPr>
              <a:t>threshold(65)</a:t>
            </a:r>
            <a:r>
              <a:rPr lang="ko-KR" altLang="en-US" sz="1000" dirty="0">
                <a:solidFill>
                  <a:schemeClr val="tx1"/>
                </a:solidFill>
              </a:rPr>
              <a:t>를 넘는 값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Final_abnormal</a:t>
            </a:r>
            <a:r>
              <a:rPr lang="en-US" altLang="ko-KR" sz="1000" dirty="0">
                <a:solidFill>
                  <a:schemeClr val="tx1"/>
                </a:solidFill>
              </a:rPr>
              <a:t> : abnormal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회 연속 발생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Pred_max</a:t>
            </a:r>
            <a:r>
              <a:rPr lang="en-US" altLang="ko-KR" sz="1000" dirty="0">
                <a:solidFill>
                  <a:schemeClr val="tx1"/>
                </a:solidFill>
              </a:rPr>
              <a:t>	    : </a:t>
            </a:r>
            <a:r>
              <a:rPr lang="ko-KR" altLang="en-US" sz="1000" dirty="0">
                <a:solidFill>
                  <a:schemeClr val="tx1"/>
                </a:solidFill>
              </a:rPr>
              <a:t>예측한 </a:t>
            </a:r>
            <a:r>
              <a:rPr lang="en-US" altLang="ko-KR" sz="1000" dirty="0">
                <a:solidFill>
                  <a:schemeClr val="tx1"/>
                </a:solidFill>
              </a:rPr>
              <a:t>30</a:t>
            </a:r>
            <a:r>
              <a:rPr lang="ko-KR" altLang="en-US" sz="1000" dirty="0">
                <a:solidFill>
                  <a:schemeClr val="tx1"/>
                </a:solidFill>
              </a:rPr>
              <a:t>분의 값들 중 최고 값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Alarm	    : </a:t>
            </a:r>
            <a:r>
              <a:rPr lang="en-US" altLang="ko-KR" sz="1000" dirty="0" err="1">
                <a:solidFill>
                  <a:schemeClr val="tx1"/>
                </a:solidFill>
              </a:rPr>
              <a:t>pred_max</a:t>
            </a:r>
            <a:r>
              <a:rPr lang="ko-KR" altLang="en-US" sz="1000" dirty="0">
                <a:solidFill>
                  <a:schemeClr val="tx1"/>
                </a:solidFill>
              </a:rPr>
              <a:t>중 </a:t>
            </a:r>
            <a:r>
              <a:rPr lang="en-US" altLang="ko-KR" sz="1000" dirty="0">
                <a:solidFill>
                  <a:schemeClr val="tx1"/>
                </a:solidFill>
              </a:rPr>
              <a:t>threshold(65)</a:t>
            </a:r>
            <a:r>
              <a:rPr lang="ko-KR" altLang="en-US" sz="1000" dirty="0">
                <a:solidFill>
                  <a:schemeClr val="tx1"/>
                </a:solidFill>
              </a:rPr>
              <a:t>를 넘는 값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 err="1">
                <a:solidFill>
                  <a:schemeClr val="tx1"/>
                </a:solidFill>
              </a:rPr>
              <a:t>Final_alarm</a:t>
            </a:r>
            <a:r>
              <a:rPr lang="en-US" altLang="ko-KR" sz="1000" dirty="0">
                <a:solidFill>
                  <a:schemeClr val="tx1"/>
                </a:solidFill>
              </a:rPr>
              <a:t>	    : alarm</a:t>
            </a:r>
            <a:r>
              <a:rPr lang="ko-KR" altLang="en-US" sz="1000" dirty="0">
                <a:solidFill>
                  <a:schemeClr val="tx1"/>
                </a:solidFill>
              </a:rPr>
              <a:t>의 </a:t>
            </a:r>
            <a:r>
              <a:rPr lang="en-US" altLang="ko-KR" sz="1000" dirty="0">
                <a:solidFill>
                  <a:schemeClr val="tx1"/>
                </a:solidFill>
              </a:rPr>
              <a:t>5</a:t>
            </a:r>
            <a:r>
              <a:rPr lang="ko-KR" altLang="en-US" sz="1000" dirty="0">
                <a:solidFill>
                  <a:schemeClr val="tx1"/>
                </a:solidFill>
              </a:rPr>
              <a:t>회 연속 발생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000" dirty="0">
                <a:solidFill>
                  <a:schemeClr val="tx1"/>
                </a:solidFill>
              </a:rPr>
              <a:t>Result	    : </a:t>
            </a:r>
            <a:r>
              <a:rPr lang="en-US" altLang="ko-KR" sz="1000" dirty="0" err="1">
                <a:solidFill>
                  <a:schemeClr val="tx1"/>
                </a:solidFill>
              </a:rPr>
              <a:t>final_abnormal</a:t>
            </a:r>
            <a:r>
              <a:rPr lang="ko-KR" altLang="en-US" sz="1000" dirty="0">
                <a:solidFill>
                  <a:schemeClr val="tx1"/>
                </a:solidFill>
              </a:rPr>
              <a:t>과 </a:t>
            </a:r>
            <a:r>
              <a:rPr lang="en-US" altLang="ko-KR" sz="1000" dirty="0" err="1">
                <a:solidFill>
                  <a:schemeClr val="tx1"/>
                </a:solidFill>
              </a:rPr>
              <a:t>final_alarm</a:t>
            </a:r>
            <a:r>
              <a:rPr lang="ko-KR" altLang="en-US" sz="1000" dirty="0">
                <a:solidFill>
                  <a:schemeClr val="tx1"/>
                </a:solidFill>
              </a:rPr>
              <a:t>을 비교한 결과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D5C165BD-9E47-427E-9583-6C392325B3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180" y="4181933"/>
            <a:ext cx="4395527" cy="11944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8382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5B34BB67-C9AD-4EA3-8E29-388C8C3891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96" t="301" r="9353" b="-301"/>
          <a:stretch/>
        </p:blipFill>
        <p:spPr>
          <a:xfrm>
            <a:off x="5482615" y="216567"/>
            <a:ext cx="6248401" cy="2671535"/>
          </a:xfrm>
          <a:prstGeom prst="rect">
            <a:avLst/>
          </a:prstGeom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4C597972-1175-48CB-B5D5-945BE27B4ACE}"/>
              </a:ext>
            </a:extLst>
          </p:cNvPr>
          <p:cNvSpPr txBox="1">
            <a:spLocks/>
          </p:cNvSpPr>
          <p:nvPr/>
        </p:nvSpPr>
        <p:spPr>
          <a:xfrm>
            <a:off x="0" y="216567"/>
            <a:ext cx="2646947" cy="494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000" b="1">
                <a:latin typeface="+mn-ea"/>
                <a:ea typeface="+mn-ea"/>
              </a:rPr>
              <a:t>예측 기술 검증</a:t>
            </a:r>
            <a:endParaRPr lang="ko-KR" altLang="en-US" sz="2000" b="1" dirty="0">
              <a:latin typeface="+mn-ea"/>
              <a:ea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9995351-50A1-4023-A6C6-C0AE3ED98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984" y="710614"/>
            <a:ext cx="4736659" cy="584345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3F8C00D-9579-45BF-93F1-C8FDDA14C7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087" y="2888102"/>
            <a:ext cx="5987456" cy="3521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6191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296</Words>
  <Application>Microsoft Office PowerPoint</Application>
  <PresentationFormat>와이드스크린</PresentationFormat>
  <Paragraphs>34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예측 기술 검증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예측 기술 검증</dc:title>
  <dc:creator>jhpark</dc:creator>
  <cp:lastModifiedBy>jhpark</cp:lastModifiedBy>
  <cp:revision>9</cp:revision>
  <dcterms:created xsi:type="dcterms:W3CDTF">2024-12-04T00:25:13Z</dcterms:created>
  <dcterms:modified xsi:type="dcterms:W3CDTF">2025-03-11T06:47:16Z</dcterms:modified>
</cp:coreProperties>
</file>